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2"/>
  </p:notesMasterIdLst>
  <p:sldIdLst>
    <p:sldId id="1712" r:id="rId3"/>
    <p:sldId id="1724" r:id="rId4"/>
    <p:sldId id="1723" r:id="rId5"/>
    <p:sldId id="1714" r:id="rId6"/>
    <p:sldId id="1711" r:id="rId7"/>
    <p:sldId id="900" r:id="rId8"/>
    <p:sldId id="507" r:id="rId9"/>
    <p:sldId id="256" r:id="rId10"/>
    <p:sldId id="257" r:id="rId11"/>
    <p:sldId id="1715" r:id="rId12"/>
    <p:sldId id="1716" r:id="rId13"/>
    <p:sldId id="1717" r:id="rId14"/>
    <p:sldId id="606" r:id="rId15"/>
    <p:sldId id="1718" r:id="rId16"/>
    <p:sldId id="1720" r:id="rId17"/>
    <p:sldId id="1719" r:id="rId18"/>
    <p:sldId id="630" r:id="rId19"/>
    <p:sldId id="629" r:id="rId20"/>
    <p:sldId id="1721" r:id="rId21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9B9"/>
    <a:srgbClr val="F2ACE8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3" d="100"/>
          <a:sy n="53" d="100"/>
        </p:scale>
        <p:origin x="108" y="12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image" Target="../media/image26.emf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0D0B0-2621-4F3B-854C-E3B817C29A4D}" type="datetimeFigureOut">
              <a:rPr lang="uk-UA" smtClean="0"/>
              <a:t>09.02.2025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A54BB0-3A0A-466D-B9BD-4D8989597B6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8782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004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774984-19F8-467E-9325-0F4021CAB3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473D6B1-422F-4D19-B247-68AC4FA03B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F7904F-35B6-4F36-946D-D1CD071C1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C6FE9-B6F0-416D-BA61-38A81B7D3C01}" type="datetimeFigureOut">
              <a:rPr lang="uk-UA" smtClean="0"/>
              <a:t>09.02.2025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C1F4A2-C69E-4700-943B-73E741669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3D2BFA-7980-4C2A-BC4D-2A6E3104E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1E37-2833-48CE-8108-017AB666F5E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1005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AA0E4A-90C8-407A-924D-BB7AB7CA1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5EF21BE-46CA-4410-A945-B6C3B4601C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2E2B74-49F1-463D-819F-358B7BA5B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C6FE9-B6F0-416D-BA61-38A81B7D3C01}" type="datetimeFigureOut">
              <a:rPr lang="uk-UA" smtClean="0"/>
              <a:t>09.02.2025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D888FF-FFCD-4DA0-9079-7D2B11707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42C5F4-5170-4CA9-BFBC-A29E32103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1E37-2833-48CE-8108-017AB666F5E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497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770AB4B-B235-4588-A087-DA84FD5841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A185C84-13D2-4F47-9E7B-556736AED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F9A6DE-3E5C-4C6D-AA25-79A9AAAFC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C6FE9-B6F0-416D-BA61-38A81B7D3C01}" type="datetimeFigureOut">
              <a:rPr lang="uk-UA" smtClean="0"/>
              <a:t>09.02.2025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CFE963-175E-4654-86A4-C010F9D40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1474BE-8273-46B8-9886-439073942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1E37-2833-48CE-8108-017AB666F5E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0292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534-95A1-4A1D-AFCB-0D9172ED749B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A9C0B-A13C-4B4D-8306-DEC3E8A90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185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534-95A1-4A1D-AFCB-0D9172ED749B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A9C0B-A13C-4B4D-8306-DEC3E8A90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2177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534-95A1-4A1D-AFCB-0D9172ED749B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A9C0B-A13C-4B4D-8306-DEC3E8A90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8422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534-95A1-4A1D-AFCB-0D9172ED749B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A9C0B-A13C-4B4D-8306-DEC3E8A90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3715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534-95A1-4A1D-AFCB-0D9172ED749B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A9C0B-A13C-4B4D-8306-DEC3E8A90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601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534-95A1-4A1D-AFCB-0D9172ED749B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A9C0B-A13C-4B4D-8306-DEC3E8A90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7431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534-95A1-4A1D-AFCB-0D9172ED749B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A9C0B-A13C-4B4D-8306-DEC3E8A90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7749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534-95A1-4A1D-AFCB-0D9172ED749B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A9C0B-A13C-4B4D-8306-DEC3E8A90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2866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B1B901-0052-4F1D-9E18-8BE7BD9D1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B896F4-ED26-4614-BE34-B2D2D1252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BC71FC-0E3A-434D-B0DE-48C6EE4D2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C6FE9-B6F0-416D-BA61-38A81B7D3C01}" type="datetimeFigureOut">
              <a:rPr lang="uk-UA" smtClean="0"/>
              <a:t>09.02.2025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0B22A8-43FA-44A2-901D-93B7F3A48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80AFA2-5188-467D-A891-1D5BE039A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1E37-2833-48CE-8108-017AB666F5E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77247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534-95A1-4A1D-AFCB-0D9172ED749B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A9C0B-A13C-4B4D-8306-DEC3E8A90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1231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534-95A1-4A1D-AFCB-0D9172ED749B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A9C0B-A13C-4B4D-8306-DEC3E8A90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0131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D2534-95A1-4A1D-AFCB-0D9172ED749B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A9C0B-A13C-4B4D-8306-DEC3E8A90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441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C8EDD0-CFE7-413E-960A-C784973A1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A7C42E-288D-4EF6-BDC6-86498195A9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DDDF3B-7000-48B4-A5C6-94E5DBD78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C6FE9-B6F0-416D-BA61-38A81B7D3C01}" type="datetimeFigureOut">
              <a:rPr lang="uk-UA" smtClean="0"/>
              <a:t>09.02.2025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CDEC83-CA3E-4F34-B208-95B63BA5D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16EA66-FDAE-42D0-B992-38B3FA702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1E37-2833-48CE-8108-017AB666F5E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30586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B60FA7-CB0C-4FF1-9524-5A2642174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42F498-D948-4735-AA3F-FF8D9E633A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7FE461-63BA-4F99-9A71-08A0B1A67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00C955-36FF-4E69-8F84-058DA0C84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C6FE9-B6F0-416D-BA61-38A81B7D3C01}" type="datetimeFigureOut">
              <a:rPr lang="uk-UA" smtClean="0"/>
              <a:t>09.02.2025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236A2F-67B7-4FDA-8C2D-F6710BCD7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8DCF2B-126E-4A31-8796-87838BB46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1E37-2833-48CE-8108-017AB666F5E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3952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23C265-16CD-4A58-BD9D-AA8D4034E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72EAFE-728D-4474-A056-127B7459BF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B7FBB39-6A30-4BC7-9930-A4CBF861D5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9CC0A1B-283C-4B3D-88B6-DBDB4CC34F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3D8377C-E175-435A-8E3A-91378CD9F3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073CDC5-A820-4492-9CB9-BC053DAEC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C6FE9-B6F0-416D-BA61-38A81B7D3C01}" type="datetimeFigureOut">
              <a:rPr lang="uk-UA" smtClean="0"/>
              <a:t>09.02.2025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9FBB062-758F-4887-88C9-2EB9D3E8A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2809D3E-0EE2-4271-B49B-BC0A2A477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1E37-2833-48CE-8108-017AB666F5E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8665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A2D58B-92F2-4AEC-9829-331959EE8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392C838-8213-4FD2-8E5C-98EF64B24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C6FE9-B6F0-416D-BA61-38A81B7D3C01}" type="datetimeFigureOut">
              <a:rPr lang="uk-UA" smtClean="0"/>
              <a:t>09.02.2025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A9B74B3-EEF3-48E4-AAA8-4A64E3E89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90E034-375E-406B-98F8-0CFC8C7A6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1E37-2833-48CE-8108-017AB666F5E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24509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0871410-E7CC-482D-93DD-3FA8046EB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C6FE9-B6F0-416D-BA61-38A81B7D3C01}" type="datetimeFigureOut">
              <a:rPr lang="uk-UA" smtClean="0"/>
              <a:t>09.02.2025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1B0665D-A97D-4D35-AC8D-17B543885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207A119-911A-4328-8D94-4692C1423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1E37-2833-48CE-8108-017AB666F5E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92194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FB69D3-3BC7-41CF-94E9-430B7F47A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160EB9-458A-47C6-A1D3-08DD6874A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79352D-9A6C-4C36-89BD-E7E7ACE06B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18F1CC-978B-45FD-AC9D-517BA2638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C6FE9-B6F0-416D-BA61-38A81B7D3C01}" type="datetimeFigureOut">
              <a:rPr lang="uk-UA" smtClean="0"/>
              <a:t>09.02.2025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ED6C2B3-F7ED-4D69-8351-A8DB61C81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CB1CC37-24A5-4922-BDE1-C512ABCEC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1E37-2833-48CE-8108-017AB666F5E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8706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CD31CB-E99D-4D69-88E7-B243C89FC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879F043-C04A-43A2-86AF-370E4B451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FB713C-77E5-4822-B217-E450490B61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20818F7-74D1-492A-BFD9-C1972BD9E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C6FE9-B6F0-416D-BA61-38A81B7D3C01}" type="datetimeFigureOut">
              <a:rPr lang="uk-UA" smtClean="0"/>
              <a:t>09.02.2025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D04374-95B4-4BF8-A407-3BCC68AF8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507505-D04E-466C-8CD6-2DAE625B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21E37-2833-48CE-8108-017AB666F5E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9709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792912-685E-499B-8520-F5D01C730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DB7A0A-035E-4370-94EE-FCEF32FF0B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9F0BC3-EEE5-4D74-B213-31A42DF335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C6FE9-B6F0-416D-BA61-38A81B7D3C01}" type="datetimeFigureOut">
              <a:rPr lang="uk-UA" smtClean="0"/>
              <a:t>09.02.2025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4F878F-269D-4309-AE22-768192277B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08ADF8-087A-4775-94F5-773E44A655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21E37-2833-48CE-8108-017AB666F5E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96895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1000">
              <a:schemeClr val="accent4">
                <a:lumMod val="40000"/>
                <a:lumOff val="60000"/>
              </a:schemeClr>
            </a:gs>
            <a:gs pos="16000">
              <a:schemeClr val="accent4">
                <a:lumMod val="20000"/>
                <a:lumOff val="80000"/>
              </a:schemeClr>
            </a:gs>
            <a:gs pos="3000">
              <a:srgbClr val="99FFCC"/>
            </a:gs>
            <a:gs pos="100000">
              <a:srgbClr val="92D05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D2534-95A1-4A1D-AFCB-0D9172ED749B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A9C0B-A13C-4B4D-8306-DEC3E8A909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106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30.emf"/><Relationship Id="rId3" Type="http://schemas.openxmlformats.org/officeDocument/2006/relationships/image" Target="../media/image2.png"/><Relationship Id="rId7" Type="http://schemas.openxmlformats.org/officeDocument/2006/relationships/image" Target="../media/image27.e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2.gi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9.emf"/><Relationship Id="rId5" Type="http://schemas.openxmlformats.org/officeDocument/2006/relationships/image" Target="../media/image26.emf"/><Relationship Id="rId15" Type="http://schemas.openxmlformats.org/officeDocument/2006/relationships/image" Target="../media/image31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28.emf"/><Relationship Id="rId14" Type="http://schemas.openxmlformats.org/officeDocument/2006/relationships/oleObject" Target="../embeddings/oleObject6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34.png"/><Relationship Id="rId2" Type="http://schemas.microsoft.com/office/2007/relationships/media" Target="../media/media2.mp3"/><Relationship Id="rId1" Type="http://schemas.openxmlformats.org/officeDocument/2006/relationships/tags" Target="../tags/tag3.xml"/><Relationship Id="rId6" Type="http://schemas.openxmlformats.org/officeDocument/2006/relationships/image" Target="../media/image3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8.jpe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openxmlformats.org/officeDocument/2006/relationships/image" Target="../media/image17.jpe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chemeClr val="accent4">
                <a:lumMod val="40000"/>
                <a:lumOff val="60000"/>
              </a:schemeClr>
            </a:gs>
            <a:gs pos="35000">
              <a:schemeClr val="accent4">
                <a:lumMod val="20000"/>
                <a:lumOff val="80000"/>
              </a:schemeClr>
            </a:gs>
            <a:gs pos="3000">
              <a:srgbClr val="99CCFF"/>
            </a:gs>
            <a:gs pos="48110">
              <a:srgbClr val="F3F9B9"/>
            </a:gs>
            <a:gs pos="100000">
              <a:srgbClr val="F2ACE8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7750" y="4746170"/>
            <a:ext cx="9715500" cy="1646449"/>
          </a:xfrm>
        </p:spPr>
        <p:txBody>
          <a:bodyPr>
            <a:normAutofit/>
          </a:bodyPr>
          <a:lstStyle/>
          <a:p>
            <a:pPr algn="just"/>
            <a:r>
              <a:rPr lang="uk-UA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  <a:cs typeface="Times New Roman" panose="02020603050405020304" pitchFamily="18" charset="0"/>
              </a:rPr>
              <a:t>Узагальнення вивченого матеріалу</a:t>
            </a:r>
            <a:endParaRPr lang="ru-RU" sz="5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Как решать Задачи по Математике 5 класс (2017) + Примеры, Таблицы">
            <a:extLst>
              <a:ext uri="{FF2B5EF4-FFF2-40B4-BE49-F238E27FC236}">
                <a16:creationId xmlns:a16="http://schemas.microsoft.com/office/drawing/2014/main" id="{14EFA285-4ABA-45F8-A71F-65E2B9B45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651" y="178623"/>
            <a:ext cx="5707847" cy="3805231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2CCA46-17FF-4EC7-A609-FA21F8162992}"/>
              </a:ext>
            </a:extLst>
          </p:cNvPr>
          <p:cNvSpPr txBox="1"/>
          <p:nvPr/>
        </p:nvSpPr>
        <p:spPr>
          <a:xfrm>
            <a:off x="-198610" y="950148"/>
            <a:ext cx="61569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30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0000C8"/>
                </a:solidFill>
                <a:effectLst>
                  <a:glow rad="1651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 </a:t>
            </a:r>
            <a:r>
              <a:rPr kumimoji="0" lang="ru-RU" sz="6000" b="1" i="0" u="none" strike="noStrike" kern="1200" cap="none" spc="300" normalizeH="0" baseline="0" noProof="0" dirty="0" err="1">
                <a:ln w="19050">
                  <a:solidFill>
                    <a:prstClr val="black"/>
                  </a:solidFill>
                </a:ln>
                <a:solidFill>
                  <a:srgbClr val="0000C8"/>
                </a:solidFill>
                <a:effectLst>
                  <a:glow rad="1651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клас</a:t>
            </a:r>
            <a:endParaRPr kumimoji="0" lang="ru-RU" sz="6000" b="1" i="0" u="none" strike="noStrike" kern="1200" cap="none" spc="300" normalizeH="0" baseline="0" noProof="0" dirty="0">
              <a:ln w="19050">
                <a:solidFill>
                  <a:prstClr val="black"/>
                </a:solidFill>
              </a:ln>
              <a:solidFill>
                <a:srgbClr val="0000C8"/>
              </a:solidFill>
              <a:effectLst>
                <a:glow rad="165100">
                  <a:prstClr val="white"/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406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chemeClr val="accent4">
                <a:lumMod val="40000"/>
                <a:lumOff val="60000"/>
              </a:schemeClr>
            </a:gs>
            <a:gs pos="35000">
              <a:schemeClr val="accent4">
                <a:lumMod val="20000"/>
                <a:lumOff val="80000"/>
              </a:schemeClr>
            </a:gs>
            <a:gs pos="3000">
              <a:srgbClr val="99CCFF"/>
            </a:gs>
            <a:gs pos="48110">
              <a:srgbClr val="F3F9B9"/>
            </a:gs>
            <a:gs pos="100000">
              <a:srgbClr val="F2ACE8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BDEBDD0-3AD9-4141-906E-0743CF76BF03}"/>
              </a:ext>
            </a:extLst>
          </p:cNvPr>
          <p:cNvSpPr txBox="1"/>
          <p:nvPr/>
        </p:nvSpPr>
        <p:spPr>
          <a:xfrm>
            <a:off x="487679" y="360645"/>
            <a:ext cx="1128630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1000"/>
              </a:spcBef>
              <a:spcAft>
                <a:spcPts val="800"/>
              </a:spcAft>
            </a:pPr>
            <a:r>
              <a:rPr lang="ru-RU" sz="32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3. </a:t>
            </a:r>
            <a:r>
              <a:rPr lang="ru-RU" sz="32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Вирази</a:t>
            </a:r>
            <a:r>
              <a:rPr lang="ru-RU" sz="32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ru-RU" sz="3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800"/>
              </a:spcAft>
            </a:pPr>
            <a:endParaRPr lang="ru-RU" sz="32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rtl="0">
              <a:spcBef>
                <a:spcPts val="0"/>
              </a:spcBef>
              <a:spcAft>
                <a:spcPts val="800"/>
              </a:spcAft>
            </a:pPr>
            <a:r>
              <a:rPr lang="ru-RU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780 + 50 = 				430 – (200 – 160) =</a:t>
            </a:r>
            <a:endParaRPr lang="ru-RU" sz="3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800"/>
              </a:spcAft>
            </a:pPr>
            <a:endParaRPr lang="ru-RU" sz="32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rtl="0">
              <a:spcBef>
                <a:spcPts val="0"/>
              </a:spcBef>
              <a:spcAft>
                <a:spcPts val="800"/>
              </a:spcAft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8</a:t>
            </a:r>
            <a:r>
              <a:rPr lang="ru-RU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00 – 130 = 				430 – 200 – 160 =</a:t>
            </a:r>
            <a:endParaRPr lang="ru-RU" sz="3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800"/>
              </a:spcAft>
            </a:pPr>
            <a:endParaRPr lang="ru-RU" sz="32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rtl="0">
              <a:spcBef>
                <a:spcPts val="0"/>
              </a:spcBef>
              <a:spcAft>
                <a:spcPts val="800"/>
              </a:spcAft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52</a:t>
            </a:r>
            <a:r>
              <a:rPr lang="ru-RU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0 + 80 = 				820 + (320 – 150) =</a:t>
            </a:r>
            <a:endParaRPr lang="ru-RU" sz="3200" b="0" dirty="0"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C2E32E-8FCA-4307-99DE-D4F46E14184D}"/>
              </a:ext>
            </a:extLst>
          </p:cNvPr>
          <p:cNvSpPr txBox="1"/>
          <p:nvPr/>
        </p:nvSpPr>
        <p:spPr>
          <a:xfrm>
            <a:off x="2430073" y="1531076"/>
            <a:ext cx="800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830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6FE5B8-4924-4060-8860-1E003E1CCFAD}"/>
              </a:ext>
            </a:extLst>
          </p:cNvPr>
          <p:cNvSpPr txBox="1"/>
          <p:nvPr/>
        </p:nvSpPr>
        <p:spPr>
          <a:xfrm>
            <a:off x="2507895" y="2690387"/>
            <a:ext cx="800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670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34EB80-11F9-436D-82DF-8830B0666740}"/>
              </a:ext>
            </a:extLst>
          </p:cNvPr>
          <p:cNvSpPr txBox="1"/>
          <p:nvPr/>
        </p:nvSpPr>
        <p:spPr>
          <a:xfrm>
            <a:off x="2430073" y="3930854"/>
            <a:ext cx="800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8072DB-8EE2-4582-A928-A324078E8782}"/>
              </a:ext>
            </a:extLst>
          </p:cNvPr>
          <p:cNvSpPr txBox="1"/>
          <p:nvPr/>
        </p:nvSpPr>
        <p:spPr>
          <a:xfrm>
            <a:off x="7766845" y="1238687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89CCC4-1293-40F3-8416-BD60AE5E4E76}"/>
              </a:ext>
            </a:extLst>
          </p:cNvPr>
          <p:cNvSpPr txBox="1"/>
          <p:nvPr/>
        </p:nvSpPr>
        <p:spPr>
          <a:xfrm>
            <a:off x="9368871" y="1531075"/>
            <a:ext cx="800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390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CEAD84-CBF0-4645-BBE1-3A91091CDFD0}"/>
              </a:ext>
            </a:extLst>
          </p:cNvPr>
          <p:cNvSpPr txBox="1"/>
          <p:nvPr/>
        </p:nvSpPr>
        <p:spPr>
          <a:xfrm>
            <a:off x="6515690" y="2397998"/>
            <a:ext cx="800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9CA073-C4AA-4C8A-B592-8CACD9029323}"/>
              </a:ext>
            </a:extLst>
          </p:cNvPr>
          <p:cNvSpPr txBox="1"/>
          <p:nvPr/>
        </p:nvSpPr>
        <p:spPr>
          <a:xfrm>
            <a:off x="9048233" y="2690386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DA100D-ED79-4C52-9D9B-C7DBF0862BA9}"/>
              </a:ext>
            </a:extLst>
          </p:cNvPr>
          <p:cNvSpPr txBox="1"/>
          <p:nvPr/>
        </p:nvSpPr>
        <p:spPr>
          <a:xfrm>
            <a:off x="7664252" y="3540125"/>
            <a:ext cx="800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AF7923-64EA-44B2-BFEF-D76BB0ACF53F}"/>
              </a:ext>
            </a:extLst>
          </p:cNvPr>
          <p:cNvSpPr txBox="1"/>
          <p:nvPr/>
        </p:nvSpPr>
        <p:spPr>
          <a:xfrm>
            <a:off x="9347575" y="3860816"/>
            <a:ext cx="800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990</a:t>
            </a:r>
          </a:p>
        </p:txBody>
      </p:sp>
    </p:spTree>
    <p:extLst>
      <p:ext uri="{BB962C8B-B14F-4D97-AF65-F5344CB8AC3E}">
        <p14:creationId xmlns:p14="http://schemas.microsoft.com/office/powerpoint/2010/main" val="46220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chemeClr val="accent4">
                <a:lumMod val="40000"/>
                <a:lumOff val="60000"/>
              </a:schemeClr>
            </a:gs>
            <a:gs pos="35000">
              <a:schemeClr val="accent4">
                <a:lumMod val="20000"/>
                <a:lumOff val="80000"/>
              </a:schemeClr>
            </a:gs>
            <a:gs pos="3000">
              <a:srgbClr val="99CCFF"/>
            </a:gs>
            <a:gs pos="48110">
              <a:srgbClr val="F3F9B9"/>
            </a:gs>
            <a:gs pos="100000">
              <a:srgbClr val="F2ACE8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28F57A3-1FE1-4EFD-82FE-F6C3AA48A481}"/>
              </a:ext>
            </a:extLst>
          </p:cNvPr>
          <p:cNvSpPr txBox="1"/>
          <p:nvPr/>
        </p:nvSpPr>
        <p:spPr>
          <a:xfrm>
            <a:off x="383176" y="410148"/>
            <a:ext cx="11408229" cy="22672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800"/>
              </a:spcAft>
            </a:pPr>
            <a:r>
              <a:rPr lang="uk-UA" sz="32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4. Вирази. </a:t>
            </a:r>
            <a:r>
              <a:rPr lang="uk-UA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Записуй вирази у стовпчик.</a:t>
            </a:r>
          </a:p>
          <a:p>
            <a:pPr rtl="0">
              <a:spcBef>
                <a:spcPts val="0"/>
              </a:spcBef>
              <a:spcAft>
                <a:spcPts val="800"/>
              </a:spcAft>
            </a:pPr>
            <a:endParaRPr lang="uk-UA" sz="3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uk-UA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 870 		737 			904 			1000</a:t>
            </a:r>
            <a:endParaRPr lang="uk-UA" sz="3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uk-UA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</a:t>
            </a:r>
            <a:r>
              <a:rPr lang="uk-UA" sz="3200" u="sng" strike="noStrike" dirty="0">
                <a:solidFill>
                  <a:srgbClr val="000000"/>
                </a:solidFill>
                <a:latin typeface="Times New Roman" panose="02020603050405020304" pitchFamily="18" charset="0"/>
              </a:rPr>
              <a:t>546</a:t>
            </a:r>
            <a:r>
              <a:rPr lang="uk-UA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     	       - </a:t>
            </a:r>
            <a:r>
              <a:rPr lang="uk-UA" sz="3200" u="sng" strike="noStrike" dirty="0">
                <a:solidFill>
                  <a:srgbClr val="000000"/>
                </a:solidFill>
                <a:latin typeface="Times New Roman" panose="02020603050405020304" pitchFamily="18" charset="0"/>
              </a:rPr>
              <a:t>396</a:t>
            </a:r>
            <a:r>
              <a:rPr lang="uk-UA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     	       - </a:t>
            </a:r>
            <a:r>
              <a:rPr lang="uk-UA" sz="3200" u="sng" strike="noStrike" dirty="0">
                <a:solidFill>
                  <a:srgbClr val="000000"/>
                </a:solidFill>
                <a:latin typeface="Times New Roman" panose="02020603050405020304" pitchFamily="18" charset="0"/>
              </a:rPr>
              <a:t>499</a:t>
            </a:r>
            <a:r>
              <a:rPr lang="uk-UA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      	        -  </a:t>
            </a:r>
            <a:r>
              <a:rPr lang="uk-UA" sz="3200" u="sng" strike="noStrike" dirty="0">
                <a:solidFill>
                  <a:srgbClr val="000000"/>
                </a:solidFill>
                <a:latin typeface="Times New Roman" panose="02020603050405020304" pitchFamily="18" charset="0"/>
              </a:rPr>
              <a:t>584</a:t>
            </a:r>
            <a:endParaRPr lang="uk-UA" sz="3200" b="0" dirty="0">
              <a:effectLst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8100A7CF-238E-432D-BC0E-AFEB28967A71}"/>
              </a:ext>
            </a:extLst>
          </p:cNvPr>
          <p:cNvSpPr/>
          <p:nvPr/>
        </p:nvSpPr>
        <p:spPr>
          <a:xfrm>
            <a:off x="953311" y="1634247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9D11FF-DB92-4A0B-B291-4B5AB9856E10}"/>
              </a:ext>
            </a:extLst>
          </p:cNvPr>
          <p:cNvSpPr txBox="1"/>
          <p:nvPr/>
        </p:nvSpPr>
        <p:spPr>
          <a:xfrm>
            <a:off x="1002980" y="259139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399499-2AB5-47D2-A5A6-1FECFE9E6554}"/>
              </a:ext>
            </a:extLst>
          </p:cNvPr>
          <p:cNvSpPr txBox="1"/>
          <p:nvPr/>
        </p:nvSpPr>
        <p:spPr>
          <a:xfrm>
            <a:off x="802502" y="2591394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4E0181-E66F-44CF-BCCE-2E1CA3B49D81}"/>
              </a:ext>
            </a:extLst>
          </p:cNvPr>
          <p:cNvSpPr txBox="1"/>
          <p:nvPr/>
        </p:nvSpPr>
        <p:spPr>
          <a:xfrm>
            <a:off x="583114" y="2591393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7AE64C6E-9896-48A8-9C44-1D2D8A9C7C87}"/>
              </a:ext>
            </a:extLst>
          </p:cNvPr>
          <p:cNvSpPr/>
          <p:nvPr/>
        </p:nvSpPr>
        <p:spPr>
          <a:xfrm>
            <a:off x="3313889" y="1634247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CDC3B5-63DC-40C5-BFD3-622B248968A3}"/>
              </a:ext>
            </a:extLst>
          </p:cNvPr>
          <p:cNvSpPr txBox="1"/>
          <p:nvPr/>
        </p:nvSpPr>
        <p:spPr>
          <a:xfrm>
            <a:off x="3567839" y="2591393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784642-38CF-413E-BA88-0CC0CEC64B2F}"/>
              </a:ext>
            </a:extLst>
          </p:cNvPr>
          <p:cNvSpPr txBox="1"/>
          <p:nvPr/>
        </p:nvSpPr>
        <p:spPr>
          <a:xfrm>
            <a:off x="3344250" y="259139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758BA7-0EF6-4827-A630-738CBB0DCD7E}"/>
              </a:ext>
            </a:extLst>
          </p:cNvPr>
          <p:cNvSpPr txBox="1"/>
          <p:nvPr/>
        </p:nvSpPr>
        <p:spPr>
          <a:xfrm>
            <a:off x="3140220" y="2591392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1F23F866-36B1-4732-B5C5-1B6232300FB2}"/>
              </a:ext>
            </a:extLst>
          </p:cNvPr>
          <p:cNvSpPr/>
          <p:nvPr/>
        </p:nvSpPr>
        <p:spPr>
          <a:xfrm>
            <a:off x="6041571" y="1634246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60D34C-FC74-4663-ABF4-432B714934DF}"/>
              </a:ext>
            </a:extLst>
          </p:cNvPr>
          <p:cNvSpPr txBox="1"/>
          <p:nvPr/>
        </p:nvSpPr>
        <p:spPr>
          <a:xfrm>
            <a:off x="6291954" y="2591391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F2FD41-9721-40B9-8FDD-F741B6B38827}"/>
              </a:ext>
            </a:extLst>
          </p:cNvPr>
          <p:cNvSpPr txBox="1"/>
          <p:nvPr/>
        </p:nvSpPr>
        <p:spPr>
          <a:xfrm>
            <a:off x="6093975" y="2591390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89C803-6357-4C35-92E3-E3BFE433AB0C}"/>
              </a:ext>
            </a:extLst>
          </p:cNvPr>
          <p:cNvSpPr txBox="1"/>
          <p:nvPr/>
        </p:nvSpPr>
        <p:spPr>
          <a:xfrm>
            <a:off x="5874587" y="2591389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C822B501-9693-4A8A-980F-8B0C1E5B2AB1}"/>
              </a:ext>
            </a:extLst>
          </p:cNvPr>
          <p:cNvSpPr/>
          <p:nvPr/>
        </p:nvSpPr>
        <p:spPr>
          <a:xfrm>
            <a:off x="8769253" y="1588527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35AD78-20B4-4B0F-A020-5F416B1DC0DE}"/>
              </a:ext>
            </a:extLst>
          </p:cNvPr>
          <p:cNvSpPr txBox="1"/>
          <p:nvPr/>
        </p:nvSpPr>
        <p:spPr>
          <a:xfrm>
            <a:off x="9255778" y="2591388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E97797-6E44-4912-BF2C-D1FE87463869}"/>
              </a:ext>
            </a:extLst>
          </p:cNvPr>
          <p:cNvSpPr txBox="1"/>
          <p:nvPr/>
        </p:nvSpPr>
        <p:spPr>
          <a:xfrm>
            <a:off x="9082109" y="2591387"/>
            <a:ext cx="431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EC8790-5C55-4D27-B651-080581632613}"/>
              </a:ext>
            </a:extLst>
          </p:cNvPr>
          <p:cNvSpPr txBox="1"/>
          <p:nvPr/>
        </p:nvSpPr>
        <p:spPr>
          <a:xfrm>
            <a:off x="8868812" y="2591386"/>
            <a:ext cx="393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3824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8" grpId="0" animBg="1"/>
      <p:bldP spid="9" grpId="0"/>
      <p:bldP spid="10" grpId="0"/>
      <p:bldP spid="11" grpId="0"/>
      <p:bldP spid="12" grpId="0" animBg="1"/>
      <p:bldP spid="13" grpId="0"/>
      <p:bldP spid="14" grpId="0"/>
      <p:bldP spid="15" grpId="0"/>
      <p:bldP spid="16" grpId="0" animBg="1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chemeClr val="accent4">
                <a:lumMod val="40000"/>
                <a:lumOff val="60000"/>
              </a:schemeClr>
            </a:gs>
            <a:gs pos="35000">
              <a:schemeClr val="accent4">
                <a:lumMod val="20000"/>
                <a:lumOff val="80000"/>
              </a:schemeClr>
            </a:gs>
            <a:gs pos="3000">
              <a:srgbClr val="99CCFF"/>
            </a:gs>
            <a:gs pos="48110">
              <a:srgbClr val="F3F9B9"/>
            </a:gs>
            <a:gs pos="100000">
              <a:srgbClr val="F2ACE8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40DBC7-580E-4B23-A904-A70083B6012F}"/>
              </a:ext>
            </a:extLst>
          </p:cNvPr>
          <p:cNvSpPr txBox="1"/>
          <p:nvPr/>
        </p:nvSpPr>
        <p:spPr>
          <a:xfrm>
            <a:off x="452845" y="391893"/>
            <a:ext cx="10929258" cy="11798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800"/>
              </a:spcAft>
            </a:pPr>
            <a:r>
              <a:rPr lang="uk-UA" sz="32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5. Рівняння </a:t>
            </a:r>
            <a:endParaRPr lang="uk-UA" sz="3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800"/>
              </a:spcAft>
            </a:pPr>
            <a:r>
              <a:rPr lang="uk-UA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70 </a:t>
            </a:r>
            <a:r>
              <a:rPr lang="uk-UA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+</a:t>
            </a:r>
            <a:r>
              <a:rPr lang="uk-UA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а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= </a:t>
            </a:r>
            <a:r>
              <a:rPr lang="uk-UA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45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0                 </a:t>
            </a:r>
            <a:r>
              <a:rPr lang="uk-UA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680 - 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 = </a:t>
            </a:r>
            <a:r>
              <a:rPr lang="uk-UA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19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0 </a:t>
            </a:r>
            <a:endParaRPr lang="uk-UA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BE20C6-6C60-40B6-97D1-71E51EFE0228}"/>
              </a:ext>
            </a:extLst>
          </p:cNvPr>
          <p:cNvSpPr txBox="1"/>
          <p:nvPr/>
        </p:nvSpPr>
        <p:spPr>
          <a:xfrm>
            <a:off x="452845" y="1571703"/>
            <a:ext cx="21707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= 450 - 70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D214BE-A384-4B57-A3AA-FA64805A904E}"/>
              </a:ext>
            </a:extLst>
          </p:cNvPr>
          <p:cNvSpPr txBox="1"/>
          <p:nvPr/>
        </p:nvSpPr>
        <p:spPr>
          <a:xfrm>
            <a:off x="452845" y="2156478"/>
            <a:ext cx="14189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= 380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048F87-DB1F-4344-A517-A753598BCE8E}"/>
              </a:ext>
            </a:extLst>
          </p:cNvPr>
          <p:cNvSpPr txBox="1"/>
          <p:nvPr/>
        </p:nvSpPr>
        <p:spPr>
          <a:xfrm>
            <a:off x="452844" y="2741253"/>
            <a:ext cx="2698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 + 380 = 450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2C20E5-A18B-44ED-B80F-5297098BEFA0}"/>
              </a:ext>
            </a:extLst>
          </p:cNvPr>
          <p:cNvSpPr txBox="1"/>
          <p:nvPr/>
        </p:nvSpPr>
        <p:spPr>
          <a:xfrm>
            <a:off x="1299230" y="3325729"/>
            <a:ext cx="18517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450 = 450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660B0C-B2C1-4F51-BC1D-1ECEA219D1E3}"/>
              </a:ext>
            </a:extLst>
          </p:cNvPr>
          <p:cNvSpPr txBox="1"/>
          <p:nvPr/>
        </p:nvSpPr>
        <p:spPr>
          <a:xfrm>
            <a:off x="4301756" y="1571553"/>
            <a:ext cx="23984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680 - 190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4FF46D-6136-4FA4-A6A5-F97C2D080AEC}"/>
              </a:ext>
            </a:extLst>
          </p:cNvPr>
          <p:cNvSpPr txBox="1"/>
          <p:nvPr/>
        </p:nvSpPr>
        <p:spPr>
          <a:xfrm>
            <a:off x="4301756" y="2156328"/>
            <a:ext cx="14414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0" i="0" u="sng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</a:t>
            </a:r>
            <a:r>
              <a:rPr lang="uk-UA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490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30A813-4302-4043-9B94-09645B156BD2}"/>
              </a:ext>
            </a:extLst>
          </p:cNvPr>
          <p:cNvSpPr txBox="1"/>
          <p:nvPr/>
        </p:nvSpPr>
        <p:spPr>
          <a:xfrm>
            <a:off x="4301756" y="2740953"/>
            <a:ext cx="28777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680 – 490 = 190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97A21A-9F7D-4315-B4C9-5D9EECDB7C11}"/>
              </a:ext>
            </a:extLst>
          </p:cNvPr>
          <p:cNvSpPr txBox="1"/>
          <p:nvPr/>
        </p:nvSpPr>
        <p:spPr>
          <a:xfrm>
            <a:off x="5327678" y="3325578"/>
            <a:ext cx="18517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190 = 190</a:t>
            </a: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83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F2FE2CC-4608-4A12-9092-3E05A8D6A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28272" y="173541"/>
            <a:ext cx="9394959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Фізкультхвилинка.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D74E28-101E-4AAF-8F16-A5475276A00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529" r="9385" b="10937"/>
          <a:stretch/>
        </p:blipFill>
        <p:spPr>
          <a:xfrm>
            <a:off x="216133" y="1781897"/>
            <a:ext cx="2059633" cy="1727658"/>
          </a:xfrm>
          <a:prstGeom prst="rect">
            <a:avLst/>
          </a:prstGeom>
        </p:spPr>
      </p:pic>
      <p:pic>
        <p:nvPicPr>
          <p:cNvPr id="8" name="Picture 2" descr="ÐÐ°ÑÑÐ¸Ð½ÐºÐ¸ Ð¿Ð¾ Ð·Ð°Ð¿ÑÐ¾ÑÑ Ð²Ð¸Ð´ÐµÐ¾">
            <a:extLst>
              <a:ext uri="{FF2B5EF4-FFF2-40B4-BE49-F238E27FC236}">
                <a16:creationId xmlns:a16="http://schemas.microsoft.com/office/drawing/2014/main" id="{8E5D40EB-08E3-4F7D-8D88-C3BCD1352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4" b="17200"/>
          <a:stretch/>
        </p:blipFill>
        <p:spPr bwMode="auto">
          <a:xfrm>
            <a:off x="268769" y="198049"/>
            <a:ext cx="1990734" cy="127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фізхв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44536" y="1045029"/>
            <a:ext cx="9338460" cy="5336721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7026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chemeClr val="accent4">
                <a:lumMod val="40000"/>
                <a:lumOff val="60000"/>
              </a:schemeClr>
            </a:gs>
            <a:gs pos="35000">
              <a:schemeClr val="accent4">
                <a:lumMod val="20000"/>
                <a:lumOff val="80000"/>
              </a:schemeClr>
            </a:gs>
            <a:gs pos="3000">
              <a:srgbClr val="99CCFF"/>
            </a:gs>
            <a:gs pos="48110">
              <a:srgbClr val="F3F9B9"/>
            </a:gs>
            <a:gs pos="100000">
              <a:srgbClr val="F2ACE8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E28C348-A91D-4D15-9946-FEB5BC50016C}"/>
              </a:ext>
            </a:extLst>
          </p:cNvPr>
          <p:cNvSpPr txBox="1"/>
          <p:nvPr/>
        </p:nvSpPr>
        <p:spPr>
          <a:xfrm>
            <a:off x="404948" y="322945"/>
            <a:ext cx="1138210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800"/>
              </a:spcAft>
            </a:pPr>
            <a:r>
              <a:rPr lang="en-US" sz="32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6. </a:t>
            </a:r>
            <a:r>
              <a:rPr lang="uk-UA" sz="32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Задача </a:t>
            </a:r>
            <a:br>
              <a:rPr lang="uk-UA" sz="32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uk-UA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Купили зефір, печиво й шоколад загальною масою </a:t>
            </a:r>
            <a:r>
              <a:rPr lang="uk-UA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85</a:t>
            </a:r>
            <a:r>
              <a:rPr lang="uk-UA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0 г. Маса зефіру й печива - </a:t>
            </a:r>
            <a:r>
              <a:rPr lang="uk-UA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56</a:t>
            </a:r>
            <a:r>
              <a:rPr lang="uk-UA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0 г, маса печива й шоколаду - 480 г. Яка маса кожного продукту?</a:t>
            </a:r>
            <a:endParaRPr lang="uk-UA" sz="3200" b="0" dirty="0">
              <a:effectLst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825ED6-66A9-47FE-97CE-785090FD5419}"/>
              </a:ext>
            </a:extLst>
          </p:cNvPr>
          <p:cNvSpPr/>
          <p:nvPr/>
        </p:nvSpPr>
        <p:spPr>
          <a:xfrm>
            <a:off x="586087" y="2385048"/>
            <a:ext cx="122661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З. – ?</a:t>
            </a:r>
          </a:p>
          <a:p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П. </a:t>
            </a:r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–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?</a:t>
            </a:r>
          </a:p>
          <a:p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Ш. – ?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5A0D3A-0EE0-4679-A26E-B40C5B2EF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724204" y="2365293"/>
            <a:ext cx="2131351" cy="160917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0B57A6-2D93-453B-8757-2F3EAD7B90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8017" r="42644"/>
          <a:stretch/>
        </p:blipFill>
        <p:spPr>
          <a:xfrm flipH="1">
            <a:off x="1812705" y="2388780"/>
            <a:ext cx="382720" cy="104395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388C89A-6D22-432D-A656-001DD03E7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8017" r="42644"/>
          <a:stretch/>
        </p:blipFill>
        <p:spPr>
          <a:xfrm flipH="1">
            <a:off x="3341810" y="2794024"/>
            <a:ext cx="382720" cy="1043952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54E8A78-9246-428C-9891-D3E2199BDAB2}"/>
              </a:ext>
            </a:extLst>
          </p:cNvPr>
          <p:cNvSpPr/>
          <p:nvPr/>
        </p:nvSpPr>
        <p:spPr>
          <a:xfrm>
            <a:off x="2095092" y="2624415"/>
            <a:ext cx="104547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560 г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B7C0527-A1B4-497C-BBA8-D579D7CF7CD3}"/>
              </a:ext>
            </a:extLst>
          </p:cNvPr>
          <p:cNvSpPr/>
          <p:nvPr/>
        </p:nvSpPr>
        <p:spPr>
          <a:xfrm>
            <a:off x="3617877" y="3023612"/>
            <a:ext cx="104547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480 г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1F42862-6163-48C1-9809-60436776FE4B}"/>
              </a:ext>
            </a:extLst>
          </p:cNvPr>
          <p:cNvSpPr/>
          <p:nvPr/>
        </p:nvSpPr>
        <p:spPr>
          <a:xfrm>
            <a:off x="4939423" y="2877490"/>
            <a:ext cx="104547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850 г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F7AE0FD-B8F3-44CF-AD1F-C6A974073E01}"/>
              </a:ext>
            </a:extLst>
          </p:cNvPr>
          <p:cNvSpPr/>
          <p:nvPr/>
        </p:nvSpPr>
        <p:spPr>
          <a:xfrm>
            <a:off x="4881603" y="3682075"/>
            <a:ext cx="227697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Розв’язання</a:t>
            </a: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FD092B9-069A-4C93-9912-7041040AEBC2}"/>
              </a:ext>
            </a:extLst>
          </p:cNvPr>
          <p:cNvSpPr/>
          <p:nvPr/>
        </p:nvSpPr>
        <p:spPr>
          <a:xfrm>
            <a:off x="586087" y="4266850"/>
            <a:ext cx="5180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1)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5001FCF-CF7D-45C3-A156-DD9D1A32671C}"/>
              </a:ext>
            </a:extLst>
          </p:cNvPr>
          <p:cNvSpPr/>
          <p:nvPr/>
        </p:nvSpPr>
        <p:spPr>
          <a:xfrm>
            <a:off x="959471" y="4260204"/>
            <a:ext cx="212429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850 – 480 =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D3E1BC1-8AC2-46C3-A6F9-78011F1DB6BD}"/>
              </a:ext>
            </a:extLst>
          </p:cNvPr>
          <p:cNvSpPr/>
          <p:nvPr/>
        </p:nvSpPr>
        <p:spPr>
          <a:xfrm>
            <a:off x="2934414" y="4260503"/>
            <a:ext cx="90281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370 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75CE278-3C80-4DD5-B5EE-397597F1FF6C}"/>
              </a:ext>
            </a:extLst>
          </p:cNvPr>
          <p:cNvSpPr/>
          <p:nvPr/>
        </p:nvSpPr>
        <p:spPr>
          <a:xfrm>
            <a:off x="3605408" y="4266849"/>
            <a:ext cx="8883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(г) - 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066D0E07-E1B4-4E62-96BC-C9C5BB0CAED5}"/>
              </a:ext>
            </a:extLst>
          </p:cNvPr>
          <p:cNvSpPr/>
          <p:nvPr/>
        </p:nvSpPr>
        <p:spPr>
          <a:xfrm>
            <a:off x="4325481" y="4260203"/>
            <a:ext cx="141897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зефіру</a:t>
            </a:r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C7C89E7-A0F1-44F5-B235-23B763F64456}"/>
              </a:ext>
            </a:extLst>
          </p:cNvPr>
          <p:cNvSpPr/>
          <p:nvPr/>
        </p:nvSpPr>
        <p:spPr>
          <a:xfrm>
            <a:off x="586087" y="4713334"/>
            <a:ext cx="5180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2)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34317E3-2476-41DA-A9B9-8C83996C3995}"/>
              </a:ext>
            </a:extLst>
          </p:cNvPr>
          <p:cNvSpPr/>
          <p:nvPr/>
        </p:nvSpPr>
        <p:spPr>
          <a:xfrm>
            <a:off x="953322" y="4698636"/>
            <a:ext cx="212429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850 – 560 =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C36C50E-8E3D-42E9-94ED-A3161F7255D6}"/>
              </a:ext>
            </a:extLst>
          </p:cNvPr>
          <p:cNvSpPr/>
          <p:nvPr/>
        </p:nvSpPr>
        <p:spPr>
          <a:xfrm>
            <a:off x="2911367" y="4713121"/>
            <a:ext cx="80983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290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49BE7EA-5D82-4778-B24C-0DD6E1A2C57C}"/>
              </a:ext>
            </a:extLst>
          </p:cNvPr>
          <p:cNvSpPr/>
          <p:nvPr/>
        </p:nvSpPr>
        <p:spPr>
          <a:xfrm>
            <a:off x="3642770" y="4674208"/>
            <a:ext cx="79541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(г) -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9B175D98-2788-4E90-A5A0-673A58CFFB0A}"/>
              </a:ext>
            </a:extLst>
          </p:cNvPr>
          <p:cNvSpPr/>
          <p:nvPr/>
        </p:nvSpPr>
        <p:spPr>
          <a:xfrm>
            <a:off x="4319332" y="4713120"/>
            <a:ext cx="200702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шоколаду.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6022A31-017E-4B8C-9EFE-C72A39C8E323}"/>
              </a:ext>
            </a:extLst>
          </p:cNvPr>
          <p:cNvSpPr/>
          <p:nvPr/>
        </p:nvSpPr>
        <p:spPr>
          <a:xfrm>
            <a:off x="581438" y="5087676"/>
            <a:ext cx="5180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3)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05B81672-C1DA-437D-8293-08B7AE87F874}"/>
              </a:ext>
            </a:extLst>
          </p:cNvPr>
          <p:cNvSpPr/>
          <p:nvPr/>
        </p:nvSpPr>
        <p:spPr>
          <a:xfrm>
            <a:off x="969992" y="5087676"/>
            <a:ext cx="212429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560 – 370 =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46185D2C-28D9-4A07-B0B3-E0F6518A049E}"/>
              </a:ext>
            </a:extLst>
          </p:cNvPr>
          <p:cNvSpPr/>
          <p:nvPr/>
        </p:nvSpPr>
        <p:spPr>
          <a:xfrm>
            <a:off x="2913709" y="5094321"/>
            <a:ext cx="80983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190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1CCEF8B0-7045-4E52-8556-1C2ADDF4F9EC}"/>
              </a:ext>
            </a:extLst>
          </p:cNvPr>
          <p:cNvSpPr/>
          <p:nvPr/>
        </p:nvSpPr>
        <p:spPr>
          <a:xfrm>
            <a:off x="3659440" y="5060560"/>
            <a:ext cx="57740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(г)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A6F1578B-FE22-463A-A4BE-3A301FDC0E27}"/>
              </a:ext>
            </a:extLst>
          </p:cNvPr>
          <p:cNvSpPr/>
          <p:nvPr/>
        </p:nvSpPr>
        <p:spPr>
          <a:xfrm>
            <a:off x="576789" y="5603605"/>
            <a:ext cx="19848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Відповідь</a:t>
            </a:r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1CF5A165-4924-4B84-95B5-7CE590165269}"/>
              </a:ext>
            </a:extLst>
          </p:cNvPr>
          <p:cNvSpPr/>
          <p:nvPr/>
        </p:nvSpPr>
        <p:spPr>
          <a:xfrm>
            <a:off x="2487691" y="5610250"/>
            <a:ext cx="948605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560 г – </a:t>
            </a:r>
            <a:r>
              <a:rPr lang="ru-RU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маса</a:t>
            </a:r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зефіру</a:t>
            </a:r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190 г – </a:t>
            </a:r>
            <a:r>
              <a:rPr lang="ru-RU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маса</a:t>
            </a:r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печива</a:t>
            </a:r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290 г – </a:t>
            </a:r>
            <a:r>
              <a:rPr lang="ru-RU" sz="32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маса</a:t>
            </a:r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C698DBD3-A081-4B99-9CAA-0AF28741CCF0}"/>
              </a:ext>
            </a:extLst>
          </p:cNvPr>
          <p:cNvSpPr/>
          <p:nvPr/>
        </p:nvSpPr>
        <p:spPr>
          <a:xfrm>
            <a:off x="563858" y="6119534"/>
            <a:ext cx="20999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шоколаду. </a:t>
            </a:r>
          </a:p>
        </p:txBody>
      </p:sp>
    </p:spTree>
    <p:extLst>
      <p:ext uri="{BB962C8B-B14F-4D97-AF65-F5344CB8AC3E}">
        <p14:creationId xmlns:p14="http://schemas.microsoft.com/office/powerpoint/2010/main" val="309113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chemeClr val="accent4">
                <a:lumMod val="40000"/>
                <a:lumOff val="60000"/>
              </a:schemeClr>
            </a:gs>
            <a:gs pos="35000">
              <a:schemeClr val="accent4">
                <a:lumMod val="20000"/>
                <a:lumOff val="80000"/>
              </a:schemeClr>
            </a:gs>
            <a:gs pos="3000">
              <a:srgbClr val="99CCFF"/>
            </a:gs>
            <a:gs pos="48110">
              <a:srgbClr val="F3F9B9"/>
            </a:gs>
            <a:gs pos="100000">
              <a:srgbClr val="F2ACE8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88B8383-4D0E-47E6-86CF-573F0F760E05}"/>
              </a:ext>
            </a:extLst>
          </p:cNvPr>
          <p:cNvSpPr txBox="1"/>
          <p:nvPr/>
        </p:nvSpPr>
        <p:spPr>
          <a:xfrm>
            <a:off x="400594" y="364812"/>
            <a:ext cx="1145177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57200" rtl="0">
              <a:spcBef>
                <a:spcPts val="0"/>
              </a:spcBef>
              <a:spcAft>
                <a:spcPts val="0"/>
              </a:spcAft>
            </a:pPr>
            <a:r>
              <a:rPr lang="uk-UA" sz="32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7. Задача</a:t>
            </a:r>
            <a:endParaRPr lang="uk-UA" sz="3200" b="0" dirty="0">
              <a:effectLst/>
            </a:endParaRPr>
          </a:p>
          <a:p>
            <a:pPr algn="just" rtl="0">
              <a:spcBef>
                <a:spcPts val="0"/>
              </a:spcBef>
              <a:spcAft>
                <a:spcPts val="800"/>
              </a:spcAft>
            </a:pPr>
            <a:r>
              <a:rPr lang="uk-UA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Периметр квадрата </a:t>
            </a:r>
            <a:r>
              <a:rPr lang="uk-UA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28</a:t>
            </a:r>
            <a:r>
              <a:rPr lang="uk-UA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см. Чому дорівнює його сторона?</a:t>
            </a:r>
            <a:endParaRPr lang="uk-UA" sz="3200" b="0" dirty="0">
              <a:effectLst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70F6101-FCC7-4EF1-A2F3-FA80C276F12E}"/>
              </a:ext>
            </a:extLst>
          </p:cNvPr>
          <p:cNvSpPr/>
          <p:nvPr/>
        </p:nvSpPr>
        <p:spPr>
          <a:xfrm>
            <a:off x="4236614" y="2967335"/>
            <a:ext cx="37187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Розв’язання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4FE76E6-2F93-4303-B3A9-A02860E69AD7}"/>
              </a:ext>
            </a:extLst>
          </p:cNvPr>
          <p:cNvSpPr/>
          <p:nvPr/>
        </p:nvSpPr>
        <p:spPr>
          <a:xfrm>
            <a:off x="787351" y="1573897"/>
            <a:ext cx="2821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u="sng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 = 28 см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135F133-829B-42AE-BEF2-2CCFF2F7E5A9}"/>
              </a:ext>
            </a:extLst>
          </p:cNvPr>
          <p:cNvSpPr/>
          <p:nvPr/>
        </p:nvSpPr>
        <p:spPr>
          <a:xfrm>
            <a:off x="4789984" y="1327520"/>
            <a:ext cx="23727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 = а · 4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F878CCC-C975-4D72-8A30-67EB3C6EEE32}"/>
              </a:ext>
            </a:extLst>
          </p:cNvPr>
          <p:cNvSpPr/>
          <p:nvPr/>
        </p:nvSpPr>
        <p:spPr>
          <a:xfrm>
            <a:off x="4837294" y="2147428"/>
            <a:ext cx="23839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 = Р : 4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FD11919-BB98-41ED-A81B-112274D00E3A}"/>
              </a:ext>
            </a:extLst>
          </p:cNvPr>
          <p:cNvSpPr/>
          <p:nvPr/>
        </p:nvSpPr>
        <p:spPr>
          <a:xfrm>
            <a:off x="472558" y="3890665"/>
            <a:ext cx="24561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1) 28 : 4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9577E0B-3F4F-4537-9798-147CAC8A8BF8}"/>
              </a:ext>
            </a:extLst>
          </p:cNvPr>
          <p:cNvSpPr/>
          <p:nvPr/>
        </p:nvSpPr>
        <p:spPr>
          <a:xfrm>
            <a:off x="2810374" y="3890665"/>
            <a:ext cx="10374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= 7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E647F44-80DA-4AEA-A321-C1EFB36B0920}"/>
              </a:ext>
            </a:extLst>
          </p:cNvPr>
          <p:cNvSpPr/>
          <p:nvPr/>
        </p:nvSpPr>
        <p:spPr>
          <a:xfrm>
            <a:off x="3701533" y="3890665"/>
            <a:ext cx="13660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(см)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03C4A8F-FE1C-4538-9732-640E847A63B6}"/>
              </a:ext>
            </a:extLst>
          </p:cNvPr>
          <p:cNvSpPr/>
          <p:nvPr/>
        </p:nvSpPr>
        <p:spPr>
          <a:xfrm>
            <a:off x="509230" y="4813995"/>
            <a:ext cx="33778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Відповідь</a:t>
            </a:r>
            <a:r>
              <a:rPr lang="ru-R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00E4E59-6F9D-44A0-8AEE-8E22045CF72B}"/>
              </a:ext>
            </a:extLst>
          </p:cNvPr>
          <p:cNvSpPr/>
          <p:nvPr/>
        </p:nvSpPr>
        <p:spPr>
          <a:xfrm>
            <a:off x="3799831" y="4813995"/>
            <a:ext cx="69571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 см сторона квадрата.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5B50898-559F-4A36-8A1B-357F8B46284E}"/>
              </a:ext>
            </a:extLst>
          </p:cNvPr>
          <p:cNvSpPr/>
          <p:nvPr/>
        </p:nvSpPr>
        <p:spPr>
          <a:xfrm>
            <a:off x="787351" y="2270616"/>
            <a:ext cx="13628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 - ?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7287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chemeClr val="accent4">
                <a:lumMod val="40000"/>
                <a:lumOff val="60000"/>
              </a:schemeClr>
            </a:gs>
            <a:gs pos="35000">
              <a:schemeClr val="accent4">
                <a:lumMod val="20000"/>
                <a:lumOff val="80000"/>
              </a:schemeClr>
            </a:gs>
            <a:gs pos="3000">
              <a:srgbClr val="99CCFF"/>
            </a:gs>
            <a:gs pos="48110">
              <a:srgbClr val="F3F9B9"/>
            </a:gs>
            <a:gs pos="100000">
              <a:srgbClr val="F2ACE8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81348BF-183A-451B-8704-AAF9F9B631D4}"/>
              </a:ext>
            </a:extLst>
          </p:cNvPr>
          <p:cNvSpPr txBox="1"/>
          <p:nvPr/>
        </p:nvSpPr>
        <p:spPr>
          <a:xfrm>
            <a:off x="391885" y="462398"/>
            <a:ext cx="11173098" cy="1672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57200" rtl="0">
              <a:spcBef>
                <a:spcPts val="0"/>
              </a:spcBef>
              <a:spcAft>
                <a:spcPts val="0"/>
              </a:spcAft>
            </a:pPr>
            <a:r>
              <a:rPr lang="uk-UA" sz="32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8. Завдання *</a:t>
            </a:r>
            <a:endParaRPr lang="uk-UA" sz="3200" b="0" dirty="0">
              <a:effectLst/>
            </a:endParaRPr>
          </a:p>
          <a:p>
            <a:pPr algn="just" rtl="0">
              <a:spcBef>
                <a:spcPts val="0"/>
              </a:spcBef>
              <a:spcAft>
                <a:spcPts val="800"/>
              </a:spcAft>
            </a:pPr>
            <a:r>
              <a:rPr lang="uk-UA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Продовж ряд чисел ще трьома числами.</a:t>
            </a:r>
            <a:endParaRPr lang="uk-UA" sz="3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800"/>
              </a:spcAft>
            </a:pPr>
            <a:r>
              <a:rPr lang="uk-UA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1, 2, 4, 7, 11, 16, …, …, … .</a:t>
            </a:r>
            <a:endParaRPr lang="uk-UA" sz="3200" b="0" dirty="0">
              <a:effectLst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5A5C493-099B-4330-AB11-DBA931AF8630}"/>
              </a:ext>
            </a:extLst>
          </p:cNvPr>
          <p:cNvSpPr/>
          <p:nvPr/>
        </p:nvSpPr>
        <p:spPr>
          <a:xfrm>
            <a:off x="391885" y="2227106"/>
            <a:ext cx="19271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1+1=2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A626838-1438-4DA1-8287-D052A851442D}"/>
              </a:ext>
            </a:extLst>
          </p:cNvPr>
          <p:cNvSpPr/>
          <p:nvPr/>
        </p:nvSpPr>
        <p:spPr>
          <a:xfrm>
            <a:off x="3243509" y="2227106"/>
            <a:ext cx="20313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2+2=4	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F6DBE0B-E473-4BBA-B04B-5252DE1B0F09}"/>
              </a:ext>
            </a:extLst>
          </p:cNvPr>
          <p:cNvSpPr/>
          <p:nvPr/>
        </p:nvSpPr>
        <p:spPr>
          <a:xfrm>
            <a:off x="5978434" y="2227106"/>
            <a:ext cx="19271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4+3=7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95C934A-B35E-4216-A3CD-083FF89AA470}"/>
              </a:ext>
            </a:extLst>
          </p:cNvPr>
          <p:cNvSpPr/>
          <p:nvPr/>
        </p:nvSpPr>
        <p:spPr>
          <a:xfrm>
            <a:off x="8609165" y="2227106"/>
            <a:ext cx="22781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7+4=11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8E1988E-56B0-41BE-B46E-0E1A2A436863}"/>
              </a:ext>
            </a:extLst>
          </p:cNvPr>
          <p:cNvSpPr/>
          <p:nvPr/>
        </p:nvSpPr>
        <p:spPr>
          <a:xfrm>
            <a:off x="391885" y="3429000"/>
            <a:ext cx="26292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11+5=16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C4F5B62-C569-4C09-B542-6A6DA5E4B525}"/>
              </a:ext>
            </a:extLst>
          </p:cNvPr>
          <p:cNvSpPr/>
          <p:nvPr/>
        </p:nvSpPr>
        <p:spPr>
          <a:xfrm>
            <a:off x="3960211" y="3429000"/>
            <a:ext cx="26292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16+6=22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105E8BA-A488-44A0-9389-39C4974A5298}"/>
              </a:ext>
            </a:extLst>
          </p:cNvPr>
          <p:cNvSpPr/>
          <p:nvPr/>
        </p:nvSpPr>
        <p:spPr>
          <a:xfrm>
            <a:off x="7528537" y="3429000"/>
            <a:ext cx="26292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22+7=29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8025D03-058A-48E7-9188-C67E25638AF7}"/>
              </a:ext>
            </a:extLst>
          </p:cNvPr>
          <p:cNvSpPr/>
          <p:nvPr/>
        </p:nvSpPr>
        <p:spPr>
          <a:xfrm>
            <a:off x="425976" y="4723349"/>
            <a:ext cx="26292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29+8=37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07E368E-9DE3-445F-ABF7-4D2E847733AE}"/>
              </a:ext>
            </a:extLst>
          </p:cNvPr>
          <p:cNvSpPr/>
          <p:nvPr/>
        </p:nvSpPr>
        <p:spPr>
          <a:xfrm>
            <a:off x="4259171" y="4723349"/>
            <a:ext cx="26292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37+9=46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010F676-5779-48FD-BE67-CC9BA4E351F7}"/>
              </a:ext>
            </a:extLst>
          </p:cNvPr>
          <p:cNvSpPr/>
          <p:nvPr/>
        </p:nvSpPr>
        <p:spPr>
          <a:xfrm>
            <a:off x="3178858" y="1488320"/>
            <a:ext cx="76174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0" i="0" u="none" strike="noStrike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22,</a:t>
            </a:r>
            <a:endParaRPr lang="uk-U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903E125-497F-4E54-A3EB-CBC1FF725BD0}"/>
              </a:ext>
            </a:extLst>
          </p:cNvPr>
          <p:cNvSpPr/>
          <p:nvPr/>
        </p:nvSpPr>
        <p:spPr>
          <a:xfrm>
            <a:off x="3779314" y="1488320"/>
            <a:ext cx="7617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0" i="0" u="none" strike="noStrike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29,</a:t>
            </a:r>
            <a:endParaRPr lang="uk-U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63E6422-3AB3-4E63-A80F-C4E84C99274F}"/>
              </a:ext>
            </a:extLst>
          </p:cNvPr>
          <p:cNvSpPr/>
          <p:nvPr/>
        </p:nvSpPr>
        <p:spPr>
          <a:xfrm>
            <a:off x="4483402" y="1488320"/>
            <a:ext cx="76174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3600" b="0" i="0" u="none" strike="noStrike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37.</a:t>
            </a:r>
            <a:endParaRPr lang="uk-U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993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B25D06A-6654-4D11-8F8F-EABC77E59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754BFB30-3FFE-489D-B54E-593B90F4CD97}"/>
              </a:ext>
            </a:extLst>
          </p:cNvPr>
          <p:cNvSpPr/>
          <p:nvPr/>
        </p:nvSpPr>
        <p:spPr>
          <a:xfrm rot="10800000" flipV="1">
            <a:off x="2575737" y="831101"/>
            <a:ext cx="50381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7200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Рефлексія </a:t>
            </a:r>
            <a:endParaRPr lang="uk-UA" sz="7200" i="1" dirty="0">
              <a:solidFill>
                <a:srgbClr val="002060"/>
              </a:solidFill>
            </a:endParaRPr>
          </a:p>
        </p:txBody>
      </p:sp>
      <p:graphicFrame>
        <p:nvGraphicFramePr>
          <p:cNvPr id="8" name="Объект 42">
            <a:extLst>
              <a:ext uri="{FF2B5EF4-FFF2-40B4-BE49-F238E27FC236}">
                <a16:creationId xmlns:a16="http://schemas.microsoft.com/office/drawing/2014/main" id="{597EED8F-79CA-428D-95B2-B1DB431451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0030930"/>
              </p:ext>
            </p:extLst>
          </p:nvPr>
        </p:nvGraphicFramePr>
        <p:xfrm>
          <a:off x="639569" y="5162708"/>
          <a:ext cx="2445591" cy="116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CorelDRAW" r:id="rId4" imgW="1486498" imgH="704627" progId="CorelDraw.Graphic.18">
                  <p:embed/>
                </p:oleObj>
              </mc:Choice>
              <mc:Fallback>
                <p:oleObj name="CorelDRAW" r:id="rId4" imgW="1486498" imgH="704627" progId="CorelDraw.Graphic.18">
                  <p:embed/>
                  <p:pic>
                    <p:nvPicPr>
                      <p:cNvPr id="8" name="Объект 42">
                        <a:extLst>
                          <a:ext uri="{FF2B5EF4-FFF2-40B4-BE49-F238E27FC236}">
                            <a16:creationId xmlns:a16="http://schemas.microsoft.com/office/drawing/2014/main" id="{597EED8F-79CA-428D-95B2-B1DB431451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39569" y="5162708"/>
                        <a:ext cx="2445591" cy="1160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41">
            <a:extLst>
              <a:ext uri="{FF2B5EF4-FFF2-40B4-BE49-F238E27FC236}">
                <a16:creationId xmlns:a16="http://schemas.microsoft.com/office/drawing/2014/main" id="{A65C1C06-32B0-4C6E-BB89-D41241FE05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6024" y="3397894"/>
          <a:ext cx="2445591" cy="1160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CorelDRAW" r:id="rId6" imgW="1486498" imgH="704627" progId="CorelDraw.Graphic.18">
                  <p:embed/>
                </p:oleObj>
              </mc:Choice>
              <mc:Fallback>
                <p:oleObj name="CorelDRAW" r:id="rId6" imgW="1486498" imgH="704627" progId="CorelDraw.Graphic.18">
                  <p:embed/>
                  <p:pic>
                    <p:nvPicPr>
                      <p:cNvPr id="9" name="Объект 41">
                        <a:extLst>
                          <a:ext uri="{FF2B5EF4-FFF2-40B4-BE49-F238E27FC236}">
                            <a16:creationId xmlns:a16="http://schemas.microsoft.com/office/drawing/2014/main" id="{A65C1C06-32B0-4C6E-BB89-D41241FE05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86024" y="3397894"/>
                        <a:ext cx="2445591" cy="1160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43">
            <a:extLst>
              <a:ext uri="{FF2B5EF4-FFF2-40B4-BE49-F238E27FC236}">
                <a16:creationId xmlns:a16="http://schemas.microsoft.com/office/drawing/2014/main" id="{A387BF08-DB89-4C0D-89F8-D155F2E052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6429094"/>
              </p:ext>
            </p:extLst>
          </p:nvPr>
        </p:nvGraphicFramePr>
        <p:xfrm>
          <a:off x="9224129" y="3288407"/>
          <a:ext cx="2445589" cy="116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CorelDRAW" r:id="rId8" imgW="1486498" imgH="704627" progId="CorelDraw.Graphic.18">
                  <p:embed/>
                </p:oleObj>
              </mc:Choice>
              <mc:Fallback>
                <p:oleObj name="CorelDRAW" r:id="rId8" imgW="1486498" imgH="704627" progId="CorelDraw.Graphic.18">
                  <p:embed/>
                  <p:pic>
                    <p:nvPicPr>
                      <p:cNvPr id="10" name="Объект 43">
                        <a:extLst>
                          <a:ext uri="{FF2B5EF4-FFF2-40B4-BE49-F238E27FC236}">
                            <a16:creationId xmlns:a16="http://schemas.microsoft.com/office/drawing/2014/main" id="{A387BF08-DB89-4C0D-89F8-D155F2E052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224129" y="3288407"/>
                        <a:ext cx="2445589" cy="1160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44">
            <a:extLst>
              <a:ext uri="{FF2B5EF4-FFF2-40B4-BE49-F238E27FC236}">
                <a16:creationId xmlns:a16="http://schemas.microsoft.com/office/drawing/2014/main" id="{5B364FDF-854C-4BF2-A620-175960B9C1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7481358"/>
              </p:ext>
            </p:extLst>
          </p:nvPr>
        </p:nvGraphicFramePr>
        <p:xfrm>
          <a:off x="5072186" y="3397895"/>
          <a:ext cx="2445589" cy="116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CorelDRAW" r:id="rId10" imgW="1486498" imgH="704627" progId="CorelDraw.Graphic.18">
                  <p:embed/>
                </p:oleObj>
              </mc:Choice>
              <mc:Fallback>
                <p:oleObj name="CorelDRAW" r:id="rId10" imgW="1486498" imgH="704627" progId="CorelDraw.Graphic.18">
                  <p:embed/>
                  <p:pic>
                    <p:nvPicPr>
                      <p:cNvPr id="11" name="Объект 44">
                        <a:extLst>
                          <a:ext uri="{FF2B5EF4-FFF2-40B4-BE49-F238E27FC236}">
                            <a16:creationId xmlns:a16="http://schemas.microsoft.com/office/drawing/2014/main" id="{5B364FDF-854C-4BF2-A620-175960B9C1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072186" y="3397895"/>
                        <a:ext cx="2445589" cy="1160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39">
            <a:extLst>
              <a:ext uri="{FF2B5EF4-FFF2-40B4-BE49-F238E27FC236}">
                <a16:creationId xmlns:a16="http://schemas.microsoft.com/office/drawing/2014/main" id="{0B4E70BA-B40F-4AB0-A6DB-731976AA7C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0869800"/>
              </p:ext>
            </p:extLst>
          </p:nvPr>
        </p:nvGraphicFramePr>
        <p:xfrm>
          <a:off x="9352805" y="5123079"/>
          <a:ext cx="2445589" cy="116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CorelDRAW" r:id="rId12" imgW="1486498" imgH="704627" progId="CorelDraw.Graphic.18">
                  <p:embed/>
                </p:oleObj>
              </mc:Choice>
              <mc:Fallback>
                <p:oleObj name="CorelDRAW" r:id="rId12" imgW="1486498" imgH="704627" progId="CorelDraw.Graphic.18">
                  <p:embed/>
                  <p:pic>
                    <p:nvPicPr>
                      <p:cNvPr id="12" name="Объект 39">
                        <a:extLst>
                          <a:ext uri="{FF2B5EF4-FFF2-40B4-BE49-F238E27FC236}">
                            <a16:creationId xmlns:a16="http://schemas.microsoft.com/office/drawing/2014/main" id="{0B4E70BA-B40F-4AB0-A6DB-731976AA7C2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352805" y="5123079"/>
                        <a:ext cx="2445589" cy="1160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40">
            <a:extLst>
              <a:ext uri="{FF2B5EF4-FFF2-40B4-BE49-F238E27FC236}">
                <a16:creationId xmlns:a16="http://schemas.microsoft.com/office/drawing/2014/main" id="{BAB860F0-EA8F-47D5-BF2F-6374983A09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4858991"/>
              </p:ext>
            </p:extLst>
          </p:nvPr>
        </p:nvGraphicFramePr>
        <p:xfrm>
          <a:off x="5174376" y="5162708"/>
          <a:ext cx="2445587" cy="1160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CorelDRAW" r:id="rId14" imgW="1486498" imgH="704627" progId="CorelDraw.Graphic.18">
                  <p:embed/>
                </p:oleObj>
              </mc:Choice>
              <mc:Fallback>
                <p:oleObj name="CorelDRAW" r:id="rId14" imgW="1486498" imgH="704627" progId="CorelDraw.Graphic.18">
                  <p:embed/>
                  <p:pic>
                    <p:nvPicPr>
                      <p:cNvPr id="13" name="Объект 40">
                        <a:extLst>
                          <a:ext uri="{FF2B5EF4-FFF2-40B4-BE49-F238E27FC236}">
                            <a16:creationId xmlns:a16="http://schemas.microsoft.com/office/drawing/2014/main" id="{BAB860F0-EA8F-47D5-BF2F-6374983A09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174376" y="5162708"/>
                        <a:ext cx="2445587" cy="11600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Прямоугольник 33">
            <a:extLst>
              <a:ext uri="{FF2B5EF4-FFF2-40B4-BE49-F238E27FC236}">
                <a16:creationId xmlns:a16="http://schemas.microsoft.com/office/drawing/2014/main" id="{4DC8A1C6-5591-4A09-ACC6-BCB2060D8A29}"/>
              </a:ext>
            </a:extLst>
          </p:cNvPr>
          <p:cNvSpPr/>
          <p:nvPr/>
        </p:nvSpPr>
        <p:spPr>
          <a:xfrm>
            <a:off x="669050" y="6230429"/>
            <a:ext cx="24985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здивування</a:t>
            </a:r>
          </a:p>
        </p:txBody>
      </p:sp>
      <p:sp>
        <p:nvSpPr>
          <p:cNvPr id="15" name="Прямоугольник 33">
            <a:extLst>
              <a:ext uri="{FF2B5EF4-FFF2-40B4-BE49-F238E27FC236}">
                <a16:creationId xmlns:a16="http://schemas.microsoft.com/office/drawing/2014/main" id="{09FF639B-4E5C-482E-8A8D-2B710B3877F1}"/>
              </a:ext>
            </a:extLst>
          </p:cNvPr>
          <p:cNvSpPr/>
          <p:nvPr/>
        </p:nvSpPr>
        <p:spPr>
          <a:xfrm>
            <a:off x="942975" y="4435369"/>
            <a:ext cx="24985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смуток</a:t>
            </a:r>
          </a:p>
        </p:txBody>
      </p:sp>
      <p:sp>
        <p:nvSpPr>
          <p:cNvPr id="16" name="Прямоугольник 33">
            <a:extLst>
              <a:ext uri="{FF2B5EF4-FFF2-40B4-BE49-F238E27FC236}">
                <a16:creationId xmlns:a16="http://schemas.microsoft.com/office/drawing/2014/main" id="{A5EE90CE-45A3-49E8-89A4-35D41274EDE6}"/>
              </a:ext>
            </a:extLst>
          </p:cNvPr>
          <p:cNvSpPr/>
          <p:nvPr/>
        </p:nvSpPr>
        <p:spPr>
          <a:xfrm>
            <a:off x="9693440" y="4335565"/>
            <a:ext cx="24985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радість</a:t>
            </a:r>
          </a:p>
        </p:txBody>
      </p:sp>
      <p:sp>
        <p:nvSpPr>
          <p:cNvPr id="17" name="Прямоугольник 33">
            <a:extLst>
              <a:ext uri="{FF2B5EF4-FFF2-40B4-BE49-F238E27FC236}">
                <a16:creationId xmlns:a16="http://schemas.microsoft.com/office/drawing/2014/main" id="{B8F5450F-EC80-4C2A-8CE9-234681032AA4}"/>
              </a:ext>
            </a:extLst>
          </p:cNvPr>
          <p:cNvSpPr/>
          <p:nvPr/>
        </p:nvSpPr>
        <p:spPr>
          <a:xfrm>
            <a:off x="5147889" y="4435368"/>
            <a:ext cx="24985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захоплення</a:t>
            </a:r>
          </a:p>
        </p:txBody>
      </p:sp>
      <p:sp>
        <p:nvSpPr>
          <p:cNvPr id="18" name="Прямоугольник 33">
            <a:extLst>
              <a:ext uri="{FF2B5EF4-FFF2-40B4-BE49-F238E27FC236}">
                <a16:creationId xmlns:a16="http://schemas.microsoft.com/office/drawing/2014/main" id="{B5FEB700-9DE0-44B4-AF77-AEA02F4CD349}"/>
              </a:ext>
            </a:extLst>
          </p:cNvPr>
          <p:cNvSpPr/>
          <p:nvPr/>
        </p:nvSpPr>
        <p:spPr>
          <a:xfrm>
            <a:off x="9354029" y="6193517"/>
            <a:ext cx="24985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байдужість</a:t>
            </a:r>
          </a:p>
        </p:txBody>
      </p:sp>
      <p:sp>
        <p:nvSpPr>
          <p:cNvPr id="19" name="Прямоугольник 33">
            <a:extLst>
              <a:ext uri="{FF2B5EF4-FFF2-40B4-BE49-F238E27FC236}">
                <a16:creationId xmlns:a16="http://schemas.microsoft.com/office/drawing/2014/main" id="{083B06CB-34E6-4133-9F34-1ED8DD73517E}"/>
              </a:ext>
            </a:extLst>
          </p:cNvPr>
          <p:cNvSpPr/>
          <p:nvPr/>
        </p:nvSpPr>
        <p:spPr>
          <a:xfrm>
            <a:off x="5604353" y="6230429"/>
            <a:ext cx="24985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спокій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8E7152-4BFF-4437-B04F-4425BC11395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899" y="309515"/>
            <a:ext cx="3220460" cy="259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03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5E73BF5-5054-4752-97DC-ADE379E7DB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pic>
        <p:nvPicPr>
          <p:cNvPr id="2" name="Loping Sting - Kevin MacLeod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99153" y="6858000"/>
            <a:ext cx="609600" cy="609600"/>
          </a:xfrm>
          <a:prstGeom prst="rect">
            <a:avLst/>
          </a:prstGeom>
        </p:spPr>
      </p:pic>
      <p:sp>
        <p:nvSpPr>
          <p:cNvPr id="10" name="Прямоугольник 25">
            <a:extLst>
              <a:ext uri="{FF2B5EF4-FFF2-40B4-BE49-F238E27FC236}">
                <a16:creationId xmlns:a16="http://schemas.microsoft.com/office/drawing/2014/main" id="{241E16F5-B0A2-4D9E-ACC2-B0F407CEAABF}"/>
              </a:ext>
            </a:extLst>
          </p:cNvPr>
          <p:cNvSpPr/>
          <p:nvPr/>
        </p:nvSpPr>
        <p:spPr>
          <a:xfrm>
            <a:off x="-163337" y="1661476"/>
            <a:ext cx="12192000" cy="10010809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>
              <a:bevelT w="1270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300" normalizeH="0" baseline="0" noProof="0" dirty="0" err="1">
                <a:ln w="19050">
                  <a:solidFill>
                    <a:prstClr val="black"/>
                  </a:solidFill>
                </a:ln>
                <a:solidFill>
                  <a:srgbClr val="0000C8"/>
                </a:solidFill>
                <a:effectLst>
                  <a:glow rad="1651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Мій</a:t>
            </a:r>
            <a:r>
              <a:rPr kumimoji="0" lang="ru-RU" sz="6000" b="1" i="0" u="none" strike="noStrike" kern="1200" cap="none" spc="30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0000C8"/>
                </a:solidFill>
                <a:effectLst>
                  <a:glow rad="1651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6000" b="1" i="0" u="none" strike="noStrike" kern="1200" cap="none" spc="300" normalizeH="0" baseline="0" noProof="0" dirty="0" err="1">
                <a:ln w="19050">
                  <a:solidFill>
                    <a:prstClr val="black"/>
                  </a:solidFill>
                </a:ln>
                <a:solidFill>
                  <a:srgbClr val="0000C8"/>
                </a:solidFill>
                <a:effectLst>
                  <a:glow rad="1651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настрій</a:t>
            </a:r>
            <a:r>
              <a:rPr kumimoji="0" lang="ru-RU" sz="6000" b="1" i="0" u="none" strike="noStrike" kern="1200" cap="none" spc="30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0000C8"/>
                </a:solidFill>
                <a:effectLst>
                  <a:glow rad="1651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на </a:t>
            </a:r>
            <a:r>
              <a:rPr kumimoji="0" lang="ru-RU" sz="6000" b="1" i="0" u="none" strike="noStrike" kern="1200" cap="none" spc="300" normalizeH="0" baseline="0" noProof="0" dirty="0" err="1">
                <a:ln w="19050">
                  <a:solidFill>
                    <a:prstClr val="black"/>
                  </a:solidFill>
                </a:ln>
                <a:solidFill>
                  <a:srgbClr val="0000C8"/>
                </a:solidFill>
                <a:effectLst>
                  <a:glow rad="1651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кінець</a:t>
            </a:r>
            <a:r>
              <a:rPr kumimoji="0" lang="ru-RU" sz="6000" b="1" i="0" u="none" strike="noStrike" kern="1200" cap="none" spc="30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0000C8"/>
                </a:solidFill>
                <a:effectLst>
                  <a:glow rad="1651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уроку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200" b="1" i="0" u="none" strike="noStrike" kern="1200" cap="none" spc="300" normalizeH="0" baseline="0" noProof="0" dirty="0">
              <a:ln w="19050">
                <a:solidFill>
                  <a:prstClr val="black"/>
                </a:solidFill>
              </a:ln>
              <a:solidFill>
                <a:srgbClr val="0000C8"/>
              </a:solidFill>
              <a:effectLst>
                <a:glow rad="165100">
                  <a:prstClr val="white"/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E5D365-A3E0-4538-8F0F-51C52382E02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64"/>
          <a:stretch/>
        </p:blipFill>
        <p:spPr>
          <a:xfrm>
            <a:off x="1059835" y="2512524"/>
            <a:ext cx="3016065" cy="252889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50E8E45-EC40-4B0C-B160-3CE65ED4CB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79" b="32977"/>
          <a:stretch/>
        </p:blipFill>
        <p:spPr>
          <a:xfrm>
            <a:off x="7936124" y="2811269"/>
            <a:ext cx="3072020" cy="238525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B183377-B1B7-4D67-AC0E-B844B15B29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36"/>
          <a:stretch/>
        </p:blipFill>
        <p:spPr>
          <a:xfrm>
            <a:off x="4335373" y="4483323"/>
            <a:ext cx="3194580" cy="25813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6517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493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993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493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A565228-F7AF-4BCA-8D42-B67DE4B06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550C82-2CC0-4C3B-9052-153A578B2626}"/>
              </a:ext>
            </a:extLst>
          </p:cNvPr>
          <p:cNvSpPr txBox="1"/>
          <p:nvPr/>
        </p:nvSpPr>
        <p:spPr>
          <a:xfrm>
            <a:off x="5538650" y="6068088"/>
            <a:ext cx="68362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800" i="0" u="none" strike="noStrike" kern="1200" cap="none" spc="300" normalizeH="0" baseline="0" noProof="0" dirty="0" err="1">
                <a:ln w="19050">
                  <a:solidFill>
                    <a:prstClr val="black"/>
                  </a:solidFill>
                </a:ln>
                <a:solidFill>
                  <a:srgbClr val="0000C8"/>
                </a:solidFill>
                <a:effectLst>
                  <a:glow rad="1651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Розробка</a:t>
            </a:r>
            <a:r>
              <a:rPr kumimoji="0" lang="ru-RU" sz="1800" i="0" u="none" strike="noStrike" kern="1200" cap="none" spc="30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0000C8"/>
                </a:solidFill>
                <a:effectLst>
                  <a:glow rad="1651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1800" i="0" u="none" strike="noStrike" kern="1200" cap="none" spc="300" normalizeH="0" baseline="0" noProof="0" dirty="0" err="1">
                <a:ln w="19050">
                  <a:solidFill>
                    <a:prstClr val="black"/>
                  </a:solidFill>
                </a:ln>
                <a:solidFill>
                  <a:srgbClr val="0000C8"/>
                </a:solidFill>
                <a:effectLst>
                  <a:glow rad="1651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презентації</a:t>
            </a:r>
            <a:r>
              <a:rPr lang="ru-RU" spc="300" dirty="0">
                <a:ln w="19050">
                  <a:solidFill>
                    <a:prstClr val="black"/>
                  </a:solidFill>
                </a:ln>
                <a:solidFill>
                  <a:srgbClr val="0000C8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 </a:t>
            </a:r>
            <a:r>
              <a:rPr lang="ru-RU" b="1" spc="300" dirty="0">
                <a:ln w="19050">
                  <a:solidFill>
                    <a:prstClr val="black"/>
                  </a:solidFill>
                </a:ln>
                <a:solidFill>
                  <a:srgbClr val="0000C8"/>
                </a:solidFill>
                <a:effectLst>
                  <a:glow rad="165100">
                    <a:prstClr val="white"/>
                  </a:glow>
                </a:effectLst>
                <a:latin typeface="Comic Sans MS" panose="030F0702030302020204" pitchFamily="66" charset="0"/>
              </a:rPr>
              <a:t>Лариса Карнаухова </a:t>
            </a:r>
            <a:endParaRPr lang="uk-U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B667CF-A84F-450E-A43E-89BF4E8F6B8B}"/>
              </a:ext>
            </a:extLst>
          </p:cNvPr>
          <p:cNvSpPr txBox="1"/>
          <p:nvPr/>
        </p:nvSpPr>
        <p:spPr>
          <a:xfrm>
            <a:off x="2255520" y="1195642"/>
            <a:ext cx="76461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4000" b="1" i="0" u="none" strike="noStrike" kern="1200" cap="none" spc="300" normalizeH="0" baseline="0" noProof="0" dirty="0" err="1">
                <a:ln w="19050">
                  <a:solidFill>
                    <a:prstClr val="black"/>
                  </a:solidFill>
                </a:ln>
                <a:solidFill>
                  <a:srgbClr val="0000C8"/>
                </a:solidFill>
                <a:effectLst>
                  <a:glow rad="1651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Презентація</a:t>
            </a:r>
            <a:r>
              <a:rPr kumimoji="0" lang="ru-RU" sz="4000" b="1" i="0" u="none" strike="noStrike" kern="1200" cap="none" spc="30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0000C8"/>
                </a:solidFill>
                <a:effectLst>
                  <a:glow rad="1651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для уроку математики у 3 </a:t>
            </a:r>
            <a:r>
              <a:rPr kumimoji="0" lang="ru-RU" sz="4000" b="1" i="0" u="none" strike="noStrike" kern="1200" cap="none" spc="300" normalizeH="0" baseline="0" noProof="0" dirty="0" err="1">
                <a:ln w="19050">
                  <a:solidFill>
                    <a:prstClr val="black"/>
                  </a:solidFill>
                </a:ln>
                <a:solidFill>
                  <a:srgbClr val="0000C8"/>
                </a:solidFill>
                <a:effectLst>
                  <a:glow rad="1651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класі</a:t>
            </a:r>
            <a:endParaRPr lang="uk-UA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358D72-604A-47D6-A993-16BCA0B8EF71}"/>
              </a:ext>
            </a:extLst>
          </p:cNvPr>
          <p:cNvSpPr txBox="1"/>
          <p:nvPr/>
        </p:nvSpPr>
        <p:spPr>
          <a:xfrm>
            <a:off x="1439362" y="3692589"/>
            <a:ext cx="68362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1800" i="0" u="none" strike="noStrike" kern="1200" cap="none" spc="30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0000C8"/>
                </a:solidFill>
                <a:effectLst>
                  <a:glow rad="1651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У </a:t>
            </a:r>
            <a:r>
              <a:rPr kumimoji="0" lang="ru-RU" sz="1800" i="0" u="none" strike="noStrike" kern="1200" cap="none" spc="300" normalizeH="0" baseline="0" noProof="0" dirty="0" err="1">
                <a:ln w="19050">
                  <a:solidFill>
                    <a:prstClr val="black"/>
                  </a:solidFill>
                </a:ln>
                <a:solidFill>
                  <a:srgbClr val="0000C8"/>
                </a:solidFill>
                <a:effectLst>
                  <a:glow rad="1651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презентації</a:t>
            </a:r>
            <a:r>
              <a:rPr kumimoji="0" lang="ru-RU" sz="1800" i="0" u="none" strike="noStrike" kern="1200" cap="none" spc="30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0000C8"/>
                </a:solidFill>
                <a:effectLst>
                  <a:glow rad="1651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1800" i="0" u="none" strike="noStrike" kern="1200" cap="none" spc="300" normalizeH="0" baseline="0" noProof="0" dirty="0" err="1">
                <a:ln w="19050">
                  <a:solidFill>
                    <a:prstClr val="black"/>
                  </a:solidFill>
                </a:ln>
                <a:solidFill>
                  <a:srgbClr val="0000C8"/>
                </a:solidFill>
                <a:effectLst>
                  <a:glow rad="1651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використана</a:t>
            </a:r>
            <a:r>
              <a:rPr kumimoji="0" lang="ru-RU" sz="1800" i="0" u="none" strike="noStrike" kern="1200" cap="none" spc="30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0000C8"/>
                </a:solidFill>
                <a:effectLst>
                  <a:glow rad="1651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1800" i="0" u="none" strike="noStrike" kern="1200" cap="none" spc="300" normalizeH="0" baseline="0" noProof="0" dirty="0" err="1">
                <a:ln w="19050">
                  <a:solidFill>
                    <a:prstClr val="black"/>
                  </a:solidFill>
                </a:ln>
                <a:solidFill>
                  <a:srgbClr val="0000C8"/>
                </a:solidFill>
                <a:effectLst>
                  <a:glow rad="1651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інформація</a:t>
            </a:r>
            <a:r>
              <a:rPr kumimoji="0" lang="ru-RU" sz="1800" i="0" u="none" strike="noStrike" kern="1200" cap="none" spc="30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0000C8"/>
                </a:solidFill>
                <a:effectLst>
                  <a:glow rad="1651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з </a:t>
            </a:r>
            <a:r>
              <a:rPr kumimoji="0" lang="ru-RU" sz="1800" i="0" u="none" strike="noStrike" kern="1200" cap="none" spc="300" normalizeH="0" baseline="0" noProof="0" dirty="0" err="1">
                <a:ln w="19050">
                  <a:solidFill>
                    <a:prstClr val="black"/>
                  </a:solidFill>
                </a:ln>
                <a:solidFill>
                  <a:srgbClr val="0000C8"/>
                </a:solidFill>
                <a:effectLst>
                  <a:glow rad="1651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відкритих</a:t>
            </a:r>
            <a:r>
              <a:rPr kumimoji="0" lang="ru-RU" sz="1800" i="0" u="none" strike="noStrike" kern="1200" cap="none" spc="30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0000C8"/>
                </a:solidFill>
                <a:effectLst>
                  <a:glow rad="1651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1800" i="0" u="none" strike="noStrike" kern="1200" cap="none" spc="300" normalizeH="0" baseline="0" noProof="0" dirty="0" err="1">
                <a:ln w="19050">
                  <a:solidFill>
                    <a:prstClr val="black"/>
                  </a:solidFill>
                </a:ln>
                <a:solidFill>
                  <a:srgbClr val="0000C8"/>
                </a:solidFill>
                <a:effectLst>
                  <a:glow rad="1651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джерел</a:t>
            </a:r>
            <a:r>
              <a:rPr kumimoji="0" lang="ru-RU" sz="1800" i="0" u="none" strike="noStrike" kern="1200" cap="none" spc="30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0000C8"/>
                </a:solidFill>
                <a:effectLst>
                  <a:glow rad="1651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та онлайн-</a:t>
            </a:r>
            <a:r>
              <a:rPr kumimoji="0" lang="ru-RU" sz="1800" i="0" u="none" strike="noStrike" kern="1200" cap="none" spc="300" normalizeH="0" baseline="0" noProof="0" dirty="0" err="1">
                <a:ln w="19050">
                  <a:solidFill>
                    <a:prstClr val="black"/>
                  </a:solidFill>
                </a:ln>
                <a:solidFill>
                  <a:srgbClr val="0000C8"/>
                </a:solidFill>
                <a:effectLst>
                  <a:glow rad="1651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ресурсів</a:t>
            </a:r>
            <a:r>
              <a:rPr kumimoji="0" lang="ru-RU" sz="1800" i="0" u="none" strike="noStrike" kern="1200" cap="none" spc="30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0000C8"/>
                </a:solidFill>
                <a:effectLst>
                  <a:glow rad="1651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r>
              <a:rPr kumimoji="0" lang="en-US" sz="1800" i="0" u="none" strike="noStrike" kern="1200" cap="none" spc="30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0000C8"/>
                </a:solidFill>
                <a:effectLst>
                  <a:glow rad="1651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1800" i="0" u="none" strike="noStrike" kern="1200" cap="none" spc="30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0000C8"/>
                </a:solidFill>
                <a:effectLst>
                  <a:glow rad="1651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58654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5E73BF5-5054-4752-97DC-ADE379E7D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sp>
        <p:nvSpPr>
          <p:cNvPr id="10" name="Прямоугольник 25">
            <a:extLst>
              <a:ext uri="{FF2B5EF4-FFF2-40B4-BE49-F238E27FC236}">
                <a16:creationId xmlns:a16="http://schemas.microsoft.com/office/drawing/2014/main" id="{241E16F5-B0A2-4D9E-ACC2-B0F407CEAABF}"/>
              </a:ext>
            </a:extLst>
          </p:cNvPr>
          <p:cNvSpPr/>
          <p:nvPr/>
        </p:nvSpPr>
        <p:spPr>
          <a:xfrm>
            <a:off x="3521598" y="3055412"/>
            <a:ext cx="12192000" cy="8214776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>
              <a:bevelT w="127000"/>
            </a:sp3d>
          </a:bodyPr>
          <a:lstStyle/>
          <a:p>
            <a:pPr marL="914400"/>
            <a:r>
              <a:rPr lang="ru-RU" sz="6000" dirty="0">
                <a:solidFill>
                  <a:srgbClr val="7030A0"/>
                </a:solidFill>
                <a:latin typeface="Times New Roman" panose="02020603050405020304" pitchFamily="18" charset="0"/>
              </a:rPr>
              <a:t>Наш урок </a:t>
            </a:r>
            <a:r>
              <a:rPr lang="ru-RU" sz="60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вже</a:t>
            </a:r>
            <a:r>
              <a:rPr lang="ru-RU" sz="6000" dirty="0">
                <a:solidFill>
                  <a:srgbClr val="7030A0"/>
                </a:solidFill>
                <a:latin typeface="Times New Roman" panose="02020603050405020304" pitchFamily="18" charset="0"/>
              </a:rPr>
              <a:t> давно час </a:t>
            </a:r>
            <a:r>
              <a:rPr lang="ru-RU" sz="60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розпочинати</a:t>
            </a:r>
            <a:r>
              <a:rPr lang="ru-RU" sz="6000" dirty="0">
                <a:solidFill>
                  <a:srgbClr val="7030A0"/>
                </a:solidFill>
                <a:latin typeface="Times New Roman" panose="02020603050405020304" pitchFamily="18" charset="0"/>
              </a:rPr>
              <a:t>!</a:t>
            </a:r>
            <a:endParaRPr lang="ru-RU" sz="6000" dirty="0">
              <a:solidFill>
                <a:srgbClr val="7030A0"/>
              </a:solidFill>
              <a:latin typeface="Roboto" panose="02000000000000000000" pitchFamily="2" charset="0"/>
            </a:endParaRPr>
          </a:p>
          <a:p>
            <a:pPr marL="914400"/>
            <a:r>
              <a:rPr lang="ru-RU" sz="6000" dirty="0">
                <a:solidFill>
                  <a:srgbClr val="7030A0"/>
                </a:solidFill>
                <a:latin typeface="Times New Roman" panose="02020603050405020304" pitchFamily="18" charset="0"/>
              </a:rPr>
              <a:t>Математику </a:t>
            </a:r>
            <a:r>
              <a:rPr lang="ru-RU" sz="60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всі</a:t>
            </a:r>
            <a:r>
              <a:rPr lang="ru-RU" sz="6000" dirty="0">
                <a:solidFill>
                  <a:srgbClr val="7030A0"/>
                </a:solidFill>
                <a:latin typeface="Times New Roman" panose="02020603050405020304" pitchFamily="18" charset="0"/>
              </a:rPr>
              <a:t> разом </a:t>
            </a:r>
            <a:r>
              <a:rPr lang="ru-RU" sz="60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будемо</a:t>
            </a:r>
            <a:r>
              <a:rPr lang="ru-RU" sz="6000" dirty="0">
                <a:solidFill>
                  <a:srgbClr val="7030A0"/>
                </a:solidFill>
                <a:latin typeface="Times New Roman" panose="02020603050405020304" pitchFamily="18" charset="0"/>
              </a:rPr>
              <a:t> </a:t>
            </a:r>
            <a:r>
              <a:rPr lang="ru-RU" sz="60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вивчати</a:t>
            </a:r>
            <a:r>
              <a:rPr lang="ru-RU" sz="6000" dirty="0">
                <a:solidFill>
                  <a:srgbClr val="7030A0"/>
                </a:solidFill>
                <a:latin typeface="Times New Roman" panose="02020603050405020304" pitchFamily="18" charset="0"/>
              </a:rPr>
              <a:t>!</a:t>
            </a:r>
            <a:endParaRPr lang="ru-RU" sz="6000" dirty="0">
              <a:solidFill>
                <a:srgbClr val="7030A0"/>
              </a:solidFill>
              <a:latin typeface="Roboto" panose="02000000000000000000" pitchFamily="2" charset="0"/>
            </a:endParaRPr>
          </a:p>
          <a:p>
            <a:pPr marL="914400"/>
            <a:r>
              <a:rPr lang="ru-RU" sz="60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Добрий</a:t>
            </a:r>
            <a:r>
              <a:rPr lang="ru-RU" sz="6000" dirty="0">
                <a:solidFill>
                  <a:srgbClr val="7030A0"/>
                </a:solidFill>
                <a:latin typeface="Times New Roman" panose="02020603050405020304" pitchFamily="18" charset="0"/>
              </a:rPr>
              <a:t> день, </a:t>
            </a:r>
            <a:r>
              <a:rPr lang="ru-RU" sz="6000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учні</a:t>
            </a:r>
            <a:r>
              <a:rPr lang="ru-RU" sz="6000" dirty="0">
                <a:solidFill>
                  <a:srgbClr val="7030A0"/>
                </a:solidFill>
                <a:latin typeface="Times New Roman" panose="02020603050405020304" pitchFamily="18" charset="0"/>
              </a:rPr>
              <a:t>!</a:t>
            </a:r>
            <a:endParaRPr lang="ru-RU" sz="6000" dirty="0">
              <a:solidFill>
                <a:srgbClr val="7030A0"/>
              </a:solidFill>
              <a:latin typeface="Roboto" panose="020000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30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0000C8"/>
                </a:solidFill>
                <a:effectLst>
                  <a:glow rad="1651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endParaRPr kumimoji="0" lang="ru-RU" sz="7200" b="1" i="0" u="none" strike="noStrike" kern="1200" cap="none" spc="300" normalizeH="0" baseline="0" noProof="0" dirty="0">
              <a:ln w="19050">
                <a:solidFill>
                  <a:prstClr val="black"/>
                </a:solidFill>
              </a:ln>
              <a:solidFill>
                <a:srgbClr val="0000C8"/>
              </a:solidFill>
              <a:effectLst>
                <a:glow rad="165100">
                  <a:prstClr val="white"/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2" name="Picture 2" descr="Картинки ребенок без фона (60 фото)">
            <a:extLst>
              <a:ext uri="{FF2B5EF4-FFF2-40B4-BE49-F238E27FC236}">
                <a16:creationId xmlns:a16="http://schemas.microsoft.com/office/drawing/2014/main" id="{43E74D49-8102-4EE5-857C-707E25878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42" b="95769" l="4022" r="96413">
                        <a14:foregroundMark x1="36848" y1="15583" x2="24891" y2="13622"/>
                        <a14:foregroundMark x1="24891" y1="13622" x2="17609" y2="23220"/>
                        <a14:foregroundMark x1="17609" y1="23220" x2="17935" y2="28483"/>
                        <a14:foregroundMark x1="42500" y1="9701" x2="43370" y2="19195"/>
                        <a14:foregroundMark x1="50978" y1="12590" x2="57174" y2="7018"/>
                        <a14:foregroundMark x1="57174" y1="7018" x2="75652" y2="9907"/>
                        <a14:foregroundMark x1="75652" y1="9907" x2="74348" y2="21672"/>
                        <a14:foregroundMark x1="74348" y1="21672" x2="68478" y2="24355"/>
                        <a14:foregroundMark x1="63587" y1="3302" x2="58370" y2="1342"/>
                        <a14:foregroundMark x1="32717" y1="11146" x2="16848" y2="11765"/>
                        <a14:foregroundMark x1="16848" y1="11765" x2="12283" y2="22394"/>
                        <a14:foregroundMark x1="12283" y1="22394" x2="13696" y2="27761"/>
                        <a14:foregroundMark x1="15870" y1="39319" x2="4022" y2="47884"/>
                        <a14:foregroundMark x1="4022" y1="47884" x2="4130" y2="56037"/>
                        <a14:foregroundMark x1="4130" y1="56037" x2="8478" y2="59133"/>
                        <a14:foregroundMark x1="35217" y1="67079" x2="24239" y2="74923"/>
                        <a14:foregroundMark x1="24239" y1="74923" x2="22826" y2="83179"/>
                        <a14:foregroundMark x1="22826" y1="83179" x2="30978" y2="88132"/>
                        <a14:foregroundMark x1="30978" y1="88132" x2="39565" y2="88338"/>
                        <a14:foregroundMark x1="39565" y1="88338" x2="45326" y2="82250"/>
                        <a14:foregroundMark x1="45326" y1="82250" x2="49130" y2="74200"/>
                        <a14:foregroundMark x1="49130" y1="74200" x2="45652" y2="66873"/>
                        <a14:foregroundMark x1="45652" y1="66873" x2="34565" y2="68008"/>
                        <a14:foregroundMark x1="34565" y1="68008" x2="34239" y2="68627"/>
                        <a14:foregroundMark x1="41087" y1="69556" x2="44457" y2="72549"/>
                        <a14:foregroundMark x1="64022" y1="89886" x2="73370" y2="89680"/>
                        <a14:foregroundMark x1="73370" y1="89680" x2="83804" y2="78122"/>
                        <a14:foregroundMark x1="83804" y1="78122" x2="81630" y2="69350"/>
                        <a14:foregroundMark x1="81630" y1="69350" x2="74891" y2="74407"/>
                        <a14:foregroundMark x1="74891" y1="74407" x2="74891" y2="75026"/>
                        <a14:foregroundMark x1="77174" y1="64912" x2="86196" y2="71207"/>
                        <a14:foregroundMark x1="86196" y1="71207" x2="88696" y2="81011"/>
                        <a14:foregroundMark x1="88696" y1="81011" x2="84891" y2="88545"/>
                        <a14:foregroundMark x1="84891" y1="88545" x2="72174" y2="96801"/>
                        <a14:foregroundMark x1="72174" y1="96801" x2="64891" y2="97007"/>
                        <a14:foregroundMark x1="64891" y1="97007" x2="52609" y2="91331"/>
                        <a14:foregroundMark x1="52609" y1="91331" x2="51739" y2="78741"/>
                        <a14:foregroundMark x1="80435" y1="27967" x2="95543" y2="37152"/>
                        <a14:foregroundMark x1="95543" y1="37152" x2="95326" y2="51393"/>
                        <a14:foregroundMark x1="95326" y1="51393" x2="82935" y2="57895"/>
                        <a14:foregroundMark x1="82935" y1="57895" x2="75870" y2="51290"/>
                        <a14:foregroundMark x1="72935" y1="95150" x2="62826" y2="95769"/>
                        <a14:foregroundMark x1="62826" y1="95769" x2="61957" y2="95459"/>
                        <a14:foregroundMark x1="79239" y1="28586" x2="70543" y2="33849"/>
                        <a14:foregroundMark x1="70543" y1="33849" x2="70652" y2="35397"/>
                        <a14:foregroundMark x1="98804" y1="40970" x2="96413" y2="49226"/>
                        <a14:foregroundMark x1="96413" y1="49226" x2="96087" y2="49432"/>
                        <a14:foregroundMark x1="19130" y1="56656" x2="19674" y2="587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2209801"/>
            <a:ext cx="5006527" cy="4646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математика на прозрачном фоне 26 фото">
            <a:extLst>
              <a:ext uri="{FF2B5EF4-FFF2-40B4-BE49-F238E27FC236}">
                <a16:creationId xmlns:a16="http://schemas.microsoft.com/office/drawing/2014/main" id="{47112D84-F217-47F9-B79C-8B744E067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53" y="1"/>
            <a:ext cx="3095980" cy="249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2289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5E73BF5-5054-4752-97DC-ADE379E7D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sp>
        <p:nvSpPr>
          <p:cNvPr id="10" name="Прямоугольник 25">
            <a:extLst>
              <a:ext uri="{FF2B5EF4-FFF2-40B4-BE49-F238E27FC236}">
                <a16:creationId xmlns:a16="http://schemas.microsoft.com/office/drawing/2014/main" id="{241E16F5-B0A2-4D9E-ACC2-B0F407CEAABF}"/>
              </a:ext>
            </a:extLst>
          </p:cNvPr>
          <p:cNvSpPr/>
          <p:nvPr/>
        </p:nvSpPr>
        <p:spPr>
          <a:xfrm>
            <a:off x="8377" y="3167098"/>
            <a:ext cx="12192000" cy="10010809"/>
          </a:xfrm>
          <a:prstGeom prst="rect">
            <a:avLst/>
          </a:prstGeom>
        </p:spPr>
        <p:txBody>
          <a:bodyPr wrap="none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>
              <a:bevelT w="1270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300" normalizeH="0" baseline="0" noProof="0" dirty="0" err="1">
                <a:ln w="19050">
                  <a:solidFill>
                    <a:prstClr val="black"/>
                  </a:solidFill>
                </a:ln>
                <a:solidFill>
                  <a:srgbClr val="0000C8"/>
                </a:solidFill>
                <a:effectLst>
                  <a:glow rad="1651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Емоційне</a:t>
            </a:r>
            <a:r>
              <a:rPr kumimoji="0" lang="ru-RU" sz="6000" b="1" i="0" u="none" strike="noStrike" kern="1200" cap="none" spc="30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0000C8"/>
                </a:solidFill>
                <a:effectLst>
                  <a:glow rad="1651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ru-RU" sz="6000" b="1" i="0" u="none" strike="noStrike" kern="1200" cap="none" spc="300" normalizeH="0" baseline="0" noProof="0" dirty="0" err="1">
                <a:ln w="19050">
                  <a:solidFill>
                    <a:prstClr val="black"/>
                  </a:solidFill>
                </a:ln>
                <a:solidFill>
                  <a:srgbClr val="0000C8"/>
                </a:solidFill>
                <a:effectLst>
                  <a:glow rad="1651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налаштування</a:t>
            </a:r>
            <a:endParaRPr kumimoji="0" lang="ru-RU" sz="6000" b="1" i="0" u="none" strike="noStrike" kern="1200" cap="none" spc="300" normalizeH="0" baseline="0" noProof="0" dirty="0">
              <a:ln w="19050">
                <a:solidFill>
                  <a:prstClr val="black"/>
                </a:solidFill>
              </a:ln>
              <a:solidFill>
                <a:srgbClr val="0000C8"/>
              </a:solidFill>
              <a:effectLst>
                <a:glow rad="165100">
                  <a:prstClr val="white"/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30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0000C8"/>
                </a:solidFill>
                <a:effectLst>
                  <a:glow rad="165100">
                    <a:prstClr val="white"/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на урок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7200" b="1" i="0" u="none" strike="noStrike" kern="1200" cap="none" spc="300" normalizeH="0" baseline="0" noProof="0" dirty="0">
              <a:ln w="19050">
                <a:solidFill>
                  <a:prstClr val="black"/>
                </a:solidFill>
              </a:ln>
              <a:solidFill>
                <a:srgbClr val="0000C8"/>
              </a:solidFill>
              <a:effectLst>
                <a:glow rad="165100">
                  <a:prstClr val="white"/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6DD87A-D24C-4541-A604-EE132295C0ED}"/>
              </a:ext>
            </a:extLst>
          </p:cNvPr>
          <p:cNvSpPr txBox="1"/>
          <p:nvPr/>
        </p:nvSpPr>
        <p:spPr>
          <a:xfrm>
            <a:off x="2199785" y="3438144"/>
            <a:ext cx="864499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algn="l">
              <a:spcBef>
                <a:spcPts val="0"/>
              </a:spcBef>
              <a:spcAft>
                <a:spcPts val="0"/>
              </a:spcAft>
            </a:pPr>
            <a:r>
              <a:rPr lang="ru-RU" sz="3600" b="0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Я </a:t>
            </a:r>
            <a:r>
              <a:rPr lang="ru-RU" sz="3600" b="0" i="0" dirty="0" err="1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зможу</a:t>
            </a:r>
            <a:r>
              <a:rPr lang="ru-RU" sz="3600" b="0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3600" b="0" i="0" dirty="0" err="1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сьогодні</a:t>
            </a:r>
            <a:r>
              <a:rPr lang="ru-RU" sz="3600" b="0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 добре </a:t>
            </a:r>
            <a:r>
              <a:rPr lang="ru-RU" sz="3600" b="0" i="0" dirty="0" err="1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працювати</a:t>
            </a:r>
            <a:r>
              <a:rPr lang="ru-RU" sz="3600" b="0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 на </a:t>
            </a:r>
            <a:r>
              <a:rPr lang="ru-RU" sz="3600" b="0" i="0" dirty="0" err="1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уроці</a:t>
            </a:r>
            <a:r>
              <a:rPr lang="ru-RU" sz="3600" b="0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.</a:t>
            </a:r>
          </a:p>
          <a:p>
            <a:pPr marL="914400" algn="l">
              <a:spcBef>
                <a:spcPts val="0"/>
              </a:spcBef>
              <a:spcAft>
                <a:spcPts val="0"/>
              </a:spcAft>
            </a:pPr>
            <a:r>
              <a:rPr lang="ru-RU" sz="3600" b="0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Я </a:t>
            </a:r>
            <a:r>
              <a:rPr lang="ru-RU" sz="3600" b="0" i="0" dirty="0" err="1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особистість</a:t>
            </a:r>
            <a:r>
              <a:rPr lang="ru-RU" sz="3600" b="0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3600" b="0" i="0" dirty="0" err="1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творча</a:t>
            </a:r>
            <a:r>
              <a:rPr lang="ru-RU" sz="3600" b="0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.</a:t>
            </a:r>
          </a:p>
          <a:p>
            <a:pPr marL="914400" algn="l">
              <a:spcBef>
                <a:spcPts val="0"/>
              </a:spcBef>
              <a:spcAft>
                <a:spcPts val="0"/>
              </a:spcAft>
            </a:pPr>
            <a:r>
              <a:rPr lang="ru-RU" sz="3600" b="0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Я </a:t>
            </a:r>
            <a:r>
              <a:rPr lang="ru-RU" sz="3600" b="0" i="0" dirty="0" err="1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бажаю</a:t>
            </a:r>
            <a:r>
              <a:rPr lang="ru-RU" sz="3600" b="0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3600" b="0" i="0" dirty="0" err="1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всім</a:t>
            </a:r>
            <a:r>
              <a:rPr lang="ru-RU" sz="3600" b="0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3600" b="0" i="0" dirty="0" err="1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однокласникам</a:t>
            </a:r>
            <a:r>
              <a:rPr lang="ru-RU" sz="3600" b="0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3600" b="0" i="0" dirty="0" err="1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успіхів</a:t>
            </a:r>
            <a:r>
              <a:rPr lang="ru-RU" sz="3600" b="0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 на </a:t>
            </a:r>
            <a:r>
              <a:rPr lang="ru-RU" sz="3600" b="0" i="0" dirty="0" err="1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уроці</a:t>
            </a:r>
            <a:r>
              <a:rPr lang="ru-RU" sz="3600" b="0" i="0" dirty="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2050" name="Picture 2" descr="Картинки ребенок без фона (60 фото)">
            <a:extLst>
              <a:ext uri="{FF2B5EF4-FFF2-40B4-BE49-F238E27FC236}">
                <a16:creationId xmlns:a16="http://schemas.microsoft.com/office/drawing/2014/main" id="{1336A545-1825-4CE0-AF02-3B0029C71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866" y="3299451"/>
            <a:ext cx="3948219" cy="386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Картинки ребенок без фона (60 фото)">
            <a:extLst>
              <a:ext uri="{FF2B5EF4-FFF2-40B4-BE49-F238E27FC236}">
                <a16:creationId xmlns:a16="http://schemas.microsoft.com/office/drawing/2014/main" id="{DC0667B8-CC37-4941-9349-AFA804C73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49085" y="3299451"/>
            <a:ext cx="3939844" cy="371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0903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chemeClr val="accent4">
                <a:lumMod val="40000"/>
                <a:lumOff val="60000"/>
              </a:schemeClr>
            </a:gs>
            <a:gs pos="35000">
              <a:schemeClr val="accent4">
                <a:lumMod val="20000"/>
                <a:lumOff val="80000"/>
              </a:schemeClr>
            </a:gs>
            <a:gs pos="3000">
              <a:srgbClr val="99CCFF"/>
            </a:gs>
            <a:gs pos="48110">
              <a:srgbClr val="F3F9B9"/>
            </a:gs>
            <a:gs pos="100000">
              <a:srgbClr val="F2ACE8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E8DE40C-3114-401F-9D13-E73A260A7593}"/>
              </a:ext>
            </a:extLst>
          </p:cNvPr>
          <p:cNvSpPr/>
          <p:nvPr/>
        </p:nvSpPr>
        <p:spPr>
          <a:xfrm>
            <a:off x="6488785" y="396240"/>
            <a:ext cx="5382062" cy="57662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 Усна лічба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0EE2DF-7641-4259-9EAB-E208918D7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1985" y="1286764"/>
            <a:ext cx="11518862" cy="517499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2CDD298-E1A6-4DE2-A84A-1BA2BA3E0028}"/>
              </a:ext>
            </a:extLst>
          </p:cNvPr>
          <p:cNvSpPr/>
          <p:nvPr/>
        </p:nvSpPr>
        <p:spPr>
          <a:xfrm>
            <a:off x="1492324" y="1833860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17C47B2-93D1-439B-976D-0D5A1D1C1D80}"/>
              </a:ext>
            </a:extLst>
          </p:cNvPr>
          <p:cNvSpPr/>
          <p:nvPr/>
        </p:nvSpPr>
        <p:spPr>
          <a:xfrm>
            <a:off x="1384173" y="2311206"/>
            <a:ext cx="7040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25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785AEBC-3FF4-476D-8C19-A1C2E1F53A26}"/>
              </a:ext>
            </a:extLst>
          </p:cNvPr>
          <p:cNvSpPr/>
          <p:nvPr/>
        </p:nvSpPr>
        <p:spPr>
          <a:xfrm>
            <a:off x="1362481" y="2795083"/>
            <a:ext cx="7040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63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D3E70A7-E1DA-466B-BD65-AAA3B3664975}"/>
              </a:ext>
            </a:extLst>
          </p:cNvPr>
          <p:cNvSpPr/>
          <p:nvPr/>
        </p:nvSpPr>
        <p:spPr>
          <a:xfrm>
            <a:off x="1505087" y="3278960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00FCAA7-C2B9-4069-A3B7-BC35BEFD4765}"/>
              </a:ext>
            </a:extLst>
          </p:cNvPr>
          <p:cNvSpPr/>
          <p:nvPr/>
        </p:nvSpPr>
        <p:spPr>
          <a:xfrm>
            <a:off x="1362481" y="3762634"/>
            <a:ext cx="7040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24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E49D04D-F3BB-4C15-95F2-8DCA8E17B44E}"/>
              </a:ext>
            </a:extLst>
          </p:cNvPr>
          <p:cNvSpPr/>
          <p:nvPr/>
        </p:nvSpPr>
        <p:spPr>
          <a:xfrm>
            <a:off x="1513028" y="4238715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F62CFCE-2940-4FAC-9FE1-5EAE7454B70D}"/>
              </a:ext>
            </a:extLst>
          </p:cNvPr>
          <p:cNvSpPr/>
          <p:nvPr/>
        </p:nvSpPr>
        <p:spPr>
          <a:xfrm>
            <a:off x="1505087" y="4726277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7723085A-A085-45F2-BAB2-F2EB07BC931F}"/>
              </a:ext>
            </a:extLst>
          </p:cNvPr>
          <p:cNvSpPr/>
          <p:nvPr/>
        </p:nvSpPr>
        <p:spPr>
          <a:xfrm>
            <a:off x="1362480" y="5205080"/>
            <a:ext cx="7040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16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08F87D61-7CF2-4B45-A871-FF8831953589}"/>
              </a:ext>
            </a:extLst>
          </p:cNvPr>
          <p:cNvSpPr/>
          <p:nvPr/>
        </p:nvSpPr>
        <p:spPr>
          <a:xfrm>
            <a:off x="1362481" y="5692642"/>
            <a:ext cx="7040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21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BF14465C-32C3-472E-B4B5-9160C187A6F5}"/>
              </a:ext>
            </a:extLst>
          </p:cNvPr>
          <p:cNvSpPr/>
          <p:nvPr/>
        </p:nvSpPr>
        <p:spPr>
          <a:xfrm>
            <a:off x="4047245" y="1833860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465B14C-6E3B-4699-B3DA-F55639A0BCCF}"/>
              </a:ext>
            </a:extLst>
          </p:cNvPr>
          <p:cNvSpPr/>
          <p:nvPr/>
        </p:nvSpPr>
        <p:spPr>
          <a:xfrm>
            <a:off x="4210050" y="2321292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20FA040-994E-43A8-B7CB-758ADF8C3C2F}"/>
              </a:ext>
            </a:extLst>
          </p:cNvPr>
          <p:cNvSpPr/>
          <p:nvPr/>
        </p:nvSpPr>
        <p:spPr>
          <a:xfrm>
            <a:off x="3690340" y="2803324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ru-RU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0F4D1F9E-48D5-4F8D-9253-78E9696518B4}"/>
              </a:ext>
            </a:extLst>
          </p:cNvPr>
          <p:cNvSpPr/>
          <p:nvPr/>
        </p:nvSpPr>
        <p:spPr>
          <a:xfrm>
            <a:off x="4210050" y="3270959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309621E-E015-4CBB-BB8B-02E441293181}"/>
              </a:ext>
            </a:extLst>
          </p:cNvPr>
          <p:cNvSpPr/>
          <p:nvPr/>
        </p:nvSpPr>
        <p:spPr>
          <a:xfrm>
            <a:off x="3711632" y="3755548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82B07D40-A69D-4DB6-9A47-464DC7F42679}"/>
              </a:ext>
            </a:extLst>
          </p:cNvPr>
          <p:cNvSpPr/>
          <p:nvPr/>
        </p:nvSpPr>
        <p:spPr>
          <a:xfrm>
            <a:off x="3742474" y="4248358"/>
            <a:ext cx="7040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32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CAA95E9-5823-43FC-9092-77C2EBEE109B}"/>
              </a:ext>
            </a:extLst>
          </p:cNvPr>
          <p:cNvSpPr/>
          <p:nvPr/>
        </p:nvSpPr>
        <p:spPr>
          <a:xfrm>
            <a:off x="4210049" y="4726277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822BB14-A369-49DD-A127-711B4C3BCDDB}"/>
              </a:ext>
            </a:extLst>
          </p:cNvPr>
          <p:cNvSpPr/>
          <p:nvPr/>
        </p:nvSpPr>
        <p:spPr>
          <a:xfrm>
            <a:off x="4210050" y="5196433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7A118BFD-0579-4323-9F72-2F6DEF5C2178}"/>
              </a:ext>
            </a:extLst>
          </p:cNvPr>
          <p:cNvSpPr/>
          <p:nvPr/>
        </p:nvSpPr>
        <p:spPr>
          <a:xfrm>
            <a:off x="3725819" y="5692642"/>
            <a:ext cx="7040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72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6419E541-AFC0-4076-809C-2F28106A5729}"/>
              </a:ext>
            </a:extLst>
          </p:cNvPr>
          <p:cNvSpPr/>
          <p:nvPr/>
        </p:nvSpPr>
        <p:spPr>
          <a:xfrm>
            <a:off x="7407757" y="1840912"/>
            <a:ext cx="7040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49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C1CAD4DF-D17C-4E89-9439-A8AC60E1D88B}"/>
              </a:ext>
            </a:extLst>
          </p:cNvPr>
          <p:cNvSpPr/>
          <p:nvPr/>
        </p:nvSpPr>
        <p:spPr>
          <a:xfrm>
            <a:off x="7565372" y="2333909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ED87A275-A922-47B5-AEBC-0D5D49F14BC9}"/>
              </a:ext>
            </a:extLst>
          </p:cNvPr>
          <p:cNvSpPr/>
          <p:nvPr/>
        </p:nvSpPr>
        <p:spPr>
          <a:xfrm>
            <a:off x="7574857" y="2795083"/>
            <a:ext cx="7040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35A00715-3C64-40EC-926C-7EA403835FA7}"/>
              </a:ext>
            </a:extLst>
          </p:cNvPr>
          <p:cNvSpPr/>
          <p:nvPr/>
        </p:nvSpPr>
        <p:spPr>
          <a:xfrm>
            <a:off x="7379377" y="3291954"/>
            <a:ext cx="7040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54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99ADDC65-DA15-4AB9-9116-A4F76D41AD91}"/>
              </a:ext>
            </a:extLst>
          </p:cNvPr>
          <p:cNvSpPr/>
          <p:nvPr/>
        </p:nvSpPr>
        <p:spPr>
          <a:xfrm>
            <a:off x="7555144" y="3773842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E2B85780-0A3C-4253-8126-9A461B3D7B90}"/>
              </a:ext>
            </a:extLst>
          </p:cNvPr>
          <p:cNvSpPr/>
          <p:nvPr/>
        </p:nvSpPr>
        <p:spPr>
          <a:xfrm>
            <a:off x="7407757" y="4254071"/>
            <a:ext cx="7040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48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E95A91DE-DEC4-4C54-A2EB-9B6F9B7AD196}"/>
              </a:ext>
            </a:extLst>
          </p:cNvPr>
          <p:cNvSpPr/>
          <p:nvPr/>
        </p:nvSpPr>
        <p:spPr>
          <a:xfrm>
            <a:off x="7403790" y="4728262"/>
            <a:ext cx="7040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35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7A44396B-E19F-463B-B3FA-593EF3B8B055}"/>
              </a:ext>
            </a:extLst>
          </p:cNvPr>
          <p:cNvSpPr/>
          <p:nvPr/>
        </p:nvSpPr>
        <p:spPr>
          <a:xfrm>
            <a:off x="7565372" y="5217293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C4C5872C-810B-4B4C-BDC5-86161EC09B3C}"/>
              </a:ext>
            </a:extLst>
          </p:cNvPr>
          <p:cNvSpPr/>
          <p:nvPr/>
        </p:nvSpPr>
        <p:spPr>
          <a:xfrm>
            <a:off x="7565372" y="5692642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6F3A44C4-2B7F-48B4-8013-25BB89A06931}"/>
              </a:ext>
            </a:extLst>
          </p:cNvPr>
          <p:cNvSpPr/>
          <p:nvPr/>
        </p:nvSpPr>
        <p:spPr>
          <a:xfrm>
            <a:off x="9784711" y="1849476"/>
            <a:ext cx="7040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75A1C51D-6859-4E6C-BC52-A468EF98636C}"/>
              </a:ext>
            </a:extLst>
          </p:cNvPr>
          <p:cNvSpPr/>
          <p:nvPr/>
        </p:nvSpPr>
        <p:spPr>
          <a:xfrm>
            <a:off x="9729635" y="2326021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254A3DC0-0F3C-45F8-ABD0-AD7F46B6A350}"/>
              </a:ext>
            </a:extLst>
          </p:cNvPr>
          <p:cNvSpPr/>
          <p:nvPr/>
        </p:nvSpPr>
        <p:spPr>
          <a:xfrm>
            <a:off x="10266574" y="2829979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A45BAC23-25B3-420D-A7C6-76A713F035D7}"/>
              </a:ext>
            </a:extLst>
          </p:cNvPr>
          <p:cNvSpPr/>
          <p:nvPr/>
        </p:nvSpPr>
        <p:spPr>
          <a:xfrm>
            <a:off x="10066514" y="3303779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0A8C2CA7-7632-41C1-AB41-217784F6A0C3}"/>
              </a:ext>
            </a:extLst>
          </p:cNvPr>
          <p:cNvSpPr/>
          <p:nvPr/>
        </p:nvSpPr>
        <p:spPr>
          <a:xfrm>
            <a:off x="9784711" y="3781343"/>
            <a:ext cx="7040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36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D2E3B154-9DB5-441B-AE18-689996D642CC}"/>
              </a:ext>
            </a:extLst>
          </p:cNvPr>
          <p:cNvSpPr/>
          <p:nvPr/>
        </p:nvSpPr>
        <p:spPr>
          <a:xfrm>
            <a:off x="10282020" y="4241986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DEB652A0-C639-4161-855D-502D8627A6AC}"/>
              </a:ext>
            </a:extLst>
          </p:cNvPr>
          <p:cNvSpPr/>
          <p:nvPr/>
        </p:nvSpPr>
        <p:spPr>
          <a:xfrm>
            <a:off x="9767260" y="4754285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7C4DFADA-02E9-4020-8BC2-E3110AD6CC22}"/>
              </a:ext>
            </a:extLst>
          </p:cNvPr>
          <p:cNvSpPr/>
          <p:nvPr/>
        </p:nvSpPr>
        <p:spPr>
          <a:xfrm>
            <a:off x="10297238" y="5205080"/>
            <a:ext cx="7040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9055F3EE-3D04-48B2-9ED3-A06E79C3CC69}"/>
              </a:ext>
            </a:extLst>
          </p:cNvPr>
          <p:cNvSpPr/>
          <p:nvPr/>
        </p:nvSpPr>
        <p:spPr>
          <a:xfrm>
            <a:off x="10075062" y="5692642"/>
            <a:ext cx="44435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11245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1987935-06EB-4E2D-86A3-0C9DE61EB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55596" y="494529"/>
            <a:ext cx="8732066" cy="50020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Усне опитування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079" y="1116375"/>
            <a:ext cx="9955257" cy="536608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521387" y="1608284"/>
            <a:ext cx="91351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Як називають числа, що записують трьома (чотирма) цифрами?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Назвіть найбільше двоцифрове число.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Яке число наступне за ним?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Найменше трицифрове число — 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Назвіть найбільше трицифрове число.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Яке число наступне за ним?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1000 – це найменше … число.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C6F25F4-71D2-4637-A87F-43E815FC17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7" y="2080492"/>
            <a:ext cx="3341279" cy="481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4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D27B310-D9C4-449C-87DD-910C1CFCF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sp>
        <p:nvSpPr>
          <p:cNvPr id="2" name="Выноска-облако 1"/>
          <p:cNvSpPr/>
          <p:nvPr/>
        </p:nvSpPr>
        <p:spPr>
          <a:xfrm>
            <a:off x="3524596" y="1911927"/>
            <a:ext cx="8046720" cy="4123113"/>
          </a:xfrm>
          <a:prstGeom prst="cloudCallout">
            <a:avLst>
              <a:gd name="adj1" fmla="val -56945"/>
              <a:gd name="adj2" fmla="val -40011"/>
            </a:avLst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8"/>
            <a:ext cx="8732066" cy="72002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Хвилинка каліграфії</a:t>
            </a:r>
          </a:p>
        </p:txBody>
      </p:sp>
      <p:pic>
        <p:nvPicPr>
          <p:cNvPr id="6" name="Рисунок 5" descr="1157abff697149e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41810"/>
          <a:stretch/>
        </p:blipFill>
        <p:spPr>
          <a:xfrm>
            <a:off x="563027" y="2220068"/>
            <a:ext cx="3528159" cy="406661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597927" y="2643570"/>
            <a:ext cx="590005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Напишіть каліграфічно число, яке має: </a:t>
            </a:r>
          </a:p>
          <a:p>
            <a:pPr algn="ctr"/>
            <a:r>
              <a:rPr lang="uk-U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сотні 6 десятків 7 одиниць.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641060" y="4448937"/>
            <a:ext cx="38137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Відповідь: 467.</a:t>
            </a:r>
          </a:p>
        </p:txBody>
      </p:sp>
    </p:spTree>
    <p:extLst>
      <p:ext uri="{BB962C8B-B14F-4D97-AF65-F5344CB8AC3E}">
        <p14:creationId xmlns:p14="http://schemas.microsoft.com/office/powerpoint/2010/main" val="178856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7F4410-2AE4-4B1C-9A8F-C65D3F078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9DE5F7-47F9-45B8-BAE9-928FD438EC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41" b="68492"/>
          <a:stretch/>
        </p:blipFill>
        <p:spPr>
          <a:xfrm>
            <a:off x="84532" y="1244424"/>
            <a:ext cx="11769388" cy="526395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Хвилинка каліграфії.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53CA702-EB0F-4C53-BD43-38D01341E9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43000" r="76482" b="43158"/>
          <a:stretch/>
        </p:blipFill>
        <p:spPr>
          <a:xfrm>
            <a:off x="2869086" y="-838941"/>
            <a:ext cx="563356" cy="70282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8627510" y="-758725"/>
            <a:ext cx="578402" cy="72159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668900" y="3536645"/>
            <a:ext cx="578402" cy="72159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6727795" y="-782556"/>
            <a:ext cx="578402" cy="72159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1152344" y="3536645"/>
            <a:ext cx="559889" cy="69849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789B4E2-D455-4B48-982A-12838205C9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83" t="43000" r="21976" b="43158"/>
          <a:stretch/>
        </p:blipFill>
        <p:spPr>
          <a:xfrm>
            <a:off x="1922777" y="-857712"/>
            <a:ext cx="578402" cy="72159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1664111" y="3557984"/>
            <a:ext cx="531224" cy="674852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06" t="43000" r="13053" b="43158"/>
          <a:stretch/>
        </p:blipFill>
        <p:spPr>
          <a:xfrm>
            <a:off x="4633856" y="-793076"/>
            <a:ext cx="595268" cy="74263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6260849" y="-793076"/>
            <a:ext cx="578402" cy="721593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0" t="41425" r="16950" b="31937"/>
          <a:stretch/>
        </p:blipFill>
        <p:spPr>
          <a:xfrm>
            <a:off x="3147867" y="1933085"/>
            <a:ext cx="5940920" cy="1825898"/>
          </a:xfrm>
          <a:prstGeom prst="rect">
            <a:avLst/>
          </a:prstGeom>
        </p:spPr>
      </p:pic>
      <p:pic>
        <p:nvPicPr>
          <p:cNvPr id="6146" name="Picture 2" descr="ÐÐ°ÑÑÐ¸Ð½ÐºÐ¸ Ð¿Ð¾ Ð·Ð°Ð¿ÑÐ¾ÑÑ ÐºÐ»Ð¸Ð¿Ð°ÑÑ Ð¼Ð°Ð»ÑÑÐ¸Ðº Ð¿Ð¸ÑÐµÑ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12940" y="1179237"/>
            <a:ext cx="2401769" cy="174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17" y="1324192"/>
            <a:ext cx="2147370" cy="159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5376345" y="1737519"/>
            <a:ext cx="659197" cy="63576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4F6DDAE-519B-4BD3-9E5A-A1FAE269018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6" t="42297" r="4743" b="43861"/>
          <a:stretch/>
        </p:blipFill>
        <p:spPr>
          <a:xfrm>
            <a:off x="5792276" y="1670206"/>
            <a:ext cx="578402" cy="721593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5350643" y="-846071"/>
            <a:ext cx="549752" cy="68585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A0D61C55-25D5-44F0-90E4-713DCD9243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6" t="43000" r="66693" b="43158"/>
          <a:stretch/>
        </p:blipFill>
        <p:spPr>
          <a:xfrm>
            <a:off x="5822442" y="-758725"/>
            <a:ext cx="578402" cy="72159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192FEA7-0B23-4FFB-8A71-047DC8F935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65" t="43000" r="48694" b="43158"/>
          <a:stretch/>
        </p:blipFill>
        <p:spPr>
          <a:xfrm>
            <a:off x="3418967" y="-803081"/>
            <a:ext cx="578402" cy="721593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3" t="10185" r="91155" b="81272"/>
          <a:stretch/>
        </p:blipFill>
        <p:spPr>
          <a:xfrm>
            <a:off x="9176458" y="-741775"/>
            <a:ext cx="1082904" cy="68769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909303" y="-748461"/>
            <a:ext cx="556590" cy="69438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569BEFE1-71C2-4A73-A615-C92D994491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43000" r="84929" b="43158"/>
          <a:stretch/>
        </p:blipFill>
        <p:spPr>
          <a:xfrm>
            <a:off x="10347119" y="-714367"/>
            <a:ext cx="507292" cy="632879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4E5C802-CA0B-419B-9806-0981AA33D5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38" t="43000" r="30721" b="43158"/>
          <a:stretch/>
        </p:blipFill>
        <p:spPr>
          <a:xfrm>
            <a:off x="8173752" y="-693840"/>
            <a:ext cx="578402" cy="721593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2536691" y="3546331"/>
            <a:ext cx="578402" cy="72159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2980777" y="3534338"/>
            <a:ext cx="559889" cy="69849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3522146" y="3557709"/>
            <a:ext cx="531224" cy="674852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4378100" y="3534338"/>
            <a:ext cx="578402" cy="721593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4850844" y="3517474"/>
            <a:ext cx="559889" cy="698497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5402866" y="3557708"/>
            <a:ext cx="531224" cy="674852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6238260" y="3522789"/>
            <a:ext cx="578402" cy="721593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6707856" y="3546331"/>
            <a:ext cx="559889" cy="698497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7249325" y="3569530"/>
            <a:ext cx="531224" cy="674852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8118050" y="3534337"/>
            <a:ext cx="578402" cy="721593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8581910" y="3545885"/>
            <a:ext cx="559889" cy="698497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9113104" y="3569530"/>
            <a:ext cx="531224" cy="674852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7AA62F5F-8E9F-4758-87A7-86AD87DB951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43000" r="58246" b="43158"/>
          <a:stretch/>
        </p:blipFill>
        <p:spPr>
          <a:xfrm>
            <a:off x="9978210" y="3546331"/>
            <a:ext cx="578402" cy="721593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C032AF8F-DE61-4584-B773-C251183078D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591" t="43000" r="40168" b="43158"/>
          <a:stretch/>
        </p:blipFill>
        <p:spPr>
          <a:xfrm>
            <a:off x="10423557" y="3534337"/>
            <a:ext cx="559889" cy="698497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1A309B92-E806-4B19-BD8C-2FC1C585B53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21" t="43525" r="31307" b="43439"/>
          <a:stretch/>
        </p:blipFill>
        <p:spPr>
          <a:xfrm>
            <a:off x="10952723" y="3557984"/>
            <a:ext cx="531224" cy="67485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2876F01-608B-466E-8D7B-B03712ADA6E9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9" t="34824" r="51269" b="56176"/>
          <a:stretch/>
        </p:blipFill>
        <p:spPr>
          <a:xfrm>
            <a:off x="6306644" y="1719231"/>
            <a:ext cx="2410254" cy="73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4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0A4680-C4BB-4447-9A90-ACEEF3B0D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F5FCE2-C6C5-4B91-9427-37C05414B3C5}"/>
              </a:ext>
            </a:extLst>
          </p:cNvPr>
          <p:cNvSpPr txBox="1"/>
          <p:nvPr/>
        </p:nvSpPr>
        <p:spPr>
          <a:xfrm>
            <a:off x="278674" y="531223"/>
            <a:ext cx="11425645" cy="2657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800"/>
              </a:spcAft>
            </a:pPr>
            <a:r>
              <a:rPr lang="ru-RU" sz="32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1. </a:t>
            </a:r>
            <a:r>
              <a:rPr lang="ru-RU" sz="32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Завдання</a:t>
            </a:r>
            <a:endParaRPr lang="ru-RU" sz="3200" b="0" dirty="0">
              <a:effectLst/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ru-RU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Запиши числа. </a:t>
            </a:r>
            <a:r>
              <a:rPr lang="ru-RU" sz="3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Підкресли</a:t>
            </a:r>
            <a:r>
              <a:rPr lang="ru-RU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в </a:t>
            </a:r>
            <a:r>
              <a:rPr lang="ru-RU" sz="3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цих</a:t>
            </a:r>
            <a:r>
              <a:rPr lang="ru-RU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числах </a:t>
            </a:r>
            <a:r>
              <a:rPr lang="ru-RU" sz="3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загальну</a:t>
            </a:r>
            <a:r>
              <a:rPr lang="ru-RU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3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кількість</a:t>
            </a:r>
            <a:r>
              <a:rPr lang="ru-RU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ru-RU" sz="3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десятків</a:t>
            </a:r>
            <a:r>
              <a:rPr lang="ru-RU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  <a:endParaRPr lang="ru-RU" sz="3200" b="0" dirty="0">
              <a:effectLst/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endParaRPr lang="ru-RU" sz="32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ru-RU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5 с. 3 д. 7 од.;   1 с. 9 д. 5 од.;   8 с. 5 од.;   9 с. 3 д.;   2 с.</a:t>
            </a:r>
            <a:endParaRPr lang="ru-RU" sz="3200" b="0" dirty="0">
              <a:effectLst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CE60225-6AC9-48C0-8A16-D04DE4F96021}"/>
              </a:ext>
            </a:extLst>
          </p:cNvPr>
          <p:cNvSpPr/>
          <p:nvPr/>
        </p:nvSpPr>
        <p:spPr>
          <a:xfrm>
            <a:off x="416122" y="3718194"/>
            <a:ext cx="15680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537,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DFB9D02-A3FA-4E62-B22B-723FDB2FDD8F}"/>
              </a:ext>
            </a:extLst>
          </p:cNvPr>
          <p:cNvSpPr/>
          <p:nvPr/>
        </p:nvSpPr>
        <p:spPr>
          <a:xfrm>
            <a:off x="1844873" y="3718194"/>
            <a:ext cx="15680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195,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D9F6B66-1EBF-499B-A13F-E8A34AB5BE8B}"/>
              </a:ext>
            </a:extLst>
          </p:cNvPr>
          <p:cNvSpPr/>
          <p:nvPr/>
        </p:nvSpPr>
        <p:spPr>
          <a:xfrm>
            <a:off x="3273623" y="3718194"/>
            <a:ext cx="15680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805,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04682F1-2281-416A-8625-8589D88AF0A8}"/>
              </a:ext>
            </a:extLst>
          </p:cNvPr>
          <p:cNvSpPr/>
          <p:nvPr/>
        </p:nvSpPr>
        <p:spPr>
          <a:xfrm>
            <a:off x="4841681" y="3718194"/>
            <a:ext cx="15680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930, 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0E5F77F-9BFC-44BD-93B9-8ABFFEE85EA3}"/>
              </a:ext>
            </a:extLst>
          </p:cNvPr>
          <p:cNvSpPr/>
          <p:nvPr/>
        </p:nvSpPr>
        <p:spPr>
          <a:xfrm>
            <a:off x="6269630" y="3718194"/>
            <a:ext cx="15696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200. 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985B889B-1D92-421F-A12A-800DCB7E2392}"/>
              </a:ext>
            </a:extLst>
          </p:cNvPr>
          <p:cNvCxnSpPr>
            <a:cxnSpLocks/>
          </p:cNvCxnSpPr>
          <p:nvPr/>
        </p:nvCxnSpPr>
        <p:spPr>
          <a:xfrm>
            <a:off x="523875" y="4543425"/>
            <a:ext cx="676276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3F5A0371-E0D6-44DB-9AD0-21458942EFAA}"/>
              </a:ext>
            </a:extLst>
          </p:cNvPr>
          <p:cNvCxnSpPr>
            <a:cxnSpLocks/>
          </p:cNvCxnSpPr>
          <p:nvPr/>
        </p:nvCxnSpPr>
        <p:spPr>
          <a:xfrm>
            <a:off x="1984180" y="4543425"/>
            <a:ext cx="676276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0AD443FF-F004-4096-90F2-42CC967CA178}"/>
              </a:ext>
            </a:extLst>
          </p:cNvPr>
          <p:cNvCxnSpPr>
            <a:cxnSpLocks/>
          </p:cNvCxnSpPr>
          <p:nvPr/>
        </p:nvCxnSpPr>
        <p:spPr>
          <a:xfrm>
            <a:off x="3381376" y="4543425"/>
            <a:ext cx="676276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F1893C6E-ACCF-4C8C-AEEF-BF1E8AD0B4F5}"/>
              </a:ext>
            </a:extLst>
          </p:cNvPr>
          <p:cNvCxnSpPr>
            <a:cxnSpLocks/>
          </p:cNvCxnSpPr>
          <p:nvPr/>
        </p:nvCxnSpPr>
        <p:spPr>
          <a:xfrm>
            <a:off x="4949434" y="4543425"/>
            <a:ext cx="676276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31B960F1-685B-406B-B7AD-4ED0AB3F8911}"/>
              </a:ext>
            </a:extLst>
          </p:cNvPr>
          <p:cNvCxnSpPr>
            <a:cxnSpLocks/>
          </p:cNvCxnSpPr>
          <p:nvPr/>
        </p:nvCxnSpPr>
        <p:spPr>
          <a:xfrm>
            <a:off x="6409739" y="4543425"/>
            <a:ext cx="676276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813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23A8A2-49AD-48D2-A61B-F5191D145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CDCC11-359E-4F60-87E8-C66D279BF98E}"/>
              </a:ext>
            </a:extLst>
          </p:cNvPr>
          <p:cNvSpPr txBox="1"/>
          <p:nvPr/>
        </p:nvSpPr>
        <p:spPr>
          <a:xfrm>
            <a:off x="627017" y="446039"/>
            <a:ext cx="11025052" cy="34111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1000"/>
              </a:spcBef>
              <a:spcAft>
                <a:spcPts val="800"/>
              </a:spcAft>
            </a:pPr>
            <a:r>
              <a:rPr lang="ru-RU" sz="32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2. </a:t>
            </a:r>
            <a:r>
              <a:rPr lang="ru-RU" sz="32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Завдання</a:t>
            </a:r>
            <a:r>
              <a:rPr lang="ru-RU" sz="32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ru-RU" sz="3200" b="0" dirty="0">
              <a:effectLst/>
            </a:endParaRPr>
          </a:p>
          <a:p>
            <a:pPr rtl="0">
              <a:spcBef>
                <a:spcPts val="1000"/>
              </a:spcBef>
              <a:spcAft>
                <a:spcPts val="800"/>
              </a:spcAft>
            </a:pPr>
            <a:r>
              <a:rPr lang="ru-RU" sz="3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Порівняй</a:t>
            </a:r>
            <a:r>
              <a:rPr lang="ru-RU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числа.</a:t>
            </a:r>
            <a:r>
              <a:rPr lang="ru-RU" sz="32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ru-RU" sz="3200" b="0" dirty="0">
              <a:effectLst/>
            </a:endParaRPr>
          </a:p>
          <a:p>
            <a:pPr>
              <a:spcBef>
                <a:spcPts val="1000"/>
              </a:spcBef>
              <a:spcAft>
                <a:spcPts val="800"/>
              </a:spcAft>
            </a:pPr>
            <a:r>
              <a:rPr lang="ru-RU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670 …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760</a:t>
            </a:r>
            <a:r>
              <a:rPr lang="ru-RU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			770 … 707</a:t>
            </a:r>
            <a:endParaRPr lang="ru-RU" sz="3200" b="0" dirty="0">
              <a:effectLst/>
            </a:endParaRPr>
          </a:p>
          <a:p>
            <a:pPr rtl="0">
              <a:spcBef>
                <a:spcPts val="1000"/>
              </a:spcBef>
              <a:spcAft>
                <a:spcPts val="800"/>
              </a:spcAft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281</a:t>
            </a:r>
            <a:r>
              <a:rPr lang="ru-RU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…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182</a:t>
            </a:r>
            <a:r>
              <a:rPr lang="ru-RU" sz="3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			100 …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1000</a:t>
            </a:r>
            <a:endParaRPr lang="ru-RU" sz="3200" b="0" dirty="0">
              <a:effectLst/>
            </a:endParaRPr>
          </a:p>
          <a:p>
            <a:br>
              <a:rPr lang="ru-RU" dirty="0"/>
            </a:br>
            <a:endParaRPr lang="uk-U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E724FD-12F7-4CC9-ACF2-3AC40B97E6C2}"/>
              </a:ext>
            </a:extLst>
          </p:cNvPr>
          <p:cNvSpPr txBox="1"/>
          <p:nvPr/>
        </p:nvSpPr>
        <p:spPr>
          <a:xfrm>
            <a:off x="1398941" y="1859246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F2B029-BCE4-4CF3-8532-B31898A2A32F}"/>
              </a:ext>
            </a:extLst>
          </p:cNvPr>
          <p:cNvSpPr txBox="1"/>
          <p:nvPr/>
        </p:nvSpPr>
        <p:spPr>
          <a:xfrm>
            <a:off x="1398941" y="2565849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50A807-7724-402F-A4C6-17FDC1A890E3}"/>
              </a:ext>
            </a:extLst>
          </p:cNvPr>
          <p:cNvSpPr txBox="1"/>
          <p:nvPr/>
        </p:nvSpPr>
        <p:spPr>
          <a:xfrm>
            <a:off x="6019343" y="1859245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3ED1BE-0F89-4C61-BFCA-F3B753F09A7D}"/>
              </a:ext>
            </a:extLst>
          </p:cNvPr>
          <p:cNvSpPr txBox="1"/>
          <p:nvPr/>
        </p:nvSpPr>
        <p:spPr>
          <a:xfrm>
            <a:off x="5931794" y="2565848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41C44E2-4E25-4FA2-84BE-213590A923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75" t="33205" r="84441" b="64348"/>
          <a:stretch/>
        </p:blipFill>
        <p:spPr>
          <a:xfrm>
            <a:off x="1398940" y="2263013"/>
            <a:ext cx="497953" cy="16774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CAC898E-9A2D-41C5-A7B6-6EE95474B8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75" t="33205" r="84441" b="64348"/>
          <a:stretch/>
        </p:blipFill>
        <p:spPr>
          <a:xfrm>
            <a:off x="5907704" y="2263013"/>
            <a:ext cx="497953" cy="16774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089D17C-6E5B-44AD-964B-6BDB7B11BA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93" t="43239" r="84799" b="54314"/>
          <a:stretch/>
        </p:blipFill>
        <p:spPr>
          <a:xfrm>
            <a:off x="1467271" y="2964270"/>
            <a:ext cx="415498" cy="1677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3FF60C7-2BB2-4F04-BC45-898CE37245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93" t="43239" r="84799" b="54314"/>
          <a:stretch/>
        </p:blipFill>
        <p:spPr>
          <a:xfrm>
            <a:off x="5981445" y="2967801"/>
            <a:ext cx="415498" cy="16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5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637</Words>
  <Application>Microsoft Office PowerPoint</Application>
  <PresentationFormat>Широкоэкранный</PresentationFormat>
  <Paragraphs>186</Paragraphs>
  <Slides>19</Slides>
  <Notes>1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31" baseType="lpstr">
      <vt:lpstr>Arial</vt:lpstr>
      <vt:lpstr>Bookman Old Style</vt:lpstr>
      <vt:lpstr>Calibri</vt:lpstr>
      <vt:lpstr>Calibri Light</vt:lpstr>
      <vt:lpstr>Comic Sans MS</vt:lpstr>
      <vt:lpstr>Monotype Corsiva</vt:lpstr>
      <vt:lpstr>Roboto</vt:lpstr>
      <vt:lpstr>Times New Roman</vt:lpstr>
      <vt:lpstr>Wingdings</vt:lpstr>
      <vt:lpstr>Тема Office</vt:lpstr>
      <vt:lpstr>1_Тема Office</vt:lpstr>
      <vt:lpstr>CorelDRAW</vt:lpstr>
      <vt:lpstr>Узагальнення вивченого матеріалу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Лариса Карнаухова</dc:creator>
  <cp:lastModifiedBy>Лариса Карнаухова</cp:lastModifiedBy>
  <cp:revision>28</cp:revision>
  <dcterms:created xsi:type="dcterms:W3CDTF">2025-02-08T18:05:58Z</dcterms:created>
  <dcterms:modified xsi:type="dcterms:W3CDTF">2025-02-09T12:22:11Z</dcterms:modified>
</cp:coreProperties>
</file>