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5" r:id="rId3"/>
    <p:sldId id="268" r:id="rId4"/>
    <p:sldId id="256" r:id="rId5"/>
    <p:sldId id="259" r:id="rId6"/>
    <p:sldId id="258" r:id="rId7"/>
    <p:sldId id="260" r:id="rId8"/>
    <p:sldId id="261" r:id="rId9"/>
    <p:sldId id="262" r:id="rId10"/>
    <p:sldId id="263" r:id="rId11"/>
    <p:sldId id="264" r:id="rId12"/>
    <p:sldId id="266" r:id="rId13"/>
    <p:sldId id="267" r:id="rId14"/>
    <p:sldId id="269" r:id="rId15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9" d="100"/>
          <a:sy n="89" d="100"/>
        </p:scale>
        <p:origin x="46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D214D-12D0-4763-9333-C99A3DD0CC38}" type="datetimeFigureOut">
              <a:rPr lang="uk-UA" smtClean="0"/>
              <a:t>05.02.2025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8EB6B-8178-4E5E-B0A6-2F6536CF5CE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843305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D214D-12D0-4763-9333-C99A3DD0CC38}" type="datetimeFigureOut">
              <a:rPr lang="uk-UA" smtClean="0"/>
              <a:t>05.02.2025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8EB6B-8178-4E5E-B0A6-2F6536CF5CE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331129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D214D-12D0-4763-9333-C99A3DD0CC38}" type="datetimeFigureOut">
              <a:rPr lang="uk-UA" smtClean="0"/>
              <a:t>05.02.2025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8EB6B-8178-4E5E-B0A6-2F6536CF5CE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130839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D214D-12D0-4763-9333-C99A3DD0CC38}" type="datetimeFigureOut">
              <a:rPr lang="uk-UA" smtClean="0"/>
              <a:t>05.02.2025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8EB6B-8178-4E5E-B0A6-2F6536CF5CE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739562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D214D-12D0-4763-9333-C99A3DD0CC38}" type="datetimeFigureOut">
              <a:rPr lang="uk-UA" smtClean="0"/>
              <a:t>05.02.2025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8EB6B-8178-4E5E-B0A6-2F6536CF5CE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955315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D214D-12D0-4763-9333-C99A3DD0CC38}" type="datetimeFigureOut">
              <a:rPr lang="uk-UA" smtClean="0"/>
              <a:t>05.02.2025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8EB6B-8178-4E5E-B0A6-2F6536CF5CE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629612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D214D-12D0-4763-9333-C99A3DD0CC38}" type="datetimeFigureOut">
              <a:rPr lang="uk-UA" smtClean="0"/>
              <a:t>05.02.2025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8EB6B-8178-4E5E-B0A6-2F6536CF5CE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976417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D214D-12D0-4763-9333-C99A3DD0CC38}" type="datetimeFigureOut">
              <a:rPr lang="uk-UA" smtClean="0"/>
              <a:t>05.02.2025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8EB6B-8178-4E5E-B0A6-2F6536CF5CE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121236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D214D-12D0-4763-9333-C99A3DD0CC38}" type="datetimeFigureOut">
              <a:rPr lang="uk-UA" smtClean="0"/>
              <a:t>05.02.2025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8EB6B-8178-4E5E-B0A6-2F6536CF5CE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77336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D214D-12D0-4763-9333-C99A3DD0CC38}" type="datetimeFigureOut">
              <a:rPr lang="uk-UA" smtClean="0"/>
              <a:t>05.02.2025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8EB6B-8178-4E5E-B0A6-2F6536CF5CE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614441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D214D-12D0-4763-9333-C99A3DD0CC38}" type="datetimeFigureOut">
              <a:rPr lang="uk-UA" smtClean="0"/>
              <a:t>05.02.2025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8EB6B-8178-4E5E-B0A6-2F6536CF5CE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084170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6D214D-12D0-4763-9333-C99A3DD0CC38}" type="datetimeFigureOut">
              <a:rPr lang="uk-UA" smtClean="0"/>
              <a:t>05.02.2025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38EB6B-8178-4E5E-B0A6-2F6536CF5CE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30072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eslkidsgames.com/classroom-traffic-lights" TargetMode="Externa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7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menti.com/al43acfoytt7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4" name="Мова привітання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3134" y="-1"/>
            <a:ext cx="10888700" cy="6124755"/>
          </a:xfrm>
        </p:spPr>
      </p:pic>
    </p:spTree>
    <p:extLst>
      <p:ext uri="{BB962C8B-B14F-4D97-AF65-F5344CB8AC3E}">
        <p14:creationId xmlns:p14="http://schemas.microsoft.com/office/powerpoint/2010/main" val="2502293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14959"/>
            <a:ext cx="10515600" cy="1040981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 smtClean="0"/>
              <a:t>Вправа</a:t>
            </a:r>
            <a:br>
              <a:rPr lang="uk-UA" dirty="0" smtClean="0"/>
            </a:br>
            <a:r>
              <a:rPr lang="uk-UA" sz="3100" b="1" dirty="0" smtClean="0">
                <a:solidFill>
                  <a:srgbClr val="FF0000"/>
                </a:solidFill>
              </a:rPr>
              <a:t>Прочитай. </a:t>
            </a:r>
            <a:r>
              <a:rPr lang="uk-UA" sz="3100" b="1" dirty="0" err="1" smtClean="0">
                <a:solidFill>
                  <a:srgbClr val="FF0000"/>
                </a:solidFill>
              </a:rPr>
              <a:t>Спиши</a:t>
            </a:r>
            <a:r>
              <a:rPr lang="uk-UA" sz="3100" b="1" dirty="0" smtClean="0">
                <a:solidFill>
                  <a:srgbClr val="FF0000"/>
                </a:solidFill>
              </a:rPr>
              <a:t> речення, ставлячи слова, що в дужках, в </a:t>
            </a:r>
            <a:r>
              <a:rPr lang="uk-UA" sz="3100" b="1" dirty="0" err="1" smtClean="0">
                <a:solidFill>
                  <a:srgbClr val="FF0000"/>
                </a:solidFill>
              </a:rPr>
              <a:t>Ор</a:t>
            </a:r>
            <a:r>
              <a:rPr lang="uk-UA" sz="3100" b="1" dirty="0" smtClean="0">
                <a:solidFill>
                  <a:srgbClr val="FF0000"/>
                </a:solidFill>
              </a:rPr>
              <a:t>. в.</a:t>
            </a:r>
            <a:r>
              <a:rPr lang="uk-UA" sz="3100" b="1" dirty="0" smtClean="0"/>
              <a:t/>
            </a:r>
            <a:br>
              <a:rPr lang="uk-UA" sz="3100" b="1" dirty="0" smtClean="0"/>
            </a:br>
            <a:endParaRPr lang="uk-UA" sz="31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838200" y="1802921"/>
            <a:ext cx="10402019" cy="37093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uk-UA" sz="3200" dirty="0" smtClean="0"/>
              <a:t>У горах туристи милувалися небесною (блакить). 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uk-UA" sz="3200" dirty="0" smtClean="0">
                <a:solidFill>
                  <a:srgbClr val="002060"/>
                </a:solidFill>
              </a:rPr>
              <a:t>Мисливець повернувся з полювання зі (здобич).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uk-UA" sz="3200" dirty="0" smtClean="0"/>
              <a:t>Машина мчала з великою (швидкість).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uk-UA" sz="3200" dirty="0" smtClean="0">
                <a:solidFill>
                  <a:srgbClr val="002060"/>
                </a:solidFill>
              </a:rPr>
              <a:t>З моря віє приємною (свіжість).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uk-UA" sz="3200" dirty="0" smtClean="0"/>
              <a:t>Широкий степ вражає своєю (зелень).</a:t>
            </a:r>
            <a:endParaRPr lang="uk-UA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7996686" y="1889185"/>
            <a:ext cx="1984075" cy="5847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3200" dirty="0" smtClean="0">
                <a:solidFill>
                  <a:srgbClr val="FF0000"/>
                </a:solidFill>
              </a:rPr>
              <a:t>блакиттю</a:t>
            </a:r>
            <a:endParaRPr lang="uk-UA" sz="32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082949" y="2798856"/>
            <a:ext cx="1811547" cy="5232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2800" dirty="0" smtClean="0">
                <a:solidFill>
                  <a:srgbClr val="FF0000"/>
                </a:solidFill>
              </a:rPr>
              <a:t>здобиччю</a:t>
            </a:r>
            <a:endParaRPr lang="uk-UA" sz="28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969479" y="3395985"/>
            <a:ext cx="1915064" cy="5232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2800" dirty="0" smtClean="0">
                <a:solidFill>
                  <a:srgbClr val="FF0000"/>
                </a:solidFill>
              </a:rPr>
              <a:t>швидкістю</a:t>
            </a:r>
            <a:endParaRPr lang="uk-UA" sz="28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93898" y="4192517"/>
            <a:ext cx="1751162" cy="5232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2800" dirty="0" smtClean="0">
                <a:solidFill>
                  <a:srgbClr val="FF0000"/>
                </a:solidFill>
              </a:rPr>
              <a:t>свіжістю</a:t>
            </a:r>
            <a:endParaRPr lang="uk-UA" sz="28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409428" y="4989049"/>
            <a:ext cx="1587258" cy="5232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2800" dirty="0" smtClean="0">
                <a:solidFill>
                  <a:srgbClr val="FF0000"/>
                </a:solidFill>
              </a:rPr>
              <a:t>зеленню</a:t>
            </a:r>
            <a:endParaRPr lang="uk-UA" sz="2800" dirty="0">
              <a:solidFill>
                <a:srgbClr val="FF0000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7490" y="4065425"/>
            <a:ext cx="2462997" cy="184724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742" y="5386889"/>
            <a:ext cx="3579005" cy="154472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4747" y="6434294"/>
            <a:ext cx="3651278" cy="646232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6039209" y="1296653"/>
            <a:ext cx="54160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5"/>
              </a:rPr>
              <a:t>https://www.eslkidsgames.com/classroom-traffic-lights</a:t>
            </a:r>
            <a:r>
              <a:rPr lang="uk-UA" dirty="0" smtClean="0"/>
              <a:t> 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93581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08067"/>
          </a:xfrm>
        </p:spPr>
        <p:txBody>
          <a:bodyPr/>
          <a:lstStyle/>
          <a:p>
            <a:r>
              <a:rPr lang="uk-UA" b="1" dirty="0" smtClean="0">
                <a:solidFill>
                  <a:srgbClr val="FF0000"/>
                </a:solidFill>
              </a:rPr>
              <a:t>Постав слова в </a:t>
            </a:r>
            <a:r>
              <a:rPr lang="uk-UA" b="1" dirty="0" err="1" smtClean="0">
                <a:solidFill>
                  <a:srgbClr val="FF0000"/>
                </a:solidFill>
              </a:rPr>
              <a:t>Ор.в</a:t>
            </a:r>
            <a:r>
              <a:rPr lang="uk-UA" dirty="0" smtClean="0">
                <a:solidFill>
                  <a:srgbClr val="FF0000"/>
                </a:solidFill>
              </a:rPr>
              <a:t>.</a:t>
            </a:r>
            <a:endParaRPr lang="uk-UA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53084" y="2798684"/>
            <a:ext cx="6504317" cy="156966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9600" b="1" dirty="0" smtClean="0"/>
              <a:t>ПОВІСТЬ</a:t>
            </a:r>
            <a:endParaRPr lang="uk-UA" sz="9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257245" y="2646189"/>
            <a:ext cx="5115464" cy="221599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13800" b="1" dirty="0" smtClean="0">
                <a:solidFill>
                  <a:srgbClr val="FF0000"/>
                </a:solidFill>
              </a:rPr>
              <a:t>честь</a:t>
            </a:r>
            <a:endParaRPr lang="uk-UA" sz="138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57245" y="2963105"/>
            <a:ext cx="4710021" cy="156966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9600" b="1" dirty="0" smtClean="0">
                <a:solidFill>
                  <a:srgbClr val="00B050"/>
                </a:solidFill>
              </a:rPr>
              <a:t>матір</a:t>
            </a:r>
            <a:endParaRPr lang="uk-UA" sz="9600" b="1" dirty="0">
              <a:solidFill>
                <a:srgbClr val="00B05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22094" y="2672398"/>
            <a:ext cx="6987396" cy="156966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9600" b="1" dirty="0" smtClean="0"/>
              <a:t>Люб</a:t>
            </a:r>
            <a:r>
              <a:rPr lang="en-US" sz="9600" b="1" dirty="0" smtClean="0"/>
              <a:t>`</a:t>
            </a:r>
            <a:r>
              <a:rPr lang="uk-UA" sz="9600" b="1" dirty="0" err="1" smtClean="0"/>
              <a:t>язність</a:t>
            </a:r>
            <a:endParaRPr lang="uk-UA" sz="96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2429772" y="2451927"/>
            <a:ext cx="4364966" cy="186204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11500" b="1" dirty="0" smtClean="0"/>
              <a:t>ваніль</a:t>
            </a:r>
            <a:endParaRPr lang="uk-UA" sz="11500" b="1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441" y="5315578"/>
            <a:ext cx="3578662" cy="1542422"/>
          </a:xfrm>
          <a:prstGeom prst="rect">
            <a:avLst/>
          </a:prstGeom>
        </p:spPr>
      </p:pic>
      <p:pic>
        <p:nvPicPr>
          <p:cNvPr id="13" name="Aplodismenty-hlopaut-v-unis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33343" y="559942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577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844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9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/>
              <a:t>Майстерня самовдосконалення</a:t>
            </a:r>
            <a:endParaRPr lang="uk-UA" b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68093" y="1566831"/>
            <a:ext cx="5066881" cy="506688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48906" y="1566832"/>
            <a:ext cx="29674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</a:rPr>
              <a:t>wordwall</a:t>
            </a:r>
            <a:endParaRPr lang="uk-UA" sz="4000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48905" y="3217653"/>
            <a:ext cx="442535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 smtClean="0"/>
              <a:t>Д</a:t>
            </a:r>
            <a:r>
              <a:rPr lang="en-US" sz="3200" b="1" dirty="0" smtClean="0"/>
              <a:t>/</a:t>
            </a:r>
            <a:r>
              <a:rPr lang="uk-UA" sz="3200" b="1" dirty="0"/>
              <a:t>з  Вправа 50, с.107.</a:t>
            </a:r>
          </a:p>
          <a:p>
            <a:r>
              <a:rPr lang="uk-UA" dirty="0" smtClean="0"/>
              <a:t>             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54663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8520" y="301925"/>
            <a:ext cx="10796437" cy="6072996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04519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>
                <a:hlinkClick r:id="rId2"/>
              </a:rPr>
              <a:t>https://www.menti.com/al43acfoytt7</a:t>
            </a:r>
            <a:r>
              <a:rPr lang="uk-UA" dirty="0" smtClean="0"/>
              <a:t> 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072133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Wordwall</a:t>
            </a:r>
            <a:r>
              <a:rPr lang="uk-UA" dirty="0" smtClean="0"/>
              <a:t> – </a:t>
            </a:r>
            <a:r>
              <a:rPr lang="uk-UA" b="1" dirty="0" smtClean="0"/>
              <a:t>повторення відмінків</a:t>
            </a:r>
            <a:endParaRPr lang="uk-UA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63463" y="1617078"/>
            <a:ext cx="5240922" cy="5240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00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880547"/>
            <a:ext cx="6635623" cy="3071015"/>
          </a:xfrm>
          <a:prstGeom prst="rect">
            <a:avLst/>
          </a:prstGeom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4880786"/>
              </p:ext>
            </p:extLst>
          </p:nvPr>
        </p:nvGraphicFramePr>
        <p:xfrm>
          <a:off x="838200" y="4770581"/>
          <a:ext cx="6635623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35623"/>
              </a:tblGrid>
              <a:tr h="370840">
                <a:tc>
                  <a:txBody>
                    <a:bodyPr/>
                    <a:lstStyle/>
                    <a:p>
                      <a:r>
                        <a:rPr lang="uk-UA" sz="2400" dirty="0" smtClean="0"/>
                        <a:t>6.Виконав (ла) вірно</a:t>
                      </a:r>
                      <a:endParaRPr lang="uk-UA" sz="24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35746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294227"/>
            <a:ext cx="9144000" cy="1310286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uk-UA" sz="2400" dirty="0" smtClean="0">
                <a:latin typeface="Propysy Bold" pitchFamily="50" charset="-52"/>
              </a:rPr>
              <a:t>П</a:t>
            </a:r>
            <a:r>
              <a:rPr lang="en-US" sz="2400" dirty="0" smtClean="0">
                <a:latin typeface="Propysy Bold" pitchFamily="50" charset="-52"/>
              </a:rPr>
              <a:t>`</a:t>
            </a:r>
            <a:r>
              <a:rPr lang="uk-UA" sz="2400" dirty="0" err="1" smtClean="0">
                <a:latin typeface="Propysy Bold" pitchFamily="50" charset="-52"/>
              </a:rPr>
              <a:t>яте</a:t>
            </a:r>
            <a:r>
              <a:rPr lang="uk-UA" sz="2400" dirty="0" smtClean="0">
                <a:latin typeface="Propysy Bold" pitchFamily="50" charset="-52"/>
              </a:rPr>
              <a:t> лютого </a:t>
            </a:r>
            <a:br>
              <a:rPr lang="uk-UA" sz="2400" dirty="0" smtClean="0">
                <a:latin typeface="Propysy Bold" pitchFamily="50" charset="-52"/>
              </a:rPr>
            </a:br>
            <a:r>
              <a:rPr lang="uk-UA" sz="2400" dirty="0">
                <a:latin typeface="Propysy Bold" pitchFamily="50" charset="-52"/>
              </a:rPr>
              <a:t>К</a:t>
            </a:r>
            <a:r>
              <a:rPr lang="uk-UA" sz="2400" dirty="0" smtClean="0">
                <a:latin typeface="Propysy Bold" pitchFamily="50" charset="-52"/>
              </a:rPr>
              <a:t>ласна робота</a:t>
            </a:r>
            <a:endParaRPr lang="uk-UA" sz="2400" dirty="0">
              <a:latin typeface="Propysy Bold" pitchFamily="50" charset="-52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29108" y="1998842"/>
            <a:ext cx="10087155" cy="1655762"/>
          </a:xfrm>
        </p:spPr>
        <p:txBody>
          <a:bodyPr/>
          <a:lstStyle/>
          <a:p>
            <a:r>
              <a:rPr lang="ru-RU" sz="3200" b="1" dirty="0" err="1" smtClean="0">
                <a:solidFill>
                  <a:srgbClr val="002060"/>
                </a:solidFill>
              </a:rPr>
              <a:t>Закріплюємо</a:t>
            </a:r>
            <a:r>
              <a:rPr lang="ru-RU" sz="3200" b="1" dirty="0" smtClean="0">
                <a:solidFill>
                  <a:srgbClr val="002060"/>
                </a:solidFill>
              </a:rPr>
              <a:t> </a:t>
            </a:r>
            <a:r>
              <a:rPr lang="ru-RU" sz="3200" b="1" dirty="0" err="1" smtClean="0">
                <a:solidFill>
                  <a:srgbClr val="002060"/>
                </a:solidFill>
              </a:rPr>
              <a:t>вміння</a:t>
            </a:r>
            <a:r>
              <a:rPr lang="ru-RU" sz="3200" b="1" dirty="0" smtClean="0">
                <a:solidFill>
                  <a:srgbClr val="002060"/>
                </a:solidFill>
              </a:rPr>
              <a:t> </a:t>
            </a:r>
            <a:r>
              <a:rPr lang="ru-RU" sz="3200" b="1" dirty="0" err="1" smtClean="0">
                <a:solidFill>
                  <a:srgbClr val="002060"/>
                </a:solidFill>
              </a:rPr>
              <a:t>писати</a:t>
            </a:r>
            <a:r>
              <a:rPr lang="ru-RU" sz="3200" b="1" dirty="0" smtClean="0">
                <a:solidFill>
                  <a:srgbClr val="002060"/>
                </a:solidFill>
              </a:rPr>
              <a:t> </a:t>
            </a:r>
            <a:r>
              <a:rPr lang="ru-RU" sz="3200" b="1" dirty="0" err="1" smtClean="0">
                <a:solidFill>
                  <a:srgbClr val="002060"/>
                </a:solidFill>
              </a:rPr>
              <a:t>закінчення</a:t>
            </a:r>
            <a:r>
              <a:rPr lang="ru-RU" sz="3200" b="1" dirty="0" smtClean="0">
                <a:solidFill>
                  <a:srgbClr val="002060"/>
                </a:solidFill>
              </a:rPr>
              <a:t> </a:t>
            </a:r>
            <a:r>
              <a:rPr lang="ru-RU" sz="3200" b="1" dirty="0" err="1" smtClean="0">
                <a:solidFill>
                  <a:srgbClr val="002060"/>
                </a:solidFill>
              </a:rPr>
              <a:t>іменників</a:t>
            </a:r>
            <a:r>
              <a:rPr lang="ru-RU" sz="3200" b="1" dirty="0" smtClean="0">
                <a:solidFill>
                  <a:srgbClr val="002060"/>
                </a:solidFill>
              </a:rPr>
              <a:t> Ж. р. з основою на </a:t>
            </a:r>
            <a:r>
              <a:rPr lang="ru-RU" sz="3200" b="1" dirty="0" err="1" smtClean="0">
                <a:solidFill>
                  <a:srgbClr val="002060"/>
                </a:solidFill>
              </a:rPr>
              <a:t>приголосний</a:t>
            </a:r>
            <a:r>
              <a:rPr lang="ru-RU" sz="3200" b="1" dirty="0" smtClean="0">
                <a:solidFill>
                  <a:srgbClr val="002060"/>
                </a:solidFill>
              </a:rPr>
              <a:t> в Ор. в. </a:t>
            </a:r>
            <a:r>
              <a:rPr lang="ru-RU" sz="3200" b="1" dirty="0" err="1" smtClean="0">
                <a:solidFill>
                  <a:srgbClr val="002060"/>
                </a:solidFill>
              </a:rPr>
              <a:t>однини</a:t>
            </a:r>
            <a:endParaRPr lang="uk-UA" dirty="0"/>
          </a:p>
        </p:txBody>
      </p:sp>
      <p:sp>
        <p:nvSpPr>
          <p:cNvPr id="6" name="TextBox 5"/>
          <p:cNvSpPr txBox="1"/>
          <p:nvPr/>
        </p:nvSpPr>
        <p:spPr>
          <a:xfrm>
            <a:off x="1233578" y="3179464"/>
            <a:ext cx="9342407" cy="17389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uk-UA" sz="2000" dirty="0" err="1" smtClean="0">
                <a:latin typeface="Propysy Bold" pitchFamily="50" charset="-52"/>
              </a:rPr>
              <a:t>Кл.хв</a:t>
            </a:r>
            <a:r>
              <a:rPr lang="uk-UA" sz="2000" dirty="0" smtClean="0">
                <a:latin typeface="Propysy Bold" pitchFamily="50" charset="-52"/>
              </a:rPr>
              <a:t>.</a:t>
            </a:r>
          </a:p>
          <a:p>
            <a:pPr>
              <a:lnSpc>
                <a:spcPct val="200000"/>
              </a:lnSpc>
            </a:pPr>
            <a:r>
              <a:rPr lang="uk-UA" sz="2000" dirty="0" smtClean="0">
                <a:latin typeface="Propysy Bold" pitchFamily="50" charset="-52"/>
              </a:rPr>
              <a:t>Ллю   </a:t>
            </a:r>
            <a:r>
              <a:rPr lang="uk-UA" sz="2000" dirty="0" err="1" smtClean="0">
                <a:latin typeface="Propysy Bold" pitchFamily="50" charset="-52"/>
              </a:rPr>
              <a:t>ддю</a:t>
            </a:r>
            <a:r>
              <a:rPr lang="uk-UA" sz="2000" dirty="0" smtClean="0">
                <a:latin typeface="Propysy Bold" pitchFamily="50" charset="-52"/>
              </a:rPr>
              <a:t>   </a:t>
            </a:r>
            <a:r>
              <a:rPr lang="uk-UA" sz="2000" dirty="0" err="1" smtClean="0">
                <a:latin typeface="Propysy Bold" pitchFamily="50" charset="-52"/>
              </a:rPr>
              <a:t>ччю</a:t>
            </a:r>
            <a:r>
              <a:rPr lang="uk-UA" sz="2000" dirty="0" smtClean="0">
                <a:latin typeface="Propysy Bold" pitchFamily="50" charset="-52"/>
              </a:rPr>
              <a:t>    в</a:t>
            </a:r>
            <a:r>
              <a:rPr lang="en-US" sz="2000" dirty="0" smtClean="0">
                <a:latin typeface="Propysy Bold" pitchFamily="50" charset="-52"/>
              </a:rPr>
              <a:t>`</a:t>
            </a:r>
            <a:r>
              <a:rPr lang="uk-UA" sz="2000" dirty="0" smtClean="0">
                <a:latin typeface="Propysy Bold" pitchFamily="50" charset="-52"/>
              </a:rPr>
              <a:t>ю   б</a:t>
            </a:r>
            <a:r>
              <a:rPr lang="en-US" sz="2000" dirty="0" smtClean="0">
                <a:latin typeface="Propysy Bold" pitchFamily="50" charset="-52"/>
              </a:rPr>
              <a:t>`</a:t>
            </a:r>
            <a:r>
              <a:rPr lang="uk-UA" sz="2000" dirty="0" smtClean="0">
                <a:latin typeface="Propysy Bold" pitchFamily="50" charset="-52"/>
              </a:rPr>
              <a:t>ю  </a:t>
            </a:r>
            <a:r>
              <a:rPr lang="uk-UA" sz="2000" dirty="0" err="1" smtClean="0">
                <a:latin typeface="Propysy Bold" pitchFamily="50" charset="-52"/>
              </a:rPr>
              <a:t>сть</a:t>
            </a:r>
            <a:endParaRPr lang="uk-UA" sz="2000" dirty="0" smtClean="0">
              <a:latin typeface="Propysy Bold" pitchFamily="50" charset="-52"/>
            </a:endParaRPr>
          </a:p>
          <a:p>
            <a:pPr>
              <a:lnSpc>
                <a:spcPct val="150000"/>
              </a:lnSpc>
            </a:pPr>
            <a:endParaRPr lang="uk-UA" dirty="0">
              <a:latin typeface="Propysy Bold" pitchFamily="50" charset="-52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4732" y="25445"/>
            <a:ext cx="2466975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187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810109" cy="1066860"/>
          </a:xfrm>
        </p:spPr>
        <p:txBody>
          <a:bodyPr/>
          <a:lstStyle/>
          <a:p>
            <a:r>
              <a:rPr lang="uk-UA" b="1" dirty="0" err="1"/>
              <a:t>і</a:t>
            </a:r>
            <a:r>
              <a:rPr lang="uk-UA" b="1" dirty="0" err="1" smtClean="0"/>
              <a:t>сюлл</a:t>
            </a:r>
            <a:r>
              <a:rPr lang="uk-UA" dirty="0" smtClean="0"/>
              <a:t> - </a:t>
            </a:r>
            <a:endParaRPr lang="uk-UA" dirty="0"/>
          </a:p>
        </p:txBody>
      </p:sp>
      <p:sp>
        <p:nvSpPr>
          <p:cNvPr id="5" name="TextBox 4"/>
          <p:cNvSpPr txBox="1"/>
          <p:nvPr/>
        </p:nvSpPr>
        <p:spPr>
          <a:xfrm>
            <a:off x="819510" y="1587260"/>
            <a:ext cx="2165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dirty="0" err="1"/>
              <a:t>ю</a:t>
            </a:r>
            <a:r>
              <a:rPr lang="uk-UA" sz="4000" dirty="0" err="1" smtClean="0"/>
              <a:t>рдтасі</a:t>
            </a:r>
            <a:r>
              <a:rPr lang="uk-UA" sz="4000" dirty="0" smtClean="0"/>
              <a:t> -  </a:t>
            </a:r>
            <a:endParaRPr lang="uk-UA" sz="4000" dirty="0"/>
          </a:p>
        </p:txBody>
      </p:sp>
      <p:sp>
        <p:nvSpPr>
          <p:cNvPr id="6" name="TextBox 5"/>
          <p:cNvSpPr txBox="1"/>
          <p:nvPr/>
        </p:nvSpPr>
        <p:spPr>
          <a:xfrm>
            <a:off x="759125" y="2346385"/>
            <a:ext cx="24671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dirty="0" err="1" smtClean="0"/>
              <a:t>юбло</a:t>
            </a:r>
            <a:r>
              <a:rPr lang="en-US" sz="4000" dirty="0" smtClean="0"/>
              <a:t>`</a:t>
            </a:r>
            <a:r>
              <a:rPr lang="uk-UA" sz="4000" dirty="0" err="1" smtClean="0"/>
              <a:t>юв</a:t>
            </a:r>
            <a:r>
              <a:rPr lang="uk-UA" sz="4000" dirty="0" smtClean="0"/>
              <a:t>-</a:t>
            </a:r>
            <a:endParaRPr lang="uk-UA" sz="4000" dirty="0"/>
          </a:p>
        </p:txBody>
      </p:sp>
      <p:sp>
        <p:nvSpPr>
          <p:cNvPr id="7" name="TextBox 6"/>
          <p:cNvSpPr txBox="1"/>
          <p:nvPr/>
        </p:nvSpPr>
        <p:spPr>
          <a:xfrm>
            <a:off x="2544792" y="540127"/>
            <a:ext cx="26569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>
                <a:latin typeface="Propysy Bold" pitchFamily="50" charset="-52"/>
              </a:rPr>
              <a:t>сі</a:t>
            </a:r>
            <a:r>
              <a:rPr lang="uk-UA" sz="3600" b="1" dirty="0" smtClean="0">
                <a:solidFill>
                  <a:srgbClr val="7030A0"/>
                </a:solidFill>
                <a:latin typeface="Propysy Bold" pitchFamily="50" charset="-52"/>
              </a:rPr>
              <a:t>лл</a:t>
            </a:r>
            <a:r>
              <a:rPr lang="uk-UA" sz="3600" dirty="0" smtClean="0">
                <a:latin typeface="Propysy Bold" pitchFamily="50" charset="-52"/>
              </a:rPr>
              <a:t>ю</a:t>
            </a:r>
            <a:endParaRPr lang="uk-UA" sz="3600" dirty="0">
              <a:latin typeface="Propysy Bold" pitchFamily="50" charset="-5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03584" y="1587260"/>
            <a:ext cx="29588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 smtClean="0">
                <a:latin typeface="Propysy Bold" pitchFamily="50" charset="-52"/>
              </a:rPr>
              <a:t>раді</a:t>
            </a:r>
            <a:r>
              <a:rPr lang="uk-UA" sz="3200" b="1" dirty="0" smtClean="0">
                <a:solidFill>
                  <a:srgbClr val="7030A0"/>
                </a:solidFill>
                <a:latin typeface="Propysy Bold" pitchFamily="50" charset="-52"/>
              </a:rPr>
              <a:t>ст</a:t>
            </a:r>
            <a:r>
              <a:rPr lang="uk-UA" sz="3200" dirty="0" smtClean="0">
                <a:latin typeface="Propysy Bold" pitchFamily="50" charset="-52"/>
              </a:rPr>
              <a:t>ю</a:t>
            </a:r>
            <a:endParaRPr lang="uk-UA" sz="3200" dirty="0">
              <a:latin typeface="Propysy Bold" pitchFamily="50" charset="-5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65893" y="2377162"/>
            <a:ext cx="29674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>
                <a:latin typeface="Propysy Bold" pitchFamily="50" charset="-52"/>
              </a:rPr>
              <a:t>л</a:t>
            </a:r>
            <a:r>
              <a:rPr lang="uk-UA" sz="3200" dirty="0" smtClean="0">
                <a:latin typeface="Propysy Bold" pitchFamily="50" charset="-52"/>
              </a:rPr>
              <a:t>юбов</a:t>
            </a:r>
            <a:r>
              <a:rPr lang="en-US" sz="3200" dirty="0" smtClean="0">
                <a:latin typeface="Propysy Bold" pitchFamily="50" charset="-52"/>
              </a:rPr>
              <a:t>`</a:t>
            </a:r>
            <a:r>
              <a:rPr lang="uk-UA" sz="3600" dirty="0">
                <a:latin typeface="Propysy Bold" pitchFamily="50" charset="-52"/>
              </a:rPr>
              <a:t>ю</a:t>
            </a:r>
            <a:endParaRPr lang="uk-UA" sz="3200" dirty="0">
              <a:latin typeface="Propysy Bold" pitchFamily="50" charset="-52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3288" y="3649068"/>
            <a:ext cx="4863745" cy="3208932"/>
          </a:xfrm>
          <a:prstGeom prst="rect">
            <a:avLst/>
          </a:prstGeom>
        </p:spPr>
      </p:pic>
      <p:pic>
        <p:nvPicPr>
          <p:cNvPr id="12" name="Aplodismenty-hlopaut-v-unis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01727" y="5737944"/>
            <a:ext cx="487363" cy="48736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38199" y="3519577"/>
            <a:ext cx="55884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 smtClean="0">
                <a:solidFill>
                  <a:srgbClr val="FF0000"/>
                </a:solidFill>
              </a:rPr>
              <a:t>Склади </a:t>
            </a:r>
            <a:r>
              <a:rPr lang="uk-UA" sz="3600" b="1" dirty="0" err="1" smtClean="0">
                <a:solidFill>
                  <a:srgbClr val="FF0000"/>
                </a:solidFill>
              </a:rPr>
              <a:t>речення.Запиши</a:t>
            </a:r>
            <a:r>
              <a:rPr lang="uk-UA" dirty="0" smtClean="0"/>
              <a:t>.</a:t>
            </a:r>
            <a:endParaRPr lang="uk-UA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33556" y="-25068"/>
            <a:ext cx="3403477" cy="255260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2966" y="4395717"/>
            <a:ext cx="4590686" cy="198137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2967" y="6316705"/>
            <a:ext cx="4590686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290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2844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7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88920" y="365125"/>
            <a:ext cx="7264879" cy="756309"/>
          </a:xfrm>
        </p:spPr>
        <p:txBody>
          <a:bodyPr/>
          <a:lstStyle/>
          <a:p>
            <a:r>
              <a:rPr lang="uk-UA" b="1" dirty="0" smtClean="0">
                <a:solidFill>
                  <a:srgbClr val="FF0000"/>
                </a:solidFill>
              </a:rPr>
              <a:t>Сьогодні на </a:t>
            </a:r>
            <a:r>
              <a:rPr lang="uk-UA" b="1" dirty="0" err="1" smtClean="0">
                <a:solidFill>
                  <a:srgbClr val="FF0000"/>
                </a:solidFill>
              </a:rPr>
              <a:t>уроці</a:t>
            </a:r>
            <a:r>
              <a:rPr lang="uk-UA" b="1" dirty="0" smtClean="0">
                <a:solidFill>
                  <a:srgbClr val="FF0000"/>
                </a:solidFill>
              </a:rPr>
              <a:t>:</a:t>
            </a:r>
            <a:endParaRPr lang="uk-UA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85736" y="1595887"/>
            <a:ext cx="6868064" cy="2855343"/>
          </a:xfrm>
        </p:spPr>
        <p:txBody>
          <a:bodyPr/>
          <a:lstStyle/>
          <a:p>
            <a:endParaRPr lang="ru-RU" dirty="0" smtClean="0"/>
          </a:p>
          <a:p>
            <a:r>
              <a:rPr lang="ru-RU" b="1" dirty="0" err="1">
                <a:solidFill>
                  <a:srgbClr val="7030A0"/>
                </a:solidFill>
              </a:rPr>
              <a:t>б</a:t>
            </a:r>
            <a:r>
              <a:rPr lang="ru-RU" b="1" dirty="0" err="1" smtClean="0">
                <a:solidFill>
                  <a:srgbClr val="7030A0"/>
                </a:solidFill>
              </a:rPr>
              <a:t>удемо</a:t>
            </a:r>
            <a:r>
              <a:rPr lang="ru-RU" b="1" dirty="0" smtClean="0">
                <a:solidFill>
                  <a:srgbClr val="7030A0"/>
                </a:solidFill>
              </a:rPr>
              <a:t> </a:t>
            </a:r>
            <a:r>
              <a:rPr lang="ru-RU" b="1" dirty="0" err="1" smtClean="0">
                <a:solidFill>
                  <a:srgbClr val="7030A0"/>
                </a:solidFill>
              </a:rPr>
              <a:t>продовжувати</a:t>
            </a:r>
            <a:r>
              <a:rPr lang="ru-RU" b="1" dirty="0" smtClean="0">
                <a:solidFill>
                  <a:srgbClr val="7030A0"/>
                </a:solidFill>
              </a:rPr>
              <a:t> </a:t>
            </a:r>
            <a:r>
              <a:rPr lang="ru-RU" b="1" dirty="0" err="1" smtClean="0">
                <a:solidFill>
                  <a:srgbClr val="7030A0"/>
                </a:solidFill>
              </a:rPr>
              <a:t>спостерігати</a:t>
            </a:r>
            <a:r>
              <a:rPr lang="ru-RU" b="1" dirty="0" smtClean="0">
                <a:solidFill>
                  <a:srgbClr val="7030A0"/>
                </a:solidFill>
              </a:rPr>
              <a:t> за </a:t>
            </a:r>
            <a:r>
              <a:rPr lang="ru-RU" b="1" dirty="0" err="1" smtClean="0">
                <a:solidFill>
                  <a:srgbClr val="7030A0"/>
                </a:solidFill>
              </a:rPr>
              <a:t>закінченнями</a:t>
            </a:r>
            <a:r>
              <a:rPr lang="ru-RU" b="1" dirty="0" smtClean="0">
                <a:solidFill>
                  <a:srgbClr val="7030A0"/>
                </a:solidFill>
              </a:rPr>
              <a:t> </a:t>
            </a:r>
            <a:r>
              <a:rPr lang="ru-RU" b="1" dirty="0" err="1" smtClean="0">
                <a:solidFill>
                  <a:srgbClr val="7030A0"/>
                </a:solidFill>
              </a:rPr>
              <a:t>іменників</a:t>
            </a:r>
            <a:r>
              <a:rPr lang="ru-RU" b="1" dirty="0" smtClean="0">
                <a:solidFill>
                  <a:srgbClr val="7030A0"/>
                </a:solidFill>
              </a:rPr>
              <a:t> </a:t>
            </a:r>
            <a:r>
              <a:rPr lang="ru-RU" b="1" dirty="0" err="1" smtClean="0">
                <a:solidFill>
                  <a:srgbClr val="7030A0"/>
                </a:solidFill>
              </a:rPr>
              <a:t>жіночого</a:t>
            </a:r>
            <a:r>
              <a:rPr lang="ru-RU" b="1" dirty="0" smtClean="0">
                <a:solidFill>
                  <a:srgbClr val="7030A0"/>
                </a:solidFill>
              </a:rPr>
              <a:t> роду в орудному </a:t>
            </a:r>
            <a:r>
              <a:rPr lang="ru-RU" b="1" dirty="0" err="1" smtClean="0">
                <a:solidFill>
                  <a:srgbClr val="7030A0"/>
                </a:solidFill>
              </a:rPr>
              <a:t>відмінку</a:t>
            </a:r>
            <a:r>
              <a:rPr lang="ru-RU" b="1" dirty="0" smtClean="0">
                <a:solidFill>
                  <a:srgbClr val="7030A0"/>
                </a:solidFill>
              </a:rPr>
              <a:t>;</a:t>
            </a:r>
          </a:p>
          <a:p>
            <a:r>
              <a:rPr lang="ru-RU" b="1" dirty="0" err="1">
                <a:solidFill>
                  <a:srgbClr val="002060"/>
                </a:solidFill>
              </a:rPr>
              <a:t>в</a:t>
            </a:r>
            <a:r>
              <a:rPr lang="ru-RU" b="1" dirty="0" err="1" smtClean="0">
                <a:solidFill>
                  <a:srgbClr val="002060"/>
                </a:solidFill>
              </a:rPr>
              <a:t>правлятися</a:t>
            </a:r>
            <a:r>
              <a:rPr lang="ru-RU" b="1" dirty="0" smtClean="0">
                <a:solidFill>
                  <a:srgbClr val="002060"/>
                </a:solidFill>
              </a:rPr>
              <a:t> у </a:t>
            </a:r>
            <a:r>
              <a:rPr lang="ru-RU" b="1" dirty="0" err="1" smtClean="0">
                <a:solidFill>
                  <a:srgbClr val="002060"/>
                </a:solidFill>
              </a:rPr>
              <a:t>вмінні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змінювати</a:t>
            </a:r>
            <a:r>
              <a:rPr lang="ru-RU" b="1" dirty="0" smtClean="0">
                <a:solidFill>
                  <a:srgbClr val="002060"/>
                </a:solidFill>
              </a:rPr>
              <a:t> слова.</a:t>
            </a:r>
            <a:endParaRPr lang="uk-UA" b="1" dirty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159" y="750498"/>
            <a:ext cx="3860026" cy="6185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876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965" y="2097657"/>
            <a:ext cx="4760344" cy="4760344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679025" y="-73096"/>
            <a:ext cx="8577815" cy="3286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122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23585"/>
            <a:ext cx="10515600" cy="361055"/>
          </a:xfrm>
        </p:spPr>
        <p:txBody>
          <a:bodyPr>
            <a:noAutofit/>
          </a:bodyPr>
          <a:lstStyle/>
          <a:p>
            <a:pPr algn="ctr"/>
            <a:r>
              <a:rPr lang="uk-UA" b="1" dirty="0" smtClean="0"/>
              <a:t>Вправа</a:t>
            </a:r>
            <a:endParaRPr lang="uk-UA" b="1" dirty="0"/>
          </a:p>
        </p:txBody>
      </p:sp>
      <p:pic>
        <p:nvPicPr>
          <p:cNvPr id="17" name="Aplodismenty-hlopaut-v-unison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83777" y="5091022"/>
            <a:ext cx="487363" cy="487362"/>
          </a:xfrm>
        </p:spPr>
      </p:pic>
      <p:sp>
        <p:nvSpPr>
          <p:cNvPr id="6" name="Скругленный прямоугольник 5"/>
          <p:cNvSpPr/>
          <p:nvPr/>
        </p:nvSpPr>
        <p:spPr>
          <a:xfrm>
            <a:off x="1080818" y="1302589"/>
            <a:ext cx="3105509" cy="356852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813540" y="1302590"/>
            <a:ext cx="3165894" cy="35034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8471140" y="1380226"/>
            <a:ext cx="2812211" cy="342581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TextBox 8"/>
          <p:cNvSpPr txBox="1"/>
          <p:nvPr/>
        </p:nvSpPr>
        <p:spPr>
          <a:xfrm>
            <a:off x="1273116" y="1604513"/>
            <a:ext cx="27209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002060"/>
                </a:solidFill>
              </a:rPr>
              <a:t>Подовжуються</a:t>
            </a:r>
            <a:endParaRPr lang="uk-UA" sz="2800" b="1" dirty="0">
              <a:solidFill>
                <a:srgbClr val="00206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98211" y="1604513"/>
            <a:ext cx="25447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002060"/>
                </a:solidFill>
              </a:rPr>
              <a:t>Не подовжується</a:t>
            </a:r>
            <a:endParaRPr lang="uk-UA" sz="2400" b="1" dirty="0">
              <a:solidFill>
                <a:srgbClr val="00206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626416" y="1604512"/>
            <a:ext cx="23118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002060"/>
                </a:solidFill>
              </a:rPr>
              <a:t>З апострофом</a:t>
            </a:r>
            <a:endParaRPr lang="uk-UA" sz="2400" b="1" dirty="0">
              <a:solidFill>
                <a:srgbClr val="00206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54347" y="2251494"/>
            <a:ext cx="257929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dirty="0"/>
              <a:t>м</a:t>
            </a:r>
            <a:r>
              <a:rPr lang="uk-UA" sz="4000" dirty="0" smtClean="0"/>
              <a:t>ідь</a:t>
            </a:r>
          </a:p>
          <a:p>
            <a:r>
              <a:rPr lang="uk-UA" sz="4000" dirty="0"/>
              <a:t>н</a:t>
            </a:r>
            <a:r>
              <a:rPr lang="uk-UA" sz="4000" dirty="0" smtClean="0"/>
              <a:t>іч</a:t>
            </a:r>
          </a:p>
          <a:p>
            <a:r>
              <a:rPr lang="uk-UA" sz="4000" dirty="0"/>
              <a:t>л</a:t>
            </a:r>
            <a:r>
              <a:rPr lang="uk-UA" sz="4000" dirty="0" smtClean="0"/>
              <a:t>інь</a:t>
            </a:r>
          </a:p>
          <a:p>
            <a:r>
              <a:rPr lang="uk-UA" sz="4000" dirty="0" smtClean="0"/>
              <a:t>осінь</a:t>
            </a:r>
            <a:endParaRPr lang="uk-UA" sz="4000" dirty="0"/>
          </a:p>
        </p:txBody>
      </p:sp>
      <p:sp>
        <p:nvSpPr>
          <p:cNvPr id="13" name="TextBox 12"/>
          <p:cNvSpPr txBox="1"/>
          <p:nvPr/>
        </p:nvSpPr>
        <p:spPr>
          <a:xfrm>
            <a:off x="5098211" y="2311879"/>
            <a:ext cx="254479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dirty="0"/>
              <a:t>г</a:t>
            </a:r>
            <a:r>
              <a:rPr lang="uk-UA" sz="4400" dirty="0" smtClean="0"/>
              <a:t>ордість</a:t>
            </a:r>
          </a:p>
          <a:p>
            <a:r>
              <a:rPr lang="uk-UA" sz="4400" dirty="0"/>
              <a:t>я</a:t>
            </a:r>
            <a:r>
              <a:rPr lang="uk-UA" sz="4400" dirty="0" smtClean="0"/>
              <a:t>кість</a:t>
            </a:r>
          </a:p>
          <a:p>
            <a:r>
              <a:rPr lang="uk-UA" sz="4400" dirty="0" smtClean="0"/>
              <a:t>чуйність</a:t>
            </a:r>
            <a:endParaRPr lang="uk-UA" sz="4400" dirty="0"/>
          </a:p>
        </p:txBody>
      </p:sp>
      <p:sp>
        <p:nvSpPr>
          <p:cNvPr id="14" name="TextBox 13"/>
          <p:cNvSpPr txBox="1"/>
          <p:nvPr/>
        </p:nvSpPr>
        <p:spPr>
          <a:xfrm>
            <a:off x="8798943" y="2432649"/>
            <a:ext cx="21393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dirty="0"/>
              <a:t>к</a:t>
            </a:r>
            <a:r>
              <a:rPr lang="uk-UA" sz="4000" dirty="0" smtClean="0"/>
              <a:t>ров</a:t>
            </a:r>
          </a:p>
          <a:p>
            <a:r>
              <a:rPr lang="uk-UA" sz="4000" dirty="0" smtClean="0"/>
              <a:t>матір</a:t>
            </a:r>
            <a:endParaRPr lang="uk-UA" sz="4000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5860" y="5091022"/>
            <a:ext cx="4093951" cy="176697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72641" y="6211768"/>
            <a:ext cx="3340725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520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8447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2" grpId="0"/>
      <p:bldP spid="1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Гімнастика для очей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4893" y="0"/>
            <a:ext cx="10858027" cy="6202392"/>
          </a:xfrm>
        </p:spPr>
      </p:pic>
    </p:spTree>
    <p:extLst>
      <p:ext uri="{BB962C8B-B14F-4D97-AF65-F5344CB8AC3E}">
        <p14:creationId xmlns:p14="http://schemas.microsoft.com/office/powerpoint/2010/main" val="1146266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169</Words>
  <Application>Microsoft Office PowerPoint</Application>
  <PresentationFormat>Широкоэкранный</PresentationFormat>
  <Paragraphs>53</Paragraphs>
  <Slides>14</Slides>
  <Notes>0</Notes>
  <HiddenSlides>0</HiddenSlides>
  <MMClips>5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Propysy Bold</vt:lpstr>
      <vt:lpstr>Тема Office</vt:lpstr>
      <vt:lpstr>Презентация PowerPoint</vt:lpstr>
      <vt:lpstr>Wordwall – повторення відмінків</vt:lpstr>
      <vt:lpstr>Презентация PowerPoint</vt:lpstr>
      <vt:lpstr>П`яте лютого  Класна робота</vt:lpstr>
      <vt:lpstr>ісюлл - </vt:lpstr>
      <vt:lpstr>Сьогодні на уроці:</vt:lpstr>
      <vt:lpstr>Презентация PowerPoint</vt:lpstr>
      <vt:lpstr>Вправа</vt:lpstr>
      <vt:lpstr>Презентация PowerPoint</vt:lpstr>
      <vt:lpstr>Вправа Прочитай. Спиши речення, ставлячи слова, що в дужках, в Ор. в. </vt:lpstr>
      <vt:lpstr>Постав слова в Ор.в.</vt:lpstr>
      <vt:lpstr>Майстерня самовдосконалення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Домашній</dc:creator>
  <cp:lastModifiedBy>Домашній</cp:lastModifiedBy>
  <cp:revision>13</cp:revision>
  <dcterms:created xsi:type="dcterms:W3CDTF">2025-02-04T19:23:44Z</dcterms:created>
  <dcterms:modified xsi:type="dcterms:W3CDTF">2025-02-05T06:19:23Z</dcterms:modified>
</cp:coreProperties>
</file>