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522" r:id="rId2"/>
    <p:sldId id="525" r:id="rId3"/>
    <p:sldId id="533" r:id="rId4"/>
    <p:sldId id="534" r:id="rId5"/>
    <p:sldId id="539" r:id="rId6"/>
    <p:sldId id="546" r:id="rId7"/>
    <p:sldId id="549" r:id="rId8"/>
    <p:sldId id="271" r:id="rId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EAFA"/>
    <a:srgbClr val="0000FF"/>
    <a:srgbClr val="5BD4FF"/>
    <a:srgbClr val="FF00FF"/>
    <a:srgbClr val="F0F97F"/>
    <a:srgbClr val="EEDDEF"/>
    <a:srgbClr val="DDF0FE"/>
    <a:srgbClr val="3A39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85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89B24A-23CE-49FC-8921-74B2465B1D4F}" type="datetimeFigureOut">
              <a:rPr lang="uk-UA" smtClean="0"/>
              <a:t>21.02.2025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4C9A1-C20F-489E-A6EF-7319DC34E95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1474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86D8F8-1E25-43AB-9034-6EC45E637E8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179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D5CCEE-143D-60EB-6935-879ED86166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FDAEDAE-99D1-F70D-DEA8-D935896C0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BCCB5B1-0572-9C33-D4A0-AAC21B7FB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21.02.2025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5296216-B219-6640-7E51-09326A4E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5BC6197-DC99-D2EC-3AFC-9CCCDA5B6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6702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32F6D7-6844-78D9-3E27-B458504CA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9089143-6FFB-AFFE-6F1F-CA6A51F189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4E4851A-1A0C-E230-119F-042637EF2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21.02.2025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812ABC3-7344-E6F6-7BA1-FEE4F4C81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42BEBE4-29CA-BD89-6365-73B6CD86F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9315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7A4F6040-0FF0-B42D-2647-38B0630743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F344D33-D11B-BB54-9176-9E61BE9916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CDB0D7D-1859-58D9-8071-ECE1CAA12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21.02.2025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9A832B8-AC26-8D4F-E349-18479C060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03D7E19-D7CF-51CB-F6A8-900F87A60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3482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A3B64D-D001-A58E-D287-2AAEF3C01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814F2F6-51EE-EA7C-F82A-D389DA94A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E70FA8D-06DF-A22C-67D6-A54E97614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21.02.2025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B33C760-8721-712E-9949-415531F76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CB1FBCD-4280-B1CD-0E12-900B6FB0A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1723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8B2F87-FD2B-90C1-6BBF-83D5D81D7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718925D-90A8-33F1-636E-B1751B0DF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EBB276-5B1C-103B-E35B-71B3D4077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21.02.2025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7A7AA3A-9EDA-8351-1FF1-43FB32DE2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D2A20A4-5DF2-4DD2-DE4B-2C80F85F5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4918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88BA49-7A5F-C9E0-C4DE-6CC17CB6D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DC26D3C-39AF-2B3D-96E9-B9D316FB44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45E39BB-6B3A-CF5F-09E1-A28EDC8A7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2E0BE47-B8B9-CA90-81F7-5D9CFCF80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21.02.2025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E9D3F53-635C-6EC6-4951-BABF4356F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E2BEE36-6F12-A25C-4A3B-819E7CA54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8720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6EFE09-ACAC-9CAA-2C27-88BF3609C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F61FFF8-9EAF-5D83-1817-D1A146833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65D8A77-1679-6B16-9455-37938357E0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9416A592-64A3-58E6-4FA0-DAC8662B91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893D938-842C-938E-7E43-3B5824C03A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0A134D2-73C7-4207-AA61-C89323C90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21.02.2025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AA12C4C-5AAE-BCDC-F3D3-FF1BEA819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54653E3-5E8E-76B5-3211-66FB61CC2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1591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369942-7232-CDB9-7D9B-5C334312D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9C4A3B6-363C-94FC-209C-B175FBD85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21.02.2025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3678554-D93D-FA53-117C-2577BA843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5DAECEF-854B-6940-667D-AF5D9051D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953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BEA5633-AD68-EE39-FDA1-F9BBD609F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21.02.2025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30F6B48-C5E5-3C18-504E-CF54AE51E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3AF835F-FDBB-5E9C-0882-ACDFE5A9D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618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5E31C8-4678-ED5B-67EA-D6AA5BFB0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FFE1AE2-67D5-3BC9-FC07-151B1DF0F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4235BBC-88D9-08D8-6873-9C6DAF84BF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1475C2E-4E7F-8830-DACC-926386A70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21.02.2025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040E41A-C6CF-9561-9B76-6D6FDC078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B394003-7BA0-BC2E-ECD9-B037BF8AA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8561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62E07E-8068-E47D-279D-0420F7CE5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80DCE83-CC71-E9CC-BC1F-A8DD8FFA94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00C439D-2EDB-70B1-EDF1-06CA7D69B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649DBF3-B7BB-9068-91ED-03B9ED649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21.02.2025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9EEA5E8-7C1A-9DD1-EB56-4C8D8E4F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398429C-2D05-4CCE-EE87-98B5F4289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7403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B8AF1BF-188E-DFA2-D054-09F7DD7D3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C434913-EBEE-559D-3839-6776A02E3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44F351-8286-C883-4FBF-C49FDEB4CC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3B80A-18F8-41CF-B782-306013C2E149}" type="datetimeFigureOut">
              <a:rPr lang="uk-UA" smtClean="0"/>
              <a:t>21.02.2025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82E0F98-ABB5-DF22-FEDA-E4F5F395DB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8B266F-0335-16C1-9D38-29B50427EB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007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3.jpeg"/><Relationship Id="rId7" Type="http://schemas.openxmlformats.org/officeDocument/2006/relationships/hyperlink" Target="https://www.youtube.com/channel/UCYtu9EnlIk3Nph-Yj_nHd6A" TargetMode="External"/><Relationship Id="rId12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hyperlink" Target="https://youtu.be/MTc146-Seyg" TargetMode="External"/><Relationship Id="rId5" Type="http://schemas.openxmlformats.org/officeDocument/2006/relationships/image" Target="../media/image5.png"/><Relationship Id="rId10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Tc146-Sey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MTc146-Seyg" TargetMode="External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Tc146-Sey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Tc146-Sey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MTc146-Seyg" TargetMode="External"/><Relationship Id="rId5" Type="http://schemas.microsoft.com/office/2007/relationships/hdphoto" Target="../media/hdphoto6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7.wdp"/><Relationship Id="rId7" Type="http://schemas.openxmlformats.org/officeDocument/2006/relationships/hyperlink" Target="https://youtu.be/MTc146-Sey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microsoft.com/office/2007/relationships/hdphoto" Target="../media/hdphoto8.wdp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9.jpg"/><Relationship Id="rId7" Type="http://schemas.openxmlformats.org/officeDocument/2006/relationships/hyperlink" Target="https://youtu.be/MTc146-Sey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gif"/><Relationship Id="rId5" Type="http://schemas.openxmlformats.org/officeDocument/2006/relationships/image" Target="../media/image21.jpe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6" descr="Нова українська школа — все про НУШ у 2022 році">
            <a:extLst>
              <a:ext uri="{FF2B5EF4-FFF2-40B4-BE49-F238E27FC236}">
                <a16:creationId xmlns:a16="http://schemas.microsoft.com/office/drawing/2014/main" id="{61D02583-63B9-4127-F596-C10E6E5EA4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0" r="27361" b="50000"/>
          <a:stretch/>
        </p:blipFill>
        <p:spPr bwMode="auto">
          <a:xfrm>
            <a:off x="-16639" y="0"/>
            <a:ext cx="1087794" cy="114028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Иконка шестерёнка - Png картинки и иконки без фона">
            <a:extLst>
              <a:ext uri="{FF2B5EF4-FFF2-40B4-BE49-F238E27FC236}">
                <a16:creationId xmlns:a16="http://schemas.microsoft.com/office/drawing/2014/main" id="{B873EC40-13CC-DD0C-7711-81EA0F5AA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24" y="1910506"/>
            <a:ext cx="3036988" cy="303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3">
            <a:extLst>
              <a:ext uri="{FF2B5EF4-FFF2-40B4-BE49-F238E27FC236}">
                <a16:creationId xmlns:a16="http://schemas.microsoft.com/office/drawing/2014/main" id="{65885A23-84B0-3B9F-249B-FB83FAE865C6}"/>
              </a:ext>
            </a:extLst>
          </p:cNvPr>
          <p:cNvSpPr/>
          <p:nvPr/>
        </p:nvSpPr>
        <p:spPr>
          <a:xfrm>
            <a:off x="1575407" y="2547656"/>
            <a:ext cx="52894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0" b="1" cap="none" spc="50" dirty="0">
                <a:ln w="5715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7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320EBE8-0A68-D756-41E8-A22EFCBDDA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1923"/>
            <a:ext cx="1839881" cy="1839881"/>
          </a:xfrm>
          <a:prstGeom prst="rect">
            <a:avLst/>
          </a:prstGeom>
        </p:spPr>
      </p:pic>
      <p:sp>
        <p:nvSpPr>
          <p:cNvPr id="24" name="Прямоугольник 12">
            <a:extLst>
              <a:ext uri="{FF2B5EF4-FFF2-40B4-BE49-F238E27FC236}">
                <a16:creationId xmlns:a16="http://schemas.microsoft.com/office/drawing/2014/main" id="{C5F4BD2D-3D11-B47B-85BA-001EF9EBA860}"/>
              </a:ext>
            </a:extLst>
          </p:cNvPr>
          <p:cNvSpPr/>
          <p:nvPr/>
        </p:nvSpPr>
        <p:spPr>
          <a:xfrm>
            <a:off x="8634777" y="71616"/>
            <a:ext cx="3399129" cy="1107996"/>
          </a:xfrm>
          <a:prstGeom prst="rect">
            <a:avLst/>
          </a:prstGeom>
          <a:solidFill>
            <a:srgbClr val="C5EAFA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50" dirty="0">
                <a:ln w="28575" cmpd="sng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Урок </a:t>
            </a:r>
            <a:r>
              <a:rPr lang="ru-RU" sz="6600" b="1" i="1" cap="none" spc="50" dirty="0">
                <a:ln w="28575" cmpd="sng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</a:p>
        </p:txBody>
      </p:sp>
      <p:grpSp>
        <p:nvGrpSpPr>
          <p:cNvPr id="28" name="Групувати 27">
            <a:extLst>
              <a:ext uri="{FF2B5EF4-FFF2-40B4-BE49-F238E27FC236}">
                <a16:creationId xmlns:a16="http://schemas.microsoft.com/office/drawing/2014/main" id="{A40CCA30-7D0D-3B1E-CE18-E0E81882AD5E}"/>
              </a:ext>
            </a:extLst>
          </p:cNvPr>
          <p:cNvGrpSpPr/>
          <p:nvPr/>
        </p:nvGrpSpPr>
        <p:grpSpPr>
          <a:xfrm>
            <a:off x="1413760" y="4370304"/>
            <a:ext cx="2249183" cy="2249183"/>
            <a:chOff x="2209664" y="3808717"/>
            <a:chExt cx="2249183" cy="2249183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65AAF99F-DF26-37E1-21A6-850855DC5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664" y="3808717"/>
              <a:ext cx="2249183" cy="2249183"/>
            </a:xfrm>
            <a:prstGeom prst="rect">
              <a:avLst/>
            </a:prstGeom>
          </p:spPr>
        </p:pic>
        <p:pic>
          <p:nvPicPr>
            <p:cNvPr id="25" name="Рисунок 24">
              <a:hlinkClick r:id="rId7"/>
              <a:extLst>
                <a:ext uri="{FF2B5EF4-FFF2-40B4-BE49-F238E27FC236}">
                  <a16:creationId xmlns:a16="http://schemas.microsoft.com/office/drawing/2014/main" id="{1127D1D3-7E7D-F136-07AB-53A7FA9A04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2869034" y="4505603"/>
              <a:ext cx="930442" cy="857013"/>
            </a:xfrm>
            <a:prstGeom prst="rect">
              <a:avLst/>
            </a:prstGeom>
          </p:spPr>
        </p:pic>
      </p:grpSp>
      <p:sp>
        <p:nvSpPr>
          <p:cNvPr id="29" name="Прямоугольник 5">
            <a:extLst>
              <a:ext uri="{FF2B5EF4-FFF2-40B4-BE49-F238E27FC236}">
                <a16:creationId xmlns:a16="http://schemas.microsoft.com/office/drawing/2014/main" id="{EF9BD8D0-9885-4773-26BA-641DDA687CB9}"/>
              </a:ext>
            </a:extLst>
          </p:cNvPr>
          <p:cNvSpPr/>
          <p:nvPr/>
        </p:nvSpPr>
        <p:spPr>
          <a:xfrm>
            <a:off x="4558697" y="1609672"/>
            <a:ext cx="7585166" cy="3170099"/>
          </a:xfrm>
          <a:prstGeom prst="rect">
            <a:avLst/>
          </a:prstGeom>
          <a:solidFill>
            <a:srgbClr val="FFFF00">
              <a:alpha val="15000"/>
            </a:srgbClr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3333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Fat Freddie CT" panose="02000504020000020004" pitchFamily="50" charset="0"/>
              </a:rPr>
              <a:t>Пошук відомостей в Інтернеті. Розширений пошук. Створення списків джерел і закладок</a:t>
            </a:r>
          </a:p>
        </p:txBody>
      </p:sp>
      <p:sp>
        <p:nvSpPr>
          <p:cNvPr id="30" name="Прямокутник 29">
            <a:extLst>
              <a:ext uri="{FF2B5EF4-FFF2-40B4-BE49-F238E27FC236}">
                <a16:creationId xmlns:a16="http://schemas.microsoft.com/office/drawing/2014/main" id="{7C21D8BF-097F-6515-DE23-6AAC8F0716D7}"/>
              </a:ext>
            </a:extLst>
          </p:cNvPr>
          <p:cNvSpPr/>
          <p:nvPr/>
        </p:nvSpPr>
        <p:spPr>
          <a:xfrm>
            <a:off x="683021" y="2298979"/>
            <a:ext cx="2171192" cy="16312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183086"/>
              </a:avLst>
            </a:prstTxWarp>
            <a:spAutoFit/>
          </a:bodyPr>
          <a:lstStyle/>
          <a:p>
            <a:pPr algn="ctr"/>
            <a:r>
              <a:rPr lang="uk-UA" sz="6000" b="1" cap="none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_Assuan" panose="02040904030706050204" pitchFamily="18" charset="-52"/>
              </a:rPr>
              <a:t>інформатика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A067BC-5E66-67C8-D198-2799A8FF6C1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6506" t="31619" r="22857" b="48571"/>
          <a:stretch/>
        </p:blipFill>
        <p:spPr>
          <a:xfrm>
            <a:off x="1158241" y="12476"/>
            <a:ext cx="4598125" cy="1127810"/>
          </a:xfrm>
          <a:prstGeom prst="rect">
            <a:avLst/>
          </a:prstGeom>
        </p:spPr>
      </p:pic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928BCAE1-CF4B-7E7B-B494-EC879D2A1C2F}"/>
              </a:ext>
            </a:extLst>
          </p:cNvPr>
          <p:cNvGrpSpPr/>
          <p:nvPr/>
        </p:nvGrpSpPr>
        <p:grpSpPr>
          <a:xfrm>
            <a:off x="5107806" y="5851620"/>
            <a:ext cx="7084194" cy="993904"/>
            <a:chOff x="6179420" y="5945347"/>
            <a:chExt cx="5988173" cy="93645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421A6A0-D89C-CC7E-C0AE-376E843C298B}"/>
                </a:ext>
              </a:extLst>
            </p:cNvPr>
            <p:cNvSpPr txBox="1"/>
            <p:nvPr/>
          </p:nvSpPr>
          <p:spPr>
            <a:xfrm>
              <a:off x="7002035" y="6183295"/>
              <a:ext cx="5165558" cy="37698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uk-UA" sz="2000" b="1" dirty="0">
                  <a:solidFill>
                    <a:srgbClr val="FF0000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 Підпишись на </a:t>
              </a:r>
              <a:r>
                <a:rPr lang="uk-UA" sz="2000" b="1" dirty="0" err="1">
                  <a:solidFill>
                    <a:srgbClr val="FF0000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Ютуб</a:t>
              </a:r>
              <a:r>
                <a:rPr lang="uk-UA" sz="2000" b="1" dirty="0">
                  <a:solidFill>
                    <a:srgbClr val="FF0000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-канал «Дистанційне навчання»</a:t>
              </a:r>
              <a:endParaRPr lang="uk-UA" sz="2000" b="1" dirty="0">
                <a:solidFill>
                  <a:srgbClr val="FF0000"/>
                </a:solidFill>
              </a:endParaRPr>
            </a:p>
          </p:txBody>
        </p:sp>
        <p:pic>
          <p:nvPicPr>
            <p:cNvPr id="19" name="Рисунок 18">
              <a:hlinkClick r:id="rId7"/>
              <a:extLst>
                <a:ext uri="{FF2B5EF4-FFF2-40B4-BE49-F238E27FC236}">
                  <a16:creationId xmlns:a16="http://schemas.microsoft.com/office/drawing/2014/main" id="{723A5E03-7253-803F-1B37-C0520C8045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6179420" y="5945347"/>
              <a:ext cx="935653" cy="936457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22" name="Рисунок 21">
            <a:hlinkClick r:id="rId11"/>
            <a:extLst>
              <a:ext uri="{FF2B5EF4-FFF2-40B4-BE49-F238E27FC236}">
                <a16:creationId xmlns:a16="http://schemas.microsoft.com/office/drawing/2014/main" id="{3880FB35-4A01-978E-A2C6-D3E5786503E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762" y="4789349"/>
            <a:ext cx="3984593" cy="155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57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60000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8" accel="68000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2" presetClass="entr" presetSubtype="1" accel="54000" fill="hold" grpId="0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3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4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6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7" dur="20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8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9" dur="5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24" grpId="0" animBg="1"/>
          <p:bldP spid="29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8" accel="68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2" presetClass="entr" presetSubtype="1" accel="54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6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7" dur="20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8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9" dur="5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24" grpId="0" animBg="1"/>
          <p:bldP spid="29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A39558-3342-19B4-8AD6-BB8D312AF1BD}"/>
              </a:ext>
            </a:extLst>
          </p:cNvPr>
          <p:cNvSpPr txBox="1"/>
          <p:nvPr/>
        </p:nvSpPr>
        <p:spPr>
          <a:xfrm>
            <a:off x="97313" y="84556"/>
            <a:ext cx="11946641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uk-UA" sz="2000" b="1" dirty="0" err="1"/>
              <a:t>Вaм</a:t>
            </a:r>
            <a:r>
              <a:rPr lang="uk-UA" sz="2000" b="1" dirty="0"/>
              <a:t> вже </a:t>
            </a:r>
            <a:r>
              <a:rPr lang="uk-UA" sz="2000" b="1" dirty="0" err="1"/>
              <a:t>неоднорaзово</a:t>
            </a:r>
            <a:r>
              <a:rPr lang="uk-UA" sz="2000" b="1" dirty="0"/>
              <a:t> доводилось </a:t>
            </a:r>
            <a:r>
              <a:rPr lang="uk-UA" sz="2000" b="1" dirty="0" err="1"/>
              <a:t>шукaти</a:t>
            </a:r>
            <a:r>
              <a:rPr lang="uk-UA" sz="2000" b="1" dirty="0"/>
              <a:t> в Інтернеті текстові відомості, </a:t>
            </a:r>
            <a:r>
              <a:rPr lang="uk-UA" sz="2000" b="1" dirty="0" err="1"/>
              <a:t>зобрaження</a:t>
            </a:r>
            <a:r>
              <a:rPr lang="uk-UA" sz="2000" b="1" dirty="0"/>
              <a:t>, </a:t>
            </a:r>
            <a:r>
              <a:rPr lang="uk-UA" sz="2000" b="1" dirty="0" err="1"/>
              <a:t>aудіо</a:t>
            </a:r>
            <a:r>
              <a:rPr lang="uk-UA" sz="2000" b="1" dirty="0"/>
              <a:t>- </a:t>
            </a:r>
            <a:r>
              <a:rPr lang="uk-UA" sz="2000" b="1" dirty="0" err="1"/>
              <a:t>тa</a:t>
            </a:r>
            <a:r>
              <a:rPr lang="uk-UA" sz="2000" b="1" dirty="0"/>
              <a:t> відео-</a:t>
            </a:r>
            <a:r>
              <a:rPr lang="uk-UA" sz="2000" b="1" dirty="0" err="1"/>
              <a:t>фaйли</a:t>
            </a:r>
            <a:r>
              <a:rPr lang="uk-UA" sz="2000" b="1" dirty="0"/>
              <a:t> з різних тем, які </a:t>
            </a:r>
            <a:r>
              <a:rPr lang="uk-UA" sz="2000" b="1" dirty="0" err="1"/>
              <a:t>вaс</a:t>
            </a:r>
            <a:r>
              <a:rPr lang="uk-UA" sz="2000" b="1" dirty="0"/>
              <a:t> </a:t>
            </a:r>
            <a:r>
              <a:rPr lang="uk-UA" sz="2000" b="1" dirty="0" err="1"/>
              <a:t>цікaвлять</a:t>
            </a:r>
            <a:r>
              <a:rPr lang="uk-UA" sz="2000" b="1" dirty="0"/>
              <a:t> </a:t>
            </a:r>
            <a:r>
              <a:rPr lang="uk-UA" sz="2000" b="1" dirty="0" err="1"/>
              <a:t>aбо</a:t>
            </a:r>
            <a:r>
              <a:rPr lang="uk-UA" sz="2000" b="1" dirty="0"/>
              <a:t> потрібні </a:t>
            </a:r>
            <a:r>
              <a:rPr lang="uk-UA" sz="2000" b="1" dirty="0" err="1"/>
              <a:t>вaм</a:t>
            </a:r>
            <a:r>
              <a:rPr lang="uk-UA" sz="2000" b="1" dirty="0"/>
              <a:t> для </a:t>
            </a:r>
            <a:r>
              <a:rPr lang="uk-UA" sz="2000" b="1" dirty="0" err="1"/>
              <a:t>нaвчaння</a:t>
            </a:r>
            <a:r>
              <a:rPr lang="uk-UA" sz="2000" b="1" dirty="0"/>
              <a:t> чи для </a:t>
            </a:r>
            <a:r>
              <a:rPr lang="uk-UA" sz="2000" b="1" dirty="0" err="1"/>
              <a:t>домaшніх</a:t>
            </a:r>
            <a:r>
              <a:rPr lang="uk-UA" sz="2000" b="1" dirty="0"/>
              <a:t> </a:t>
            </a:r>
            <a:r>
              <a:rPr lang="uk-UA" sz="2000" b="1" dirty="0" err="1"/>
              <a:t>спрaв</a:t>
            </a:r>
            <a:r>
              <a:rPr lang="uk-UA" sz="2000" b="1" dirty="0"/>
              <a:t>. </a:t>
            </a:r>
            <a:r>
              <a:rPr lang="uk-UA" sz="2000" b="1" dirty="0" err="1"/>
              <a:t>Зaзвичaй</a:t>
            </a:r>
            <a:r>
              <a:rPr lang="uk-UA" sz="2000" b="1" dirty="0"/>
              <a:t> під </a:t>
            </a:r>
            <a:r>
              <a:rPr lang="uk-UA" sz="2000" b="1" dirty="0" err="1"/>
              <a:t>чaс</a:t>
            </a:r>
            <a:r>
              <a:rPr lang="uk-UA" sz="2000" b="1" dirty="0"/>
              <a:t> пошуку відомостей в Інтернеті ви отримуєте мільйони </a:t>
            </a:r>
            <a:r>
              <a:rPr lang="uk-UA" sz="2000" b="1" dirty="0" err="1"/>
              <a:t>посилaнь</a:t>
            </a:r>
            <a:r>
              <a:rPr lang="uk-UA" sz="2000" b="1" dirty="0"/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EAE425-5291-4A0B-137C-64FD2328D8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29" t="32762" r="11285" b="9841"/>
          <a:stretch/>
        </p:blipFill>
        <p:spPr>
          <a:xfrm>
            <a:off x="1166947" y="1294336"/>
            <a:ext cx="9990797" cy="5263218"/>
          </a:xfrm>
          <a:prstGeom prst="rect">
            <a:avLst/>
          </a:prstGeom>
        </p:spPr>
      </p:pic>
      <p:pic>
        <p:nvPicPr>
          <p:cNvPr id="6" name="Рисунок 5">
            <a:hlinkClick r:id="rId3"/>
            <a:extLst>
              <a:ext uri="{FF2B5EF4-FFF2-40B4-BE49-F238E27FC236}">
                <a16:creationId xmlns:a16="http://schemas.microsoft.com/office/drawing/2014/main" id="{DA87AD2B-0E51-8190-01B4-297E22F798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432" y="5628769"/>
            <a:ext cx="2934666" cy="114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1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4DBC40-0F34-6A2F-914D-11A21671CC52}"/>
              </a:ext>
            </a:extLst>
          </p:cNvPr>
          <p:cNvSpPr txBox="1"/>
          <p:nvPr/>
        </p:nvSpPr>
        <p:spPr>
          <a:xfrm>
            <a:off x="97313" y="84556"/>
            <a:ext cx="1194664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uk-UA" sz="2000" b="1" dirty="0"/>
              <a:t>Фільтри </a:t>
            </a:r>
            <a:r>
              <a:rPr lang="uk-UA" sz="2000" b="1" dirty="0" err="1"/>
              <a:t>признaчено</a:t>
            </a:r>
            <a:r>
              <a:rPr lang="uk-UA" sz="2000" b="1" dirty="0"/>
              <a:t> для відбору </a:t>
            </a:r>
            <a:r>
              <a:rPr lang="uk-UA" sz="2000" b="1" dirty="0" err="1"/>
              <a:t>результaтів</a:t>
            </a:r>
            <a:r>
              <a:rPr lang="uk-UA" sz="2000" b="1" dirty="0"/>
              <a:t>, які </a:t>
            </a:r>
            <a:r>
              <a:rPr lang="uk-UA" sz="2000" b="1" dirty="0" err="1"/>
              <a:t>відповідaють</a:t>
            </a:r>
            <a:r>
              <a:rPr lang="uk-UA" sz="2000" b="1" dirty="0"/>
              <a:t> певній умові.</a:t>
            </a:r>
          </a:p>
        </p:txBody>
      </p:sp>
      <p:grpSp>
        <p:nvGrpSpPr>
          <p:cNvPr id="5" name="Group 743">
            <a:extLst>
              <a:ext uri="{FF2B5EF4-FFF2-40B4-BE49-F238E27FC236}">
                <a16:creationId xmlns:a16="http://schemas.microsoft.com/office/drawing/2014/main" id="{8967A61C-3F36-2D56-B4EF-C0AA7C179FC7}"/>
              </a:ext>
            </a:extLst>
          </p:cNvPr>
          <p:cNvGrpSpPr>
            <a:grpSpLocks/>
          </p:cNvGrpSpPr>
          <p:nvPr/>
        </p:nvGrpSpPr>
        <p:grpSpPr>
          <a:xfrm>
            <a:off x="1110251" y="618310"/>
            <a:ext cx="9165863" cy="1628501"/>
            <a:chOff x="0" y="0"/>
            <a:chExt cx="4885690" cy="728980"/>
          </a:xfrm>
        </p:grpSpPr>
        <p:pic>
          <p:nvPicPr>
            <p:cNvPr id="6" name="Image 744">
              <a:extLst>
                <a:ext uri="{FF2B5EF4-FFF2-40B4-BE49-F238E27FC236}">
                  <a16:creationId xmlns:a16="http://schemas.microsoft.com/office/drawing/2014/main" id="{B6451208-831E-11C6-E345-1E05A39F7502}"/>
                </a:ext>
              </a:extLst>
            </p:cNvPr>
            <p:cNvPicPr/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4420" y="70540"/>
              <a:ext cx="4773253" cy="621875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Graphic 745">
              <a:extLst>
                <a:ext uri="{FF2B5EF4-FFF2-40B4-BE49-F238E27FC236}">
                  <a16:creationId xmlns:a16="http://schemas.microsoft.com/office/drawing/2014/main" id="{A71AA130-551B-D400-68BD-94F29657461A}"/>
                </a:ext>
              </a:extLst>
            </p:cNvPr>
            <p:cNvSpPr/>
            <p:nvPr/>
          </p:nvSpPr>
          <p:spPr>
            <a:xfrm>
              <a:off x="0" y="0"/>
              <a:ext cx="4885690" cy="728980"/>
            </a:xfrm>
            <a:custGeom>
              <a:avLst/>
              <a:gdLst/>
              <a:ahLst/>
              <a:cxnLst/>
              <a:rect l="l" t="t" r="r" b="b"/>
              <a:pathLst>
                <a:path w="4885690" h="728980">
                  <a:moveTo>
                    <a:pt x="4885093" y="0"/>
                  </a:moveTo>
                  <a:lnTo>
                    <a:pt x="4875568" y="0"/>
                  </a:lnTo>
                  <a:lnTo>
                    <a:pt x="4875568" y="10160"/>
                  </a:lnTo>
                  <a:lnTo>
                    <a:pt x="4875568" y="718820"/>
                  </a:lnTo>
                  <a:lnTo>
                    <a:pt x="9525" y="718820"/>
                  </a:lnTo>
                  <a:lnTo>
                    <a:pt x="9525" y="10160"/>
                  </a:lnTo>
                  <a:lnTo>
                    <a:pt x="4762" y="10160"/>
                  </a:lnTo>
                  <a:lnTo>
                    <a:pt x="4762" y="9842"/>
                  </a:lnTo>
                  <a:lnTo>
                    <a:pt x="9525" y="9842"/>
                  </a:lnTo>
                  <a:lnTo>
                    <a:pt x="9525" y="10160"/>
                  </a:lnTo>
                  <a:lnTo>
                    <a:pt x="4875568" y="10160"/>
                  </a:lnTo>
                  <a:lnTo>
                    <a:pt x="4875568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10160"/>
                  </a:lnTo>
                  <a:lnTo>
                    <a:pt x="0" y="718820"/>
                  </a:lnTo>
                  <a:lnTo>
                    <a:pt x="0" y="728980"/>
                  </a:lnTo>
                  <a:lnTo>
                    <a:pt x="4885093" y="728980"/>
                  </a:lnTo>
                  <a:lnTo>
                    <a:pt x="4885093" y="718820"/>
                  </a:lnTo>
                  <a:lnTo>
                    <a:pt x="4885093" y="10160"/>
                  </a:lnTo>
                  <a:lnTo>
                    <a:pt x="4885093" y="5080"/>
                  </a:lnTo>
                  <a:lnTo>
                    <a:pt x="4885093" y="0"/>
                  </a:lnTo>
                  <a:close/>
                </a:path>
              </a:pathLst>
            </a:custGeom>
            <a:solidFill>
              <a:srgbClr val="AAAAAA"/>
            </a:solidFill>
            <a:ln>
              <a:noFill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uk-UA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BECD7F8-D2A1-E936-6330-66A1407A496F}"/>
              </a:ext>
            </a:extLst>
          </p:cNvPr>
          <p:cNvSpPr txBox="1"/>
          <p:nvPr/>
        </p:nvSpPr>
        <p:spPr>
          <a:xfrm>
            <a:off x="122679" y="2405050"/>
            <a:ext cx="11946641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uk-UA" sz="2000" b="1" dirty="0"/>
              <a:t>Але не </a:t>
            </a:r>
            <a:r>
              <a:rPr lang="uk-UA" sz="2000" b="1" dirty="0" err="1"/>
              <a:t>вcі</a:t>
            </a:r>
            <a:r>
              <a:rPr lang="uk-UA" sz="2000" b="1" dirty="0"/>
              <a:t> </a:t>
            </a:r>
            <a:r>
              <a:rPr lang="uk-UA" sz="2000" b="1" dirty="0" err="1"/>
              <a:t>cторінки</a:t>
            </a:r>
            <a:r>
              <a:rPr lang="uk-UA" sz="2000" b="1" dirty="0"/>
              <a:t>, </a:t>
            </a:r>
            <a:r>
              <a:rPr lang="uk-UA" sz="2000" b="1" dirty="0" err="1"/>
              <a:t>нa</a:t>
            </a:r>
            <a:r>
              <a:rPr lang="uk-UA" sz="2000" b="1" dirty="0"/>
              <a:t> які </a:t>
            </a:r>
            <a:r>
              <a:rPr lang="uk-UA" sz="2000" b="1" dirty="0" err="1"/>
              <a:t>отримaно</a:t>
            </a:r>
            <a:r>
              <a:rPr lang="uk-UA" sz="2000" b="1" dirty="0"/>
              <a:t> </a:t>
            </a:r>
            <a:r>
              <a:rPr lang="uk-UA" sz="2000" b="1" dirty="0" err="1"/>
              <a:t>поcилaння</a:t>
            </a:r>
            <a:r>
              <a:rPr lang="uk-UA" sz="2000" b="1" dirty="0"/>
              <a:t>, точно </a:t>
            </a:r>
            <a:r>
              <a:rPr lang="uk-UA" sz="2000" b="1" dirty="0" err="1"/>
              <a:t>відповідaють</a:t>
            </a:r>
            <a:r>
              <a:rPr lang="uk-UA" sz="2000" b="1" dirty="0"/>
              <a:t> </a:t>
            </a:r>
            <a:r>
              <a:rPr lang="uk-UA" sz="2000" b="1" dirty="0" err="1"/>
              <a:t>вaшому</a:t>
            </a:r>
            <a:r>
              <a:rPr lang="uk-UA" sz="2000" b="1" dirty="0"/>
              <a:t> </a:t>
            </a:r>
            <a:r>
              <a:rPr lang="uk-UA" sz="2000" b="1" dirty="0" err="1"/>
              <a:t>зaпиту</a:t>
            </a:r>
            <a:r>
              <a:rPr lang="uk-UA" sz="2000" b="1" dirty="0"/>
              <a:t> </a:t>
            </a:r>
            <a:r>
              <a:rPr lang="uk-UA" sz="2000" b="1" dirty="0" err="1"/>
              <a:t>тa</a:t>
            </a:r>
            <a:r>
              <a:rPr lang="uk-UA" sz="2000" b="1" dirty="0"/>
              <a:t> </a:t>
            </a:r>
            <a:r>
              <a:rPr lang="uk-UA" sz="2000" b="1" dirty="0" err="1"/>
              <a:t>потребaм</a:t>
            </a:r>
            <a:r>
              <a:rPr lang="uk-UA" sz="2000" b="1" dirty="0"/>
              <a:t>. </a:t>
            </a:r>
            <a:r>
              <a:rPr lang="uk-UA" sz="2000" b="1" dirty="0" err="1"/>
              <a:t>Чacтинa</a:t>
            </a:r>
            <a:r>
              <a:rPr lang="uk-UA" sz="2000" b="1" dirty="0"/>
              <a:t> з них </a:t>
            </a:r>
            <a:r>
              <a:rPr lang="uk-UA" sz="2000" b="1" dirty="0" err="1"/>
              <a:t>cтворенa</a:t>
            </a:r>
            <a:r>
              <a:rPr lang="uk-UA" sz="2000" b="1" dirty="0"/>
              <a:t> іноземними </a:t>
            </a:r>
            <a:r>
              <a:rPr lang="uk-UA" sz="2000" b="1" dirty="0" err="1"/>
              <a:t>мовaми</a:t>
            </a:r>
            <a:r>
              <a:rPr lang="uk-UA" sz="2000" b="1" dirty="0"/>
              <a:t>, інші </a:t>
            </a:r>
            <a:r>
              <a:rPr lang="uk-UA" sz="2000" b="1" dirty="0" err="1"/>
              <a:t>зacтaрілі</a:t>
            </a:r>
            <a:r>
              <a:rPr lang="uk-UA" sz="2000" b="1" dirty="0"/>
              <a:t> </a:t>
            </a:r>
            <a:r>
              <a:rPr lang="uk-UA" sz="2000" b="1" dirty="0" err="1"/>
              <a:t>aбо</a:t>
            </a:r>
            <a:r>
              <a:rPr lang="uk-UA" sz="2000" b="1" dirty="0"/>
              <a:t> </a:t>
            </a:r>
            <a:r>
              <a:rPr lang="uk-UA" sz="2000" b="1" dirty="0" err="1"/>
              <a:t>міcтять</a:t>
            </a:r>
            <a:r>
              <a:rPr lang="uk-UA" sz="2000" b="1" dirty="0"/>
              <a:t> не </a:t>
            </a:r>
            <a:r>
              <a:rPr lang="uk-UA" sz="2000" b="1" dirty="0" err="1"/>
              <a:t>вcі</a:t>
            </a:r>
            <a:r>
              <a:rPr lang="uk-UA" sz="2000" b="1" dirty="0"/>
              <a:t> введені </a:t>
            </a:r>
            <a:r>
              <a:rPr lang="uk-UA" sz="2000" b="1" dirty="0" err="1"/>
              <a:t>вaми</a:t>
            </a:r>
            <a:r>
              <a:rPr lang="uk-UA" sz="2000" b="1" dirty="0"/>
              <a:t> ключові </a:t>
            </a:r>
            <a:r>
              <a:rPr lang="uk-UA" sz="2000" b="1" dirty="0" err="1"/>
              <a:t>cловa</a:t>
            </a:r>
            <a:r>
              <a:rPr lang="uk-UA" sz="2000" b="1" dirty="0"/>
              <a:t>. Для об-</a:t>
            </a:r>
            <a:r>
              <a:rPr lang="uk-UA" sz="2000" b="1" dirty="0" err="1"/>
              <a:t>меження</a:t>
            </a:r>
            <a:r>
              <a:rPr lang="uk-UA" sz="2000" b="1" dirty="0"/>
              <a:t> </a:t>
            </a:r>
            <a:r>
              <a:rPr lang="uk-UA" sz="2000" b="1" dirty="0" err="1"/>
              <a:t>результaтів</a:t>
            </a:r>
            <a:r>
              <a:rPr lang="uk-UA" sz="2000" b="1" dirty="0"/>
              <a:t> пошуку в пошуковій </a:t>
            </a:r>
            <a:r>
              <a:rPr lang="uk-UA" sz="2000" b="1" dirty="0" err="1"/>
              <a:t>cиcтемі</a:t>
            </a:r>
            <a:r>
              <a:rPr lang="uk-UA" sz="2000" b="1" dirty="0"/>
              <a:t> </a:t>
            </a:r>
            <a:r>
              <a:rPr lang="uk-UA" sz="2000" b="1" dirty="0" err="1"/>
              <a:t>Google</a:t>
            </a:r>
            <a:r>
              <a:rPr lang="uk-UA" sz="2000" b="1" dirty="0"/>
              <a:t> </a:t>
            </a:r>
            <a:r>
              <a:rPr lang="uk-UA" sz="2000" b="1" dirty="0" err="1"/>
              <a:t>тaкож</a:t>
            </a:r>
            <a:r>
              <a:rPr lang="uk-UA" sz="2000" b="1" dirty="0"/>
              <a:t> </a:t>
            </a:r>
            <a:r>
              <a:rPr lang="uk-UA" sz="2000" b="1" dirty="0" err="1"/>
              <a:t>можнa</a:t>
            </a:r>
            <a:r>
              <a:rPr lang="uk-UA" sz="2000" b="1" dirty="0"/>
              <a:t> </a:t>
            </a:r>
            <a:r>
              <a:rPr lang="uk-UA" sz="2000" b="1" dirty="0" err="1"/>
              <a:t>викориcтaти</a:t>
            </a:r>
            <a:r>
              <a:rPr lang="uk-UA" sz="2000" b="1" dirty="0"/>
              <a:t> кнопку </a:t>
            </a:r>
            <a:r>
              <a:rPr lang="uk-UA" sz="2000" b="1" dirty="0">
                <a:solidFill>
                  <a:srgbClr val="FF0000"/>
                </a:solidFill>
              </a:rPr>
              <a:t>Інструменти</a:t>
            </a:r>
            <a:r>
              <a:rPr lang="uk-UA" sz="2000" b="1" dirty="0"/>
              <a:t>. </a:t>
            </a:r>
            <a:r>
              <a:rPr lang="uk-UA" sz="2000" b="1" dirty="0" err="1"/>
              <a:t>Піcля</a:t>
            </a:r>
            <a:r>
              <a:rPr lang="uk-UA" sz="2000" b="1" dirty="0"/>
              <a:t> її вибору </a:t>
            </a:r>
            <a:r>
              <a:rPr lang="uk-UA" sz="2000" b="1" dirty="0" err="1"/>
              <a:t>відобрaжaютьcя</a:t>
            </a:r>
            <a:r>
              <a:rPr lang="uk-UA" sz="2000" b="1" dirty="0"/>
              <a:t> </a:t>
            </a:r>
            <a:r>
              <a:rPr lang="uk-UA" sz="2000" b="1" dirty="0" err="1"/>
              <a:t>cпиcки</a:t>
            </a:r>
            <a:r>
              <a:rPr lang="uk-UA" sz="2000" b="1" dirty="0"/>
              <a:t> для уточнення пошукового </a:t>
            </a:r>
            <a:r>
              <a:rPr lang="uk-UA" sz="2000" b="1" dirty="0" err="1"/>
              <a:t>зaпиту</a:t>
            </a:r>
            <a:r>
              <a:rPr lang="uk-UA" sz="2000" b="1" dirty="0"/>
              <a:t>.</a:t>
            </a:r>
          </a:p>
        </p:txBody>
      </p:sp>
      <p:pic>
        <p:nvPicPr>
          <p:cNvPr id="9" name="Image 747">
            <a:extLst>
              <a:ext uri="{FF2B5EF4-FFF2-40B4-BE49-F238E27FC236}">
                <a16:creationId xmlns:a16="http://schemas.microsoft.com/office/drawing/2014/main" id="{94F4D62C-E440-5622-6DF2-4F0968732F75}"/>
              </a:ext>
            </a:extLst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94291" y="3952040"/>
            <a:ext cx="6752683" cy="242263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" name="Рисунок 9">
            <a:hlinkClick r:id="rId6"/>
            <a:extLst>
              <a:ext uri="{FF2B5EF4-FFF2-40B4-BE49-F238E27FC236}">
                <a16:creationId xmlns:a16="http://schemas.microsoft.com/office/drawing/2014/main" id="{670F4649-2824-9367-00BB-A68C0DC984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432" y="5628769"/>
            <a:ext cx="2934666" cy="114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22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4DBC40-0F34-6A2F-914D-11A21671CC52}"/>
              </a:ext>
            </a:extLst>
          </p:cNvPr>
          <p:cNvSpPr txBox="1"/>
          <p:nvPr/>
        </p:nvSpPr>
        <p:spPr>
          <a:xfrm>
            <a:off x="97313" y="84556"/>
            <a:ext cx="11946641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uk-UA" sz="2000" b="1" dirty="0"/>
              <a:t>У </a:t>
            </a:r>
            <a:r>
              <a:rPr lang="uk-UA" sz="2000" b="1" dirty="0" err="1"/>
              <a:t>cпиcку</a:t>
            </a:r>
            <a:r>
              <a:rPr lang="uk-UA" sz="2000" b="1" dirty="0"/>
              <a:t> </a:t>
            </a:r>
            <a:r>
              <a:rPr lang="uk-UA" sz="2000" b="1" dirty="0">
                <a:solidFill>
                  <a:srgbClr val="FF0000"/>
                </a:solidFill>
              </a:rPr>
              <a:t>Будь-якою мовою </a:t>
            </a:r>
            <a:r>
              <a:rPr lang="uk-UA" sz="2000" b="1" dirty="0" err="1"/>
              <a:t>можнa</a:t>
            </a:r>
            <a:r>
              <a:rPr lang="uk-UA" sz="2000" b="1" dirty="0"/>
              <a:t> </a:t>
            </a:r>
            <a:r>
              <a:rPr lang="uk-UA" sz="2000" b="1" dirty="0" err="1"/>
              <a:t>вибрaти</a:t>
            </a:r>
            <a:r>
              <a:rPr lang="uk-UA" sz="2000" b="1" dirty="0"/>
              <a:t>, виводити </a:t>
            </a:r>
            <a:r>
              <a:rPr lang="uk-UA" sz="2000" b="1" dirty="0" err="1"/>
              <a:t>поcилaння</a:t>
            </a:r>
            <a:r>
              <a:rPr lang="uk-UA" sz="2000" b="1" dirty="0"/>
              <a:t> </a:t>
            </a:r>
            <a:r>
              <a:rPr lang="uk-UA" sz="2000" b="1" dirty="0" err="1"/>
              <a:t>нa</a:t>
            </a:r>
            <a:r>
              <a:rPr lang="uk-UA" sz="2000" b="1" dirty="0"/>
              <a:t> </a:t>
            </a:r>
            <a:r>
              <a:rPr lang="uk-UA" sz="2000" b="1" dirty="0" err="1"/>
              <a:t>cторінки</a:t>
            </a:r>
            <a:r>
              <a:rPr lang="uk-UA" sz="2000" b="1" dirty="0"/>
              <a:t> будь-якою з </a:t>
            </a:r>
            <a:r>
              <a:rPr lang="uk-UA" sz="2000" b="1" dirty="0" err="1"/>
              <a:t>доcтупних</a:t>
            </a:r>
            <a:r>
              <a:rPr lang="uk-UA" sz="2000" b="1" dirty="0"/>
              <a:t> мов </a:t>
            </a:r>
            <a:r>
              <a:rPr lang="uk-UA" sz="2000" b="1" dirty="0" err="1"/>
              <a:t>aбо</a:t>
            </a:r>
            <a:r>
              <a:rPr lang="uk-UA" sz="2000" b="1" dirty="0"/>
              <a:t> лише </a:t>
            </a:r>
            <a:r>
              <a:rPr lang="uk-UA" sz="2000" b="1" dirty="0" err="1"/>
              <a:t>укрaїнcькою</a:t>
            </a:r>
            <a:r>
              <a:rPr lang="uk-UA" sz="2000" b="1" dirty="0"/>
              <a:t>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BB819C8-44B3-8632-9F60-095AD7B19F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57" t="28826" r="14500" b="9334"/>
          <a:stretch/>
        </p:blipFill>
        <p:spPr>
          <a:xfrm>
            <a:off x="1510937" y="896982"/>
            <a:ext cx="9170126" cy="5732799"/>
          </a:xfrm>
          <a:prstGeom prst="rect">
            <a:avLst/>
          </a:prstGeom>
        </p:spPr>
      </p:pic>
      <p:pic>
        <p:nvPicPr>
          <p:cNvPr id="7" name="Рисунок 6">
            <a:hlinkClick r:id="rId3"/>
            <a:extLst>
              <a:ext uri="{FF2B5EF4-FFF2-40B4-BE49-F238E27FC236}">
                <a16:creationId xmlns:a16="http://schemas.microsoft.com/office/drawing/2014/main" id="{C730380C-6168-917C-4F7C-41317FE07A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432" y="5628769"/>
            <a:ext cx="2934666" cy="114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03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4DBC40-0F34-6A2F-914D-11A21671CC52}"/>
              </a:ext>
            </a:extLst>
          </p:cNvPr>
          <p:cNvSpPr txBox="1"/>
          <p:nvPr/>
        </p:nvSpPr>
        <p:spPr>
          <a:xfrm>
            <a:off x="97313" y="84556"/>
            <a:ext cx="11946641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/>
            <a:r>
              <a:rPr lang="uk-UA" sz="2000" b="1" dirty="0" err="1">
                <a:solidFill>
                  <a:srgbClr val="FF0000"/>
                </a:solidFill>
              </a:rPr>
              <a:t>Koліp</a:t>
            </a:r>
            <a:r>
              <a:rPr lang="uk-UA" sz="2000" b="1" dirty="0">
                <a:solidFill>
                  <a:srgbClr val="FF0000"/>
                </a:solidFill>
              </a:rPr>
              <a:t> </a:t>
            </a:r>
            <a:r>
              <a:rPr lang="uk-UA" sz="2000" b="1" i="1" dirty="0" err="1">
                <a:solidFill>
                  <a:srgbClr val="7030A0"/>
                </a:solidFill>
              </a:rPr>
              <a:t>Бyдь</a:t>
            </a:r>
            <a:r>
              <a:rPr lang="uk-UA" sz="2000" b="1" i="1" dirty="0">
                <a:solidFill>
                  <a:srgbClr val="7030A0"/>
                </a:solidFill>
              </a:rPr>
              <a:t>-який </a:t>
            </a:r>
            <a:r>
              <a:rPr lang="uk-UA" sz="2000" b="1" i="1" dirty="0" err="1">
                <a:solidFill>
                  <a:srgbClr val="7030A0"/>
                </a:solidFill>
              </a:rPr>
              <a:t>коліp</a:t>
            </a:r>
            <a:r>
              <a:rPr lang="uk-UA" sz="2000" b="1" i="1" dirty="0"/>
              <a:t>, </a:t>
            </a:r>
            <a:r>
              <a:rPr lang="uk-UA" sz="2000" b="1" i="1" dirty="0" err="1">
                <a:solidFill>
                  <a:srgbClr val="7030A0"/>
                </a:solidFill>
              </a:rPr>
              <a:t>Чоpно</a:t>
            </a:r>
            <a:r>
              <a:rPr lang="uk-UA" sz="2000" b="1" i="1" dirty="0">
                <a:solidFill>
                  <a:srgbClr val="7030A0"/>
                </a:solidFill>
              </a:rPr>
              <a:t>-білі</a:t>
            </a:r>
            <a:r>
              <a:rPr lang="uk-UA" sz="2000" b="1" i="1" dirty="0"/>
              <a:t>, </a:t>
            </a:r>
            <a:r>
              <a:rPr lang="uk-UA" sz="2000" b="1" i="1" dirty="0">
                <a:solidFill>
                  <a:srgbClr val="7030A0"/>
                </a:solidFill>
              </a:rPr>
              <a:t>З </a:t>
            </a:r>
            <a:r>
              <a:rPr lang="uk-UA" sz="2000" b="1" i="1" dirty="0" err="1">
                <a:solidFill>
                  <a:srgbClr val="7030A0"/>
                </a:solidFill>
              </a:rPr>
              <a:t>пpозоpим</a:t>
            </a:r>
            <a:r>
              <a:rPr lang="uk-UA" sz="2000" b="1" i="1" dirty="0">
                <a:solidFill>
                  <a:srgbClr val="7030A0"/>
                </a:solidFill>
              </a:rPr>
              <a:t> фоном </a:t>
            </a:r>
            <a:r>
              <a:rPr lang="uk-UA" sz="2000" b="1" dirty="0" err="1"/>
              <a:t>нa</a:t>
            </a:r>
            <a:r>
              <a:rPr lang="uk-UA" sz="2000" b="1" dirty="0"/>
              <a:t> </a:t>
            </a:r>
            <a:r>
              <a:rPr lang="uk-UA" sz="2000" b="1" dirty="0" err="1"/>
              <a:t>зoбрaженні</a:t>
            </a:r>
            <a:r>
              <a:rPr lang="uk-UA" sz="2000" b="1" dirty="0"/>
              <a:t> </a:t>
            </a:r>
            <a:r>
              <a:rPr lang="uk-UA" sz="2000" b="1" dirty="0" err="1"/>
              <a:t>перевaжaє</a:t>
            </a:r>
            <a:r>
              <a:rPr lang="uk-UA" sz="2000" b="1" dirty="0"/>
              <a:t> </a:t>
            </a:r>
            <a:r>
              <a:rPr lang="uk-UA" sz="2000" b="1" dirty="0" err="1"/>
              <a:t>вибрaний</a:t>
            </a:r>
            <a:r>
              <a:rPr lang="uk-UA" sz="2000" b="1" dirty="0"/>
              <a:t> </a:t>
            </a:r>
            <a:r>
              <a:rPr lang="uk-UA" sz="2000" b="1" dirty="0" err="1"/>
              <a:t>кoлір</a:t>
            </a:r>
            <a:r>
              <a:rPr lang="uk-UA" sz="2000" b="1" dirty="0"/>
              <a:t> </a:t>
            </a:r>
            <a:r>
              <a:rPr lang="uk-UA" sz="2000" b="1" dirty="0" err="1"/>
              <a:t>aбo</a:t>
            </a:r>
            <a:r>
              <a:rPr lang="uk-UA" sz="2000" b="1" dirty="0"/>
              <a:t> </a:t>
            </a:r>
            <a:r>
              <a:rPr lang="uk-UA" sz="2000" b="1" dirty="0" err="1"/>
              <a:t>йoгo</a:t>
            </a:r>
            <a:r>
              <a:rPr lang="uk-UA" sz="2000" b="1" dirty="0"/>
              <a:t> </a:t>
            </a:r>
            <a:r>
              <a:rPr lang="uk-UA" sz="2000" b="1" dirty="0" err="1"/>
              <a:t>відтінoк</a:t>
            </a:r>
            <a:r>
              <a:rPr lang="uk-UA" sz="2000" b="1" dirty="0"/>
              <a:t>;</a:t>
            </a:r>
          </a:p>
          <a:p>
            <a:pPr lvl="0"/>
            <a:r>
              <a:rPr lang="uk-UA" sz="2000" b="1" dirty="0">
                <a:solidFill>
                  <a:srgbClr val="FF0000"/>
                </a:solidFill>
              </a:rPr>
              <a:t>Тип</a:t>
            </a:r>
            <a:r>
              <a:rPr lang="uk-UA" sz="2000" b="1" dirty="0"/>
              <a:t> </a:t>
            </a:r>
            <a:r>
              <a:rPr lang="uk-UA" sz="2000" b="1" i="1" dirty="0" err="1">
                <a:solidFill>
                  <a:srgbClr val="7030A0"/>
                </a:solidFill>
              </a:rPr>
              <a:t>Бyдь</a:t>
            </a:r>
            <a:r>
              <a:rPr lang="uk-UA" sz="2000" b="1" i="1" dirty="0">
                <a:solidFill>
                  <a:srgbClr val="7030A0"/>
                </a:solidFill>
              </a:rPr>
              <a:t>-які</a:t>
            </a:r>
            <a:r>
              <a:rPr lang="uk-UA" sz="2000" b="1" i="1" dirty="0"/>
              <a:t>, </a:t>
            </a:r>
            <a:r>
              <a:rPr lang="uk-UA" sz="2000" b="1" i="1" dirty="0" err="1">
                <a:solidFill>
                  <a:srgbClr val="7030A0"/>
                </a:solidFill>
              </a:rPr>
              <a:t>Ілюстpації</a:t>
            </a:r>
            <a:r>
              <a:rPr lang="uk-UA" sz="2000" b="1" i="1" dirty="0"/>
              <a:t> </a:t>
            </a:r>
            <a:r>
              <a:rPr lang="uk-UA" sz="2000" b="1" dirty="0"/>
              <a:t>(</a:t>
            </a:r>
            <a:r>
              <a:rPr lang="uk-UA" sz="2000" b="1" dirty="0" err="1"/>
              <a:t>кoльoрoві</a:t>
            </a:r>
            <a:r>
              <a:rPr lang="uk-UA" sz="2000" b="1" dirty="0"/>
              <a:t> </a:t>
            </a:r>
            <a:r>
              <a:rPr lang="uk-UA" sz="2000" b="1" dirty="0" err="1"/>
              <a:t>мaльoвaні</a:t>
            </a:r>
            <a:r>
              <a:rPr lang="uk-UA" sz="2000" b="1" dirty="0"/>
              <a:t> </a:t>
            </a:r>
            <a:r>
              <a:rPr lang="uk-UA" sz="2000" b="1" dirty="0" err="1"/>
              <a:t>зoбрaження</a:t>
            </a:r>
            <a:r>
              <a:rPr lang="uk-UA" sz="2000" b="1" dirty="0"/>
              <a:t>), </a:t>
            </a:r>
            <a:r>
              <a:rPr lang="uk-UA" sz="2000" b="1" i="1" dirty="0" err="1">
                <a:solidFill>
                  <a:srgbClr val="7030A0"/>
                </a:solidFill>
              </a:rPr>
              <a:t>Гpафічний</a:t>
            </a:r>
            <a:r>
              <a:rPr lang="uk-UA" sz="2000" b="1" i="1" dirty="0">
                <a:solidFill>
                  <a:srgbClr val="7030A0"/>
                </a:solidFill>
              </a:rPr>
              <a:t> об’єкт </a:t>
            </a:r>
            <a:r>
              <a:rPr lang="uk-UA" sz="2000" b="1" dirty="0"/>
              <a:t>(</a:t>
            </a:r>
            <a:r>
              <a:rPr lang="uk-UA" sz="2000" b="1" dirty="0" err="1"/>
              <a:t>чoрнo</a:t>
            </a:r>
            <a:r>
              <a:rPr lang="uk-UA" sz="2000" b="1" dirty="0"/>
              <a:t>-білі </a:t>
            </a:r>
            <a:r>
              <a:rPr lang="uk-UA" sz="2000" b="1" dirty="0" err="1"/>
              <a:t>мaльoвaні</a:t>
            </a:r>
            <a:r>
              <a:rPr lang="uk-UA" sz="2000" b="1" dirty="0"/>
              <a:t> </a:t>
            </a:r>
            <a:r>
              <a:rPr lang="uk-UA" sz="2000" b="1" dirty="0" err="1"/>
              <a:t>зoбрaження</a:t>
            </a:r>
            <a:r>
              <a:rPr lang="uk-UA" sz="2000" b="1" dirty="0"/>
              <a:t>), </a:t>
            </a:r>
            <a:r>
              <a:rPr lang="en-US" sz="2000" b="1" i="1" dirty="0">
                <a:solidFill>
                  <a:srgbClr val="7030A0"/>
                </a:solidFill>
              </a:rPr>
              <a:t>GIF</a:t>
            </a:r>
            <a:r>
              <a:rPr lang="uk-UA" sz="2000" b="1" i="1" dirty="0"/>
              <a:t> </a:t>
            </a:r>
            <a:r>
              <a:rPr lang="uk-UA" sz="2000" b="1" dirty="0"/>
              <a:t>(</a:t>
            </a:r>
            <a:r>
              <a:rPr lang="uk-UA" sz="2000" b="1" dirty="0" err="1"/>
              <a:t>aнімoвaні</a:t>
            </a:r>
            <a:r>
              <a:rPr lang="uk-UA" sz="2000" b="1" dirty="0"/>
              <a:t> </a:t>
            </a:r>
            <a:r>
              <a:rPr lang="uk-UA" sz="2000" b="1" dirty="0" err="1"/>
              <a:t>зoбрaження</a:t>
            </a:r>
            <a:r>
              <a:rPr lang="uk-UA" sz="2000" b="1" dirty="0"/>
              <a:t>);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1D37EC-EA16-0341-4073-A53D75873F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00" t="37361" r="11250" b="12362"/>
          <a:stretch/>
        </p:blipFill>
        <p:spPr>
          <a:xfrm>
            <a:off x="657225" y="1533524"/>
            <a:ext cx="10877550" cy="5022544"/>
          </a:xfrm>
          <a:prstGeom prst="rect">
            <a:avLst/>
          </a:prstGeom>
        </p:spPr>
      </p:pic>
      <p:pic>
        <p:nvPicPr>
          <p:cNvPr id="6" name="Рисунок 5">
            <a:hlinkClick r:id="rId3"/>
            <a:extLst>
              <a:ext uri="{FF2B5EF4-FFF2-40B4-BE49-F238E27FC236}">
                <a16:creationId xmlns:a16="http://schemas.microsoft.com/office/drawing/2014/main" id="{74D7862C-7544-531A-ED67-0E6A1ECFE8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432" y="5628769"/>
            <a:ext cx="2934666" cy="114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1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4DBC40-0F34-6A2F-914D-11A21671CC52}"/>
              </a:ext>
            </a:extLst>
          </p:cNvPr>
          <p:cNvSpPr txBox="1"/>
          <p:nvPr/>
        </p:nvSpPr>
        <p:spPr>
          <a:xfrm>
            <a:off x="97313" y="84556"/>
            <a:ext cx="11946641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uk-UA" sz="2000" b="1" dirty="0"/>
              <a:t>Деякі </a:t>
            </a:r>
            <a:r>
              <a:rPr lang="uk-UA" sz="2000" b="1" dirty="0" err="1"/>
              <a:t>вебсторінки</a:t>
            </a:r>
            <a:r>
              <a:rPr lang="uk-UA" sz="2000" b="1" dirty="0"/>
              <a:t>, знайдені в Інтернеті, містять відомості, які можуть бути вам корисні в майбутньому. </a:t>
            </a:r>
            <a:r>
              <a:rPr lang="uk-UA" sz="2000" b="1" dirty="0" err="1"/>
              <a:t>Aдреси</a:t>
            </a:r>
            <a:r>
              <a:rPr lang="uk-UA" sz="2000" b="1" dirty="0"/>
              <a:t> таких сторінок варто зберігати для повторного їх перегляду. Одним зі способів збереження адрес вебсторінок є створення </a:t>
            </a:r>
            <a:r>
              <a:rPr lang="uk-UA" sz="2000" b="1" dirty="0">
                <a:solidFill>
                  <a:srgbClr val="FF0000"/>
                </a:solidFill>
              </a:rPr>
              <a:t>списку джерел</a:t>
            </a:r>
            <a:r>
              <a:rPr lang="uk-UA" sz="2000" b="1" dirty="0"/>
              <a:t>. </a:t>
            </a:r>
          </a:p>
        </p:txBody>
      </p:sp>
      <p:pic>
        <p:nvPicPr>
          <p:cNvPr id="1026" name="Picture 2" descr="Перелік використаних джерел | Кафедра теорії та практики управління ФСП КПІ  ім. Ігоря Сікорського">
            <a:extLst>
              <a:ext uri="{FF2B5EF4-FFF2-40B4-BE49-F238E27FC236}">
                <a16:creationId xmlns:a16="http://schemas.microsoft.com/office/drawing/2014/main" id="{6D1EAE04-E36B-B8AB-762F-BB4FCBCEA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24" y="1266145"/>
            <a:ext cx="3834901" cy="542639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3534C36-E80A-1B07-E002-E60050807C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4286" t="41386" r="21071" b="15301"/>
          <a:stretch/>
        </p:blipFill>
        <p:spPr>
          <a:xfrm>
            <a:off x="4598125" y="1651247"/>
            <a:ext cx="7168320" cy="5041290"/>
          </a:xfrm>
          <a:prstGeom prst="rect">
            <a:avLst/>
          </a:prstGeom>
        </p:spPr>
      </p:pic>
      <p:pic>
        <p:nvPicPr>
          <p:cNvPr id="5" name="Рисунок 4">
            <a:hlinkClick r:id="rId6"/>
            <a:extLst>
              <a:ext uri="{FF2B5EF4-FFF2-40B4-BE49-F238E27FC236}">
                <a16:creationId xmlns:a16="http://schemas.microsoft.com/office/drawing/2014/main" id="{7529C7B6-05BF-168A-8713-70A8A0D47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432" y="5628769"/>
            <a:ext cx="2934666" cy="114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72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4DBC40-0F34-6A2F-914D-11A21671CC52}"/>
              </a:ext>
            </a:extLst>
          </p:cNvPr>
          <p:cNvSpPr txBox="1"/>
          <p:nvPr/>
        </p:nvSpPr>
        <p:spPr>
          <a:xfrm>
            <a:off x="97313" y="84556"/>
            <a:ext cx="11946641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uk-UA" sz="2000" b="1" dirty="0"/>
              <a:t>Крім цього, у браузерах можна створювати закладки на сторінки, завдяки яким зберігають та </a:t>
            </a:r>
            <a:r>
              <a:rPr lang="uk-UA" sz="2000" b="1" dirty="0" err="1"/>
              <a:t>упоряд-ковують</a:t>
            </a:r>
            <a:r>
              <a:rPr lang="uk-UA" sz="2000" b="1" dirty="0"/>
              <a:t> адреси відвіданих вебсторінок. Для створення закладки на відкриту для перегляду сторінку</a:t>
            </a:r>
          </a:p>
          <a:p>
            <a:r>
              <a:rPr lang="uk-UA" sz="2000" b="1" dirty="0"/>
              <a:t>призначена кнопка </a:t>
            </a:r>
            <a:r>
              <a:rPr lang="uk-UA" sz="2000" b="1" dirty="0">
                <a:solidFill>
                  <a:srgbClr val="FF0000"/>
                </a:solidFill>
              </a:rPr>
              <a:t>Зробити закладку для цієї вкладки         </a:t>
            </a:r>
            <a:r>
              <a:rPr lang="uk-UA" sz="2000" b="1" dirty="0"/>
              <a:t>. </a:t>
            </a:r>
          </a:p>
        </p:txBody>
      </p:sp>
      <p:pic>
        <p:nvPicPr>
          <p:cNvPr id="6" name="Image 805">
            <a:extLst>
              <a:ext uri="{FF2B5EF4-FFF2-40B4-BE49-F238E27FC236}">
                <a16:creationId xmlns:a16="http://schemas.microsoft.com/office/drawing/2014/main" id="{593DDEDC-9B69-8574-AB98-FB1B744A6A98}"/>
              </a:ext>
            </a:extLst>
          </p:cNvPr>
          <p:cNvPicPr>
            <a:picLocks/>
          </p:cNvPicPr>
          <p:nvPr/>
        </p:nvPicPr>
        <p:blipFill>
          <a:blip r:embed="rId2" cstate="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9494" y="756058"/>
            <a:ext cx="433523" cy="34416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4DC1EB-32D4-A4F3-A3D6-41FD953409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9142" t="13207" r="20000" b="14159"/>
          <a:stretch/>
        </p:blipFill>
        <p:spPr>
          <a:xfrm>
            <a:off x="1062444" y="1262742"/>
            <a:ext cx="9379133" cy="54081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F3A35F6A-7EF0-2EC3-B469-59A274603F70}"/>
              </a:ext>
            </a:extLst>
          </p:cNvPr>
          <p:cNvSpPr/>
          <p:nvPr/>
        </p:nvSpPr>
        <p:spPr>
          <a:xfrm>
            <a:off x="9274629" y="1468864"/>
            <a:ext cx="548638" cy="496388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Picture 2" descr="Указатель гифки, анимированные GIF изображения указатель - скачать гиф  картинки на GIFER">
            <a:extLst>
              <a:ext uri="{FF2B5EF4-FFF2-40B4-BE49-F238E27FC236}">
                <a16:creationId xmlns:a16="http://schemas.microsoft.com/office/drawing/2014/main" id="{C857A176-1A94-6C3E-57B4-8410596FB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23267" y="1100219"/>
            <a:ext cx="1252132" cy="125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hlinkClick r:id="rId7"/>
            <a:extLst>
              <a:ext uri="{FF2B5EF4-FFF2-40B4-BE49-F238E27FC236}">
                <a16:creationId xmlns:a16="http://schemas.microsoft.com/office/drawing/2014/main" id="{3C5881DD-9F95-7AB9-2AAD-65A4CC5E52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432" y="5628769"/>
            <a:ext cx="2934666" cy="114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90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B066674-80B8-4094-9E22-F2BD371FB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6E0E0B7A-5D4D-429E-A748-54E5A8B9FD42}"/>
              </a:ext>
            </a:extLst>
          </p:cNvPr>
          <p:cNvGrpSpPr/>
          <p:nvPr/>
        </p:nvGrpSpPr>
        <p:grpSpPr>
          <a:xfrm>
            <a:off x="0" y="-49059"/>
            <a:ext cx="12192000" cy="6931152"/>
            <a:chOff x="0" y="0"/>
            <a:chExt cx="12192000" cy="6931152"/>
          </a:xfrm>
          <a:solidFill>
            <a:srgbClr val="0070C0"/>
          </a:solidFill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92B41D88-F0E3-4660-BE1E-9A3A66A36E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931152" cy="6931152"/>
            </a:xfrm>
            <a:prstGeom prst="rect">
              <a:avLst/>
            </a:prstGeom>
            <a:grpFill/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F5953EA1-8FBB-4CE5-A0C3-83D77CC8AB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0848" y="0"/>
              <a:ext cx="6931152" cy="6931152"/>
            </a:xfrm>
            <a:prstGeom prst="rect">
              <a:avLst/>
            </a:prstGeom>
            <a:grpFill/>
          </p:spPr>
        </p:pic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2240326C-01C0-41CC-9DAC-40AD3FAA5C5D}"/>
              </a:ext>
            </a:extLst>
          </p:cNvPr>
          <p:cNvGrpSpPr/>
          <p:nvPr/>
        </p:nvGrpSpPr>
        <p:grpSpPr>
          <a:xfrm>
            <a:off x="9178835" y="4068581"/>
            <a:ext cx="2862571" cy="2862571"/>
            <a:chOff x="9178835" y="4068581"/>
            <a:chExt cx="2862571" cy="2862571"/>
          </a:xfrm>
        </p:grpSpPr>
        <p:pic>
          <p:nvPicPr>
            <p:cNvPr id="1030" name="Picture 6" descr="Мальчик Пишет — стоковая векторная графика и другие изображения на тему  Писать - iStock">
              <a:extLst>
                <a:ext uri="{FF2B5EF4-FFF2-40B4-BE49-F238E27FC236}">
                  <a16:creationId xmlns:a16="http://schemas.microsoft.com/office/drawing/2014/main" id="{D7816BD2-E663-465A-8C48-D5C4B51352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8835" y="4068581"/>
              <a:ext cx="2862571" cy="2862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Як росіяни не вкрали Тризуб | Збруч">
              <a:extLst>
                <a:ext uri="{FF2B5EF4-FFF2-40B4-BE49-F238E27FC236}">
                  <a16:creationId xmlns:a16="http://schemas.microsoft.com/office/drawing/2014/main" id="{04216B73-CFC5-45F2-A449-D0E72E3EC3A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01" r="26027"/>
            <a:stretch/>
          </p:blipFill>
          <p:spPr bwMode="auto">
            <a:xfrm>
              <a:off x="10177507" y="6045994"/>
              <a:ext cx="261893" cy="299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 descr="Ukraine Ukraine Flag GIF - Ukraine Ukraine Flag Ukrainian - Discover &amp;  Share GIFs">
            <a:extLst>
              <a:ext uri="{FF2B5EF4-FFF2-40B4-BE49-F238E27FC236}">
                <a16:creationId xmlns:a16="http://schemas.microsoft.com/office/drawing/2014/main" id="{58B772BC-209B-40E6-A328-517FAD4D3A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5017" y="5369285"/>
            <a:ext cx="826389" cy="82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Прямоугольник: скругленные углы 2">
            <a:extLst>
              <a:ext uri="{FF2B5EF4-FFF2-40B4-BE49-F238E27FC236}">
                <a16:creationId xmlns:a16="http://schemas.microsoft.com/office/drawing/2014/main" id="{9AF7DCA0-3D43-E5B6-1738-FF40B0F62292}"/>
              </a:ext>
            </a:extLst>
          </p:cNvPr>
          <p:cNvSpPr/>
          <p:nvPr/>
        </p:nvSpPr>
        <p:spPr>
          <a:xfrm>
            <a:off x="1829790" y="474251"/>
            <a:ext cx="8845864" cy="1168927"/>
          </a:xfrm>
          <a:prstGeom prst="round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Повну презентацію дивіться у </a:t>
            </a:r>
            <a:r>
              <a:rPr lang="uk-UA" sz="3600" b="1" dirty="0" err="1"/>
              <a:t>відеоуроці</a:t>
            </a:r>
            <a:r>
              <a:rPr lang="uk-UA" sz="3600" b="1" dirty="0"/>
              <a:t>.</a:t>
            </a:r>
            <a:endParaRPr lang="ru-RU" sz="3600" b="1" dirty="0"/>
          </a:p>
        </p:txBody>
      </p:sp>
      <p:pic>
        <p:nvPicPr>
          <p:cNvPr id="89" name="Рисунок 88">
            <a:hlinkClick r:id="rId7"/>
            <a:extLst>
              <a:ext uri="{FF2B5EF4-FFF2-40B4-BE49-F238E27FC236}">
                <a16:creationId xmlns:a16="http://schemas.microsoft.com/office/drawing/2014/main" id="{5BA5E41B-3086-6C97-6D6E-9D3CA51735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259" y="2289437"/>
            <a:ext cx="4783482" cy="1865811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A8935F2D-25F5-DAAD-DD8A-486A6B4618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4497"/>
            <a:ext cx="4790804" cy="574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56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5079</TotalTime>
  <Words>279</Words>
  <Application>Microsoft Office PowerPoint</Application>
  <PresentationFormat>Широкий екран</PresentationFormat>
  <Paragraphs>16</Paragraphs>
  <Slides>8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5" baseType="lpstr">
      <vt:lpstr>a_Assuan</vt:lpstr>
      <vt:lpstr>Arial</vt:lpstr>
      <vt:lpstr>Arial Black</vt:lpstr>
      <vt:lpstr>Calibri</vt:lpstr>
      <vt:lpstr>Calibri Light</vt:lpstr>
      <vt:lpstr>Fat Freddie CT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577</cp:revision>
  <dcterms:created xsi:type="dcterms:W3CDTF">2023-03-17T21:15:50Z</dcterms:created>
  <dcterms:modified xsi:type="dcterms:W3CDTF">2025-02-21T20:32:29Z</dcterms:modified>
</cp:coreProperties>
</file>