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73" r:id="rId6"/>
    <p:sldId id="275" r:id="rId7"/>
    <p:sldId id="276" r:id="rId8"/>
    <p:sldId id="277" r:id="rId9"/>
    <p:sldId id="278" r:id="rId10"/>
    <p:sldId id="279" r:id="rId11"/>
    <p:sldId id="274" r:id="rId12"/>
    <p:sldId id="264" r:id="rId13"/>
    <p:sldId id="265" r:id="rId14"/>
    <p:sldId id="281" r:id="rId15"/>
    <p:sldId id="266" r:id="rId16"/>
    <p:sldId id="280" r:id="rId17"/>
    <p:sldId id="268" r:id="rId18"/>
    <p:sldId id="269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C6B07-B478-4F1D-8F04-001D799AF86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8C665-258F-4B9D-8C2B-3BC5EAF0C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8C665-258F-4B9D-8C2B-3BC5EAF0CAE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F688-6369-4BA1-B743-A44CC605544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FDB4-300C-4A93-94B0-F33203CB9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206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F688-6369-4BA1-B743-A44CC605544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FDB4-300C-4A93-94B0-F33203CB9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63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F688-6369-4BA1-B743-A44CC605544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FDB4-300C-4A93-94B0-F33203CB9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521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F688-6369-4BA1-B743-A44CC605544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FDB4-300C-4A93-94B0-F33203CB9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331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F688-6369-4BA1-B743-A44CC605544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FDB4-300C-4A93-94B0-F33203CB9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134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F688-6369-4BA1-B743-A44CC605544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FDB4-300C-4A93-94B0-F33203CB9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687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F688-6369-4BA1-B743-A44CC605544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FDB4-300C-4A93-94B0-F33203CB9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601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F688-6369-4BA1-B743-A44CC605544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FDB4-300C-4A93-94B0-F33203CB9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842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F688-6369-4BA1-B743-A44CC605544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FDB4-300C-4A93-94B0-F33203CB9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98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F688-6369-4BA1-B743-A44CC605544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FDB4-300C-4A93-94B0-F33203CB9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075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F688-6369-4BA1-B743-A44CC605544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FDB4-300C-4A93-94B0-F33203CB9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011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F688-6369-4BA1-B743-A44CC605544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2FDB4-300C-4A93-94B0-F33203CB9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928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gZPYCimVQ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17.gif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gif"/><Relationship Id="rId3" Type="http://schemas.openxmlformats.org/officeDocument/2006/relationships/image" Target="../media/image43.png"/><Relationship Id="rId7" Type="http://schemas.openxmlformats.org/officeDocument/2006/relationships/image" Target="../media/image37.png"/><Relationship Id="rId12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46.png"/><Relationship Id="rId5" Type="http://schemas.openxmlformats.org/officeDocument/2006/relationships/image" Target="../media/image36.gif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79912" y="4941168"/>
            <a:ext cx="4935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Вчитель:Сергієнко В.М.</a:t>
            </a:r>
          </a:p>
          <a:p>
            <a:r>
              <a:rPr lang="uk-UA" sz="2400" b="1" dirty="0" smtClean="0"/>
              <a:t>Філія </a:t>
            </a:r>
            <a:r>
              <a:rPr lang="uk-UA" sz="2400" b="1" dirty="0" err="1" smtClean="0"/>
              <a:t>“Проценківська</a:t>
            </a:r>
            <a:r>
              <a:rPr lang="uk-UA" sz="2400" b="1" dirty="0" smtClean="0"/>
              <a:t> гімназія </a:t>
            </a:r>
            <a:r>
              <a:rPr lang="uk-UA" sz="2400" b="1" dirty="0" err="1" smtClean="0"/>
              <a:t>Зіньківського</a:t>
            </a:r>
            <a:r>
              <a:rPr lang="uk-UA" sz="2400" b="1" dirty="0" smtClean="0"/>
              <a:t> опорного ліцею ім. М.К. Зерова </a:t>
            </a:r>
            <a:r>
              <a:rPr lang="uk-UA" sz="2400" b="1" dirty="0" err="1" smtClean="0"/>
              <a:t>Зіньківської</a:t>
            </a:r>
            <a:r>
              <a:rPr lang="uk-UA" sz="2400" b="1" dirty="0" smtClean="0"/>
              <a:t> міської ради </a:t>
            </a:r>
            <a:endParaRPr lang="uk-UA" sz="2400" b="1" dirty="0" smtClean="0"/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85728"/>
            <a:ext cx="1632840" cy="250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144464"/>
            <a:ext cx="4356099" cy="288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12-конечная звезда 8"/>
          <p:cNvSpPr/>
          <p:nvPr/>
        </p:nvSpPr>
        <p:spPr>
          <a:xfrm>
            <a:off x="2123728" y="1556792"/>
            <a:ext cx="6429420" cy="3528392"/>
          </a:xfrm>
          <a:prstGeom prst="star1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Відкритий урок – гра з математики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04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9" name="Горизонтальный свиток 8"/>
          <p:cNvSpPr/>
          <p:nvPr/>
        </p:nvSpPr>
        <p:spPr>
          <a:xfrm>
            <a:off x="785786" y="0"/>
            <a:ext cx="7786742" cy="1676190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14476" y="428604"/>
            <a:ext cx="74008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  <a:r>
              <a:rPr lang="uk-UA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Розв</a:t>
            </a:r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*</a:t>
            </a:r>
            <a:r>
              <a:rPr lang="uk-UA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язати</a:t>
            </a:r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задачу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30" descr="D:\Не удалять\Математика 1 класс\Рисунки математика\снегир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785926"/>
            <a:ext cx="30073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2214554"/>
            <a:ext cx="4857784" cy="1315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</a:rPr>
              <a:t>Два снігурі та шість синиць</a:t>
            </a:r>
          </a:p>
          <a:p>
            <a:pPr eaLnBrk="0" hangingPunct="0">
              <a:lnSpc>
                <a:spcPct val="150000"/>
              </a:lnSpc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</a:rPr>
              <a:t>Діти, скільки всього птиць? 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C:\Documents and Settings\User\Рабочий стол\8.jpg"/>
          <p:cNvPicPr/>
          <p:nvPr/>
        </p:nvPicPr>
        <p:blipFill>
          <a:blip r:embed="rId4" cstate="print"/>
          <a:srcRect l="20089" t="19067" r="23444" b="6547"/>
          <a:stretch>
            <a:fillRect/>
          </a:stretch>
        </p:blipFill>
        <p:spPr bwMode="auto">
          <a:xfrm>
            <a:off x="642910" y="4000504"/>
            <a:ext cx="257176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>
          <a:xfrm>
            <a:off x="4645025" y="4786322"/>
            <a:ext cx="3856065" cy="78581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  Робота над задачею №34 в зошиті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00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" name="Содержимое 2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Содержимое 2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785786" y="0"/>
            <a:ext cx="7786742" cy="1676190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Обчислити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4348" y="1928802"/>
            <a:ext cx="3714776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uk-UA" sz="2400" b="1" dirty="0" smtClean="0">
                <a:solidFill>
                  <a:srgbClr val="0000FF"/>
                </a:solidFill>
              </a:rPr>
              <a:t>Миколай</a:t>
            </a:r>
            <a:r>
              <a:rPr lang="uk-UA" sz="2400" b="1" dirty="0" smtClean="0">
                <a:solidFill>
                  <a:srgbClr val="0000FF"/>
                </a:solidFill>
              </a:rPr>
              <a:t> </a:t>
            </a:r>
            <a:r>
              <a:rPr lang="uk-UA" sz="2400" b="1" dirty="0" smtClean="0">
                <a:solidFill>
                  <a:srgbClr val="0000FF"/>
                </a:solidFill>
              </a:rPr>
              <a:t>на Новий рік </a:t>
            </a:r>
            <a:r>
              <a:rPr lang="uk-UA" sz="2400" b="1" dirty="0" smtClean="0">
                <a:solidFill>
                  <a:srgbClr val="0000FF"/>
                </a:solidFill>
              </a:rPr>
              <a:t>під </a:t>
            </a:r>
            <a:r>
              <a:rPr lang="uk-UA" sz="2400" b="1" dirty="0" smtClean="0">
                <a:solidFill>
                  <a:srgbClr val="0000FF"/>
                </a:solidFill>
              </a:rPr>
              <a:t>ялинку подарунки нам приніс</a:t>
            </a:r>
            <a:r>
              <a:rPr lang="ru-RU" sz="2400" b="1" dirty="0" smtClean="0">
                <a:solidFill>
                  <a:srgbClr val="006600"/>
                </a:solidFill>
              </a:rPr>
              <a:t> 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11266" name="AutoShape 2" descr="С ДНЕМ РОЖДЕНИЯ ДЕДА МОРОЗА! ~ Gif-анимация (Праздники, поздравления) ~  Beeson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С ДНЕМ РОЖДЕНИЯ ДЕДА МОРОЗА! ~ Gif-анимация (Праздники, поздравления) ~  Beeson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С ДНЕМ РОЖДЕНИЯ ДЕДА МОРОЗА! ~ Gif-анимация (Праздники, поздравления) ~  Beeson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С ДНЕМ РОЖДЕНИЯ ДЕДА МОРОЗА! ~ Gif-анимация (Праздники, поздравления) ~  Beeson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 cstate="print"/>
          <a:srcRect l="2193" t="2674" r="1315" b="17105"/>
          <a:stretch>
            <a:fillRect/>
          </a:stretch>
        </p:blipFill>
        <p:spPr bwMode="auto">
          <a:xfrm>
            <a:off x="5000627" y="1928802"/>
            <a:ext cx="356237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Прямоугольник 30"/>
          <p:cNvSpPr/>
          <p:nvPr/>
        </p:nvSpPr>
        <p:spPr>
          <a:xfrm>
            <a:off x="785786" y="4429132"/>
            <a:ext cx="3500462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uk-UA" b="1" dirty="0" smtClean="0">
                <a:latin typeface="Times New Roman" pitchFamily="18" charset="0"/>
              </a:rPr>
              <a:t>Знайти в класі подарунки, знайти значення виразів, написаних на них, та покласти під ялинку. </a:t>
            </a:r>
            <a:endParaRPr lang="uk-UA" b="1" dirty="0"/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714884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785786" y="0"/>
            <a:ext cx="7786742" cy="1676190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Фізкультхвилинка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2857496"/>
            <a:ext cx="4000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786182" y="5572140"/>
            <a:ext cx="312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 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00037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30718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https://www.youtube.com/watch?v=hgZPYCimVQ4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https://www.youtube.com/watch?v=hgZPYCimVQ4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00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90"/>
            <a:ext cx="9144000" cy="6857999"/>
          </a:xfrm>
          <a:prstGeom prst="rect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>
            <a:off x="785786" y="0"/>
            <a:ext cx="7786742" cy="1676190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Пофантазуй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000240"/>
            <a:ext cx="778674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00FF"/>
                </a:solidFill>
              </a:rPr>
              <a:t>Будемо фантазувати, і творить, і малювати</a:t>
            </a:r>
            <a:endParaRPr lang="ru-RU" sz="3200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85786" y="3857628"/>
            <a:ext cx="1775084" cy="1928826"/>
          </a:xfrm>
          <a:prstGeom prst="triangle">
            <a:avLst>
              <a:gd name="adj" fmla="val 5307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643174" y="2786058"/>
            <a:ext cx="1843094" cy="17002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643306" y="4786322"/>
            <a:ext cx="2357454" cy="14859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643702" y="3643314"/>
            <a:ext cx="914400" cy="914400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рапеция 10"/>
          <p:cNvSpPr/>
          <p:nvPr/>
        </p:nvSpPr>
        <p:spPr>
          <a:xfrm>
            <a:off x="6786578" y="5072074"/>
            <a:ext cx="914400" cy="914400"/>
          </a:xfrm>
          <a:prstGeom prst="trapezoi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00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785786" y="0"/>
            <a:ext cx="7786742" cy="1676190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Пофантазуй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Рисунок 8" descr="C:\Documents and Settings\User\Рабочий стол\depositphotos_1969712-stock-photo-stars.jpg"/>
          <p:cNvPicPr/>
          <p:nvPr/>
        </p:nvPicPr>
        <p:blipFill>
          <a:blip r:embed="rId3" cstate="print"/>
          <a:srcRect l="3528" t="2219" r="54142" b="65845"/>
          <a:stretch>
            <a:fillRect/>
          </a:stretch>
        </p:blipFill>
        <p:spPr bwMode="auto">
          <a:xfrm>
            <a:off x="6715140" y="1714488"/>
            <a:ext cx="221457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Veselinka.gif"/>
          <p:cNvPicPr/>
          <p:nvPr/>
        </p:nvPicPr>
        <p:blipFill>
          <a:blip r:embed="rId4" cstate="print"/>
          <a:srcRect l="74741" t="4100" r="5211" b="59453"/>
          <a:stretch>
            <a:fillRect/>
          </a:stretch>
        </p:blipFill>
        <p:spPr>
          <a:xfrm>
            <a:off x="1643042" y="3214686"/>
            <a:ext cx="1190625" cy="1524000"/>
          </a:xfrm>
          <a:prstGeom prst="rect">
            <a:avLst/>
          </a:prstGeom>
        </p:spPr>
      </p:pic>
      <p:pic>
        <p:nvPicPr>
          <p:cNvPr id="11" name="Рисунок 10" descr="C:\Documents and Settings\User\Рабочий стол\depositphotos_102594604-stock-photo-abstract-blue-concentric-pattern-shape.jpg"/>
          <p:cNvPicPr/>
          <p:nvPr/>
        </p:nvPicPr>
        <p:blipFill>
          <a:blip r:embed="rId5" cstate="print"/>
          <a:srcRect l="14773" r="15909" b="6061"/>
          <a:stretch>
            <a:fillRect/>
          </a:stretch>
        </p:blipFill>
        <p:spPr bwMode="auto">
          <a:xfrm>
            <a:off x="5357818" y="1857364"/>
            <a:ext cx="11620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4929198"/>
            <a:ext cx="1866897" cy="161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214686"/>
            <a:ext cx="2000264" cy="160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5133088"/>
            <a:ext cx="1570017" cy="145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4857760"/>
            <a:ext cx="2533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 descr="C:\Documents and Settings\User\Рабочий стол\images (2).jpg"/>
          <p:cNvPicPr/>
          <p:nvPr/>
        </p:nvPicPr>
        <p:blipFill>
          <a:blip r:embed="rId10" cstate="print"/>
          <a:srcRect l="58952" t="43182" r="11354" b="6364"/>
          <a:stretch>
            <a:fillRect/>
          </a:stretch>
        </p:blipFill>
        <p:spPr bwMode="auto">
          <a:xfrm>
            <a:off x="3214678" y="3000372"/>
            <a:ext cx="100013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Documents and Settings\User\Рабочий стол\images (1).png"/>
          <p:cNvPicPr/>
          <p:nvPr/>
        </p:nvPicPr>
        <p:blipFill>
          <a:blip r:embed="rId11" cstate="print"/>
          <a:srcRect r="62290"/>
          <a:stretch>
            <a:fillRect/>
          </a:stretch>
        </p:blipFill>
        <p:spPr bwMode="auto">
          <a:xfrm>
            <a:off x="7786710" y="4714884"/>
            <a:ext cx="10668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Documents and Settings\User\Рабочий стол\unnamed (2).jpg"/>
          <p:cNvPicPr/>
          <p:nvPr/>
        </p:nvPicPr>
        <p:blipFill>
          <a:blip r:embed="rId12" cstate="print"/>
          <a:srcRect l="74219" t="46875"/>
          <a:stretch>
            <a:fillRect/>
          </a:stretch>
        </p:blipFill>
        <p:spPr bwMode="auto">
          <a:xfrm>
            <a:off x="285720" y="1785926"/>
            <a:ext cx="12573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71670" y="1643050"/>
            <a:ext cx="1857388" cy="123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8579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Горизонтальный свиток 2"/>
          <p:cNvSpPr/>
          <p:nvPr/>
        </p:nvSpPr>
        <p:spPr>
          <a:xfrm>
            <a:off x="785786" y="0"/>
            <a:ext cx="7786742" cy="1676190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Пограй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686709"/>
            <a:ext cx="2928958" cy="51712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636" y="1071546"/>
            <a:ext cx="1388771" cy="1320799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857224" y="3500438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4+5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15140" y="1428737"/>
            <a:ext cx="28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8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14480" y="4714884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5+3</a:t>
            </a:r>
            <a:endParaRPr lang="ru-RU" sz="2400" b="1" dirty="0"/>
          </a:p>
        </p:txBody>
      </p:sp>
      <p:pic>
        <p:nvPicPr>
          <p:cNvPr id="11" name="Рисунок 10" descr="0_6d89c_9a08175_XL.png"/>
          <p:cNvPicPr>
            <a:picLocks noChangeAspect="1"/>
          </p:cNvPicPr>
          <p:nvPr/>
        </p:nvPicPr>
        <p:blipFill>
          <a:blip r:embed="rId5" cstate="print"/>
          <a:srcRect r="52953"/>
          <a:stretch>
            <a:fillRect/>
          </a:stretch>
        </p:blipFill>
        <p:spPr>
          <a:xfrm>
            <a:off x="7143768" y="4500570"/>
            <a:ext cx="1000132" cy="9863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80312" y="4725144"/>
            <a:ext cx="642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FF00"/>
                </a:solidFill>
              </a:rPr>
              <a:t>5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714612" y="5715016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7-2</a:t>
            </a:r>
            <a:endParaRPr lang="ru-RU" sz="2400" b="1" dirty="0"/>
          </a:p>
        </p:txBody>
      </p:sp>
      <p:sp>
        <p:nvSpPr>
          <p:cNvPr id="14" name="Овал 13"/>
          <p:cNvSpPr/>
          <p:nvPr/>
        </p:nvSpPr>
        <p:spPr>
          <a:xfrm>
            <a:off x="1928794" y="2285992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9-6</a:t>
            </a:r>
            <a:endParaRPr lang="ru-RU" sz="2400" b="1" dirty="0"/>
          </a:p>
        </p:txBody>
      </p:sp>
      <p:sp>
        <p:nvSpPr>
          <p:cNvPr id="15" name="Овал 14"/>
          <p:cNvSpPr/>
          <p:nvPr/>
        </p:nvSpPr>
        <p:spPr>
          <a:xfrm>
            <a:off x="3929058" y="2643182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4+3</a:t>
            </a:r>
            <a:endParaRPr lang="ru-RU" sz="2400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4714884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5+1</a:t>
            </a:r>
            <a:endParaRPr lang="ru-RU" sz="2400" b="1" dirty="0"/>
          </a:p>
        </p:txBody>
      </p:sp>
      <p:sp>
        <p:nvSpPr>
          <p:cNvPr id="17" name="Овал 16"/>
          <p:cNvSpPr/>
          <p:nvPr/>
        </p:nvSpPr>
        <p:spPr>
          <a:xfrm>
            <a:off x="571472" y="2357430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4-3</a:t>
            </a:r>
            <a:endParaRPr lang="ru-RU" sz="2400" b="1" dirty="0"/>
          </a:p>
        </p:txBody>
      </p:sp>
      <p:pic>
        <p:nvPicPr>
          <p:cNvPr id="18" name="Рисунок 17" descr="695645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2857496"/>
            <a:ext cx="785817" cy="73004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43636" y="2928934"/>
            <a:ext cx="357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C000"/>
                </a:solidFill>
              </a:rPr>
              <a:t>1</a:t>
            </a:r>
            <a:endParaRPr lang="ru-RU" sz="4400" b="1" dirty="0">
              <a:solidFill>
                <a:srgbClr val="FFC000"/>
              </a:solidFill>
            </a:endParaRPr>
          </a:p>
        </p:txBody>
      </p:sp>
      <p:pic>
        <p:nvPicPr>
          <p:cNvPr id="20" name="Рисунок 19" descr="34_phot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2285992"/>
            <a:ext cx="1214445" cy="104767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58016" y="2571744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/>
              <a:t>3</a:t>
            </a:r>
            <a:endParaRPr lang="ru-RU" sz="4400" b="1" dirty="0"/>
          </a:p>
        </p:txBody>
      </p:sp>
      <p:pic>
        <p:nvPicPr>
          <p:cNvPr id="22" name="Рисунок 21" descr="IxYjc1YT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43570" y="3643314"/>
            <a:ext cx="984145" cy="93570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000760" y="3929067"/>
            <a:ext cx="285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</a:rPr>
              <a:t>7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16" y="5572140"/>
            <a:ext cx="1099370" cy="114639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00892" y="5857892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9454" y="3500439"/>
            <a:ext cx="819170" cy="93057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072330" y="3643314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C000"/>
                </a:solidFill>
              </a:rPr>
              <a:t>9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0760" y="4643446"/>
            <a:ext cx="921666" cy="109197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000760" y="4929198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10</a:t>
            </a:r>
            <a:endParaRPr lang="ru-RU" sz="3600" b="1" dirty="0"/>
          </a:p>
        </p:txBody>
      </p:sp>
      <p:sp>
        <p:nvSpPr>
          <p:cNvPr id="31" name="Овал 30"/>
          <p:cNvSpPr/>
          <p:nvPr/>
        </p:nvSpPr>
        <p:spPr>
          <a:xfrm>
            <a:off x="571472" y="5429264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4+6</a:t>
            </a:r>
            <a:endParaRPr lang="ru-RU" sz="2400" b="1" dirty="0"/>
          </a:p>
        </p:txBody>
      </p:sp>
      <p:sp>
        <p:nvSpPr>
          <p:cNvPr id="32" name="Овал 31"/>
          <p:cNvSpPr/>
          <p:nvPr/>
        </p:nvSpPr>
        <p:spPr>
          <a:xfrm>
            <a:off x="2928926" y="3786190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6-2</a:t>
            </a:r>
            <a:endParaRPr lang="ru-RU" sz="2400" b="1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5715016"/>
            <a:ext cx="873745" cy="100867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500694" y="600076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4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00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Рисунок 5" descr="0_a789a_ab5b933a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333375"/>
            <a:ext cx="3715612" cy="6524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074" y="0"/>
            <a:ext cx="1388771" cy="1320799"/>
          </a:xfrm>
          <a:prstGeom prst="rect">
            <a:avLst/>
          </a:prstGeom>
        </p:spPr>
      </p:pic>
      <p:pic>
        <p:nvPicPr>
          <p:cNvPr id="10" name="Рисунок 9" descr="69564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1714488"/>
            <a:ext cx="817767" cy="8768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9454" y="1571612"/>
            <a:ext cx="942797" cy="983123"/>
          </a:xfrm>
          <a:prstGeom prst="rect">
            <a:avLst/>
          </a:prstGeom>
        </p:spPr>
      </p:pic>
      <p:pic>
        <p:nvPicPr>
          <p:cNvPr id="12" name="Рисунок 11" descr="34_phot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9454" y="3000372"/>
            <a:ext cx="1419276" cy="11599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198" y="2714620"/>
            <a:ext cx="891528" cy="10292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6" y="4000504"/>
            <a:ext cx="994642" cy="994642"/>
          </a:xfrm>
          <a:prstGeom prst="rect">
            <a:avLst/>
          </a:prstGeom>
        </p:spPr>
      </p:pic>
      <p:pic>
        <p:nvPicPr>
          <p:cNvPr id="15" name="Рисунок 14" descr="IxYjc1YTY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29256" y="5429264"/>
            <a:ext cx="1067807" cy="8899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702" y="4429132"/>
            <a:ext cx="760963" cy="8644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72396" y="5429264"/>
            <a:ext cx="801736" cy="8214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290" y="135090"/>
            <a:ext cx="4071966" cy="407196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00100" y="1571612"/>
            <a:ext cx="4143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uk-UA" sz="4800" b="1" dirty="0" smtClean="0">
                <a:solidFill>
                  <a:srgbClr val="FF0000"/>
                </a:solidFill>
              </a:rPr>
              <a:t>З  Новим роком!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785786" y="0"/>
            <a:ext cx="7786742" cy="1676190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Оціни свою роботу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2" descr="Стокові векторні зображення Веселий | Depositphotos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14620"/>
            <a:ext cx="3186708" cy="3705474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2357422" y="1785926"/>
            <a:ext cx="2160240" cy="1152128"/>
          </a:xfrm>
          <a:prstGeom prst="wedgeEllipseCallout">
            <a:avLst>
              <a:gd name="adj1" fmla="val -26361"/>
              <a:gd name="adj2" fmla="val 790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latin typeface="Georgia" pitchFamily="18" charset="0"/>
              </a:rPr>
              <a:t>Супер</a:t>
            </a:r>
            <a:r>
              <a:rPr lang="uk-UA" sz="2800" b="1" dirty="0" smtClean="0">
                <a:latin typeface="Georgia" pitchFamily="18" charset="0"/>
              </a:rPr>
              <a:t>! 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8" name="Picture 6" descr="Pin on Snow peeps ;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00430" y="3429000"/>
            <a:ext cx="2448273" cy="2952328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4788024" y="2204864"/>
            <a:ext cx="2160240" cy="1152128"/>
          </a:xfrm>
          <a:prstGeom prst="wedgeEllipseCallout">
            <a:avLst>
              <a:gd name="adj1" fmla="val -26361"/>
              <a:gd name="adj2" fmla="val 7908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Не все вдалося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" name="Picture 4" descr="Стокові векторні зображення Щасливий сніговик | Depositphotos®"/>
          <p:cNvPicPr>
            <a:picLocks noChangeAspect="1" noChangeArrowheads="1"/>
          </p:cNvPicPr>
          <p:nvPr/>
        </p:nvPicPr>
        <p:blipFill>
          <a:blip r:embed="rId5" cstate="print"/>
          <a:srcRect l="10104" r="9067"/>
          <a:stretch>
            <a:fillRect/>
          </a:stretch>
        </p:blipFill>
        <p:spPr bwMode="auto">
          <a:xfrm>
            <a:off x="6000760" y="3571876"/>
            <a:ext cx="2304256" cy="2850779"/>
          </a:xfrm>
          <a:prstGeom prst="rect">
            <a:avLst/>
          </a:prstGeom>
          <a:noFill/>
        </p:spPr>
      </p:pic>
      <p:sp>
        <p:nvSpPr>
          <p:cNvPr id="11" name="Овальная выноска 10"/>
          <p:cNvSpPr/>
          <p:nvPr/>
        </p:nvSpPr>
        <p:spPr>
          <a:xfrm>
            <a:off x="7215206" y="2636912"/>
            <a:ext cx="1749282" cy="1006402"/>
          </a:xfrm>
          <a:prstGeom prst="wedgeEllipseCallout">
            <a:avLst>
              <a:gd name="adj1" fmla="val -26361"/>
              <a:gd name="adj2" fmla="val 7908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Georgia" pitchFamily="18" charset="0"/>
              </a:rPr>
              <a:t>Було  важко</a:t>
            </a:r>
            <a:endParaRPr lang="ru-RU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00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785786" y="0"/>
            <a:ext cx="7786742" cy="1676190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Дякую за увагу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967335"/>
            <a:ext cx="4572000" cy="4648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8" name="Picture 2" descr="Сніговик з подарунком пазли онлайн (Для дітей, Мульт-ілюстрації) | Puzzle  Gar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928802"/>
            <a:ext cx="5872173" cy="4404130"/>
          </a:xfrm>
          <a:prstGeom prst="rect">
            <a:avLst/>
          </a:prstGeom>
          <a:noFill/>
        </p:spPr>
      </p:pic>
      <p:pic>
        <p:nvPicPr>
          <p:cNvPr id="9" name="Picture 10" descr="Цукерка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786190"/>
            <a:ext cx="1875058" cy="1875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00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12-конечная звезда 8"/>
          <p:cNvSpPr/>
          <p:nvPr/>
        </p:nvSpPr>
        <p:spPr>
          <a:xfrm>
            <a:off x="1428728" y="1643050"/>
            <a:ext cx="7358114" cy="3071834"/>
          </a:xfrm>
          <a:prstGeom prst="star1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Використані ілюстрації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5072074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b="1" dirty="0" smtClean="0"/>
          </a:p>
          <a:p>
            <a:r>
              <a:rPr lang="en-US" sz="3600" b="1" dirty="0" smtClean="0"/>
              <a:t> </a:t>
            </a:r>
            <a:r>
              <a:rPr lang="en-US" sz="4800" b="1" dirty="0" smtClean="0"/>
              <a:t>https://www.google.com.ua/</a:t>
            </a:r>
            <a:endParaRPr lang="ru-RU" sz="48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19621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804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90"/>
            <a:ext cx="9144000" cy="6858000"/>
          </a:xfrm>
          <a:prstGeom prst="rect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>
            <a:off x="785786" y="0"/>
            <a:ext cx="7572428" cy="1676190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14476" y="428604"/>
            <a:ext cx="65389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Новий рік  -  на поріг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14488"/>
            <a:ext cx="56828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/>
              <a:t>На порозі рік Новий –</a:t>
            </a:r>
          </a:p>
          <a:p>
            <a:r>
              <a:rPr lang="uk-UA" sz="3600" b="1" dirty="0" smtClean="0"/>
              <a:t>Добрий , світлий, чарівний.</a:t>
            </a:r>
          </a:p>
          <a:p>
            <a:r>
              <a:rPr lang="uk-UA" sz="3600" b="1" dirty="0" smtClean="0"/>
              <a:t>Щастя, злагоду  -  усе,</a:t>
            </a:r>
          </a:p>
          <a:p>
            <a:r>
              <a:rPr lang="uk-UA" sz="3600" b="1" dirty="0" smtClean="0"/>
              <a:t>Хай до хат він нам несе!</a:t>
            </a:r>
          </a:p>
        </p:txBody>
      </p:sp>
      <p:pic>
        <p:nvPicPr>
          <p:cNvPr id="15" name="Рисунок 14" descr="C:\Users\1\Desktop\Screenshot_1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 l="37680" t="25764"/>
          <a:stretch>
            <a:fillRect/>
          </a:stretch>
        </p:blipFill>
        <p:spPr bwMode="auto">
          <a:xfrm>
            <a:off x="5000628" y="3500438"/>
            <a:ext cx="37020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stock-photo-top-view-fir-twigs-colored-christmas-decoration-isolated-whi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3866112" cy="2581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81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Горизонтальный свиток 8"/>
          <p:cNvSpPr/>
          <p:nvPr/>
        </p:nvSpPr>
        <p:spPr>
          <a:xfrm>
            <a:off x="785786" y="0"/>
            <a:ext cx="7786742" cy="1676190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1839" y="428604"/>
            <a:ext cx="81359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Мандрівка </a:t>
            </a:r>
            <a:r>
              <a:rPr lang="uk-UA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СвятогоМиколая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000240"/>
            <a:ext cx="5526111" cy="442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071942"/>
            <a:ext cx="19621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600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500034" y="0"/>
            <a:ext cx="8358246" cy="1676190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28604"/>
            <a:ext cx="87488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Дістати зіроньку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3049"/>
            <a:ext cx="4040188" cy="714381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Зіронька в полоні сонячних промінчиків та хмаринок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8182" r="-910" b="30328"/>
          <a:stretch>
            <a:fillRect/>
          </a:stretch>
        </p:blipFill>
        <p:spPr bwMode="auto">
          <a:xfrm>
            <a:off x="462213" y="2643182"/>
            <a:ext cx="375259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0268" y="1714488"/>
            <a:ext cx="3951288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714488"/>
            <a:ext cx="3951288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600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500034" y="0"/>
            <a:ext cx="8358246" cy="1676190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28604"/>
            <a:ext cx="87488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Полічити 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 flipH="1">
            <a:off x="5929322" y="3571876"/>
            <a:ext cx="2928958" cy="278608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uk-UA" dirty="0" smtClean="0"/>
              <a:t>Гра </a:t>
            </a:r>
            <a:r>
              <a:rPr lang="uk-UA" dirty="0" err="1" smtClean="0"/>
              <a:t>“Передай</a:t>
            </a:r>
            <a:r>
              <a:rPr lang="uk-UA" dirty="0" smtClean="0"/>
              <a:t> </a:t>
            </a:r>
            <a:r>
              <a:rPr lang="uk-UA" dirty="0" err="1" smtClean="0"/>
              <a:t>кульку”</a:t>
            </a:r>
            <a:r>
              <a:rPr lang="uk-UA" dirty="0" smtClean="0"/>
              <a:t>  (лічба 1-10 і навпаки)</a:t>
            </a:r>
          </a:p>
          <a:p>
            <a:r>
              <a:rPr lang="uk-UA" dirty="0" smtClean="0"/>
              <a:t>Відновити ряд</a:t>
            </a:r>
          </a:p>
          <a:p>
            <a:r>
              <a:rPr lang="uk-UA" dirty="0" smtClean="0"/>
              <a:t>Вправа </a:t>
            </a:r>
            <a:r>
              <a:rPr lang="uk-UA" dirty="0" err="1" smtClean="0"/>
              <a:t>“Гірлянда”</a:t>
            </a:r>
            <a:endParaRPr lang="ru-RU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69BB8B95-DEAC-4C63-B53B-9090C51FE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92490561"/>
              </p:ext>
            </p:extLst>
          </p:nvPr>
        </p:nvGraphicFramePr>
        <p:xfrm>
          <a:off x="357159" y="2000241"/>
          <a:ext cx="8572560" cy="13036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6659">
                  <a:extLst>
                    <a:ext uri="{9D8B030D-6E8A-4147-A177-3AD203B41FA5}">
                      <a16:colId xmlns="" xmlns:a16="http://schemas.microsoft.com/office/drawing/2014/main" val="2979368757"/>
                    </a:ext>
                  </a:extLst>
                </a:gridCol>
                <a:gridCol w="776659">
                  <a:extLst>
                    <a:ext uri="{9D8B030D-6E8A-4147-A177-3AD203B41FA5}">
                      <a16:colId xmlns="" xmlns:a16="http://schemas.microsoft.com/office/drawing/2014/main" val="3924155933"/>
                    </a:ext>
                  </a:extLst>
                </a:gridCol>
                <a:gridCol w="776659">
                  <a:extLst>
                    <a:ext uri="{9D8B030D-6E8A-4147-A177-3AD203B41FA5}">
                      <a16:colId xmlns="" xmlns:a16="http://schemas.microsoft.com/office/drawing/2014/main" val="3063720510"/>
                    </a:ext>
                  </a:extLst>
                </a:gridCol>
                <a:gridCol w="776659">
                  <a:extLst>
                    <a:ext uri="{9D8B030D-6E8A-4147-A177-3AD203B41FA5}">
                      <a16:colId xmlns="" xmlns:a16="http://schemas.microsoft.com/office/drawing/2014/main" val="1412784782"/>
                    </a:ext>
                  </a:extLst>
                </a:gridCol>
                <a:gridCol w="776659">
                  <a:extLst>
                    <a:ext uri="{9D8B030D-6E8A-4147-A177-3AD203B41FA5}">
                      <a16:colId xmlns="" xmlns:a16="http://schemas.microsoft.com/office/drawing/2014/main" val="3079137469"/>
                    </a:ext>
                  </a:extLst>
                </a:gridCol>
                <a:gridCol w="776659">
                  <a:extLst>
                    <a:ext uri="{9D8B030D-6E8A-4147-A177-3AD203B41FA5}">
                      <a16:colId xmlns="" xmlns:a16="http://schemas.microsoft.com/office/drawing/2014/main" val="3401898798"/>
                    </a:ext>
                  </a:extLst>
                </a:gridCol>
                <a:gridCol w="776659">
                  <a:extLst>
                    <a:ext uri="{9D8B030D-6E8A-4147-A177-3AD203B41FA5}">
                      <a16:colId xmlns="" xmlns:a16="http://schemas.microsoft.com/office/drawing/2014/main" val="3483129987"/>
                    </a:ext>
                  </a:extLst>
                </a:gridCol>
                <a:gridCol w="776659">
                  <a:extLst>
                    <a:ext uri="{9D8B030D-6E8A-4147-A177-3AD203B41FA5}">
                      <a16:colId xmlns="" xmlns:a16="http://schemas.microsoft.com/office/drawing/2014/main" val="2948353968"/>
                    </a:ext>
                  </a:extLst>
                </a:gridCol>
                <a:gridCol w="776659">
                  <a:extLst>
                    <a:ext uri="{9D8B030D-6E8A-4147-A177-3AD203B41FA5}">
                      <a16:colId xmlns="" xmlns:a16="http://schemas.microsoft.com/office/drawing/2014/main" val="3529248082"/>
                    </a:ext>
                  </a:extLst>
                </a:gridCol>
                <a:gridCol w="1582629">
                  <a:extLst>
                    <a:ext uri="{9D8B030D-6E8A-4147-A177-3AD203B41FA5}">
                      <a16:colId xmlns="" xmlns:a16="http://schemas.microsoft.com/office/drawing/2014/main" val="1076590078"/>
                    </a:ext>
                  </a:extLst>
                </a:gridCol>
              </a:tblGrid>
              <a:tr h="1143007">
                <a:tc>
                  <a:txBody>
                    <a:bodyPr/>
                    <a:lstStyle/>
                    <a:p>
                      <a:pPr algn="ctr"/>
                      <a:r>
                        <a:rPr lang="uk-UA" sz="8000" b="1" dirty="0">
                          <a:latin typeface="Arial Narrow" panose="020B0606020202030204" pitchFamily="34" charset="0"/>
                        </a:rPr>
                        <a:t>1</a:t>
                      </a:r>
                      <a:endParaRPr lang="x-none" sz="8000" b="1" dirty="0"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0" b="1" dirty="0">
                          <a:latin typeface="Arial Narrow" panose="020B0606020202030204" pitchFamily="34" charset="0"/>
                        </a:rPr>
                        <a:t>2</a:t>
                      </a:r>
                      <a:endParaRPr lang="x-none" sz="8000" b="1" dirty="0"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0" b="1" dirty="0">
                          <a:latin typeface="Arial Narrow" panose="020B0606020202030204" pitchFamily="34" charset="0"/>
                        </a:rPr>
                        <a:t>3</a:t>
                      </a:r>
                      <a:endParaRPr lang="x-none" sz="8000" b="1" dirty="0"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0" b="1" dirty="0">
                          <a:latin typeface="Arial Narrow" panose="020B0606020202030204" pitchFamily="34" charset="0"/>
                        </a:rPr>
                        <a:t>4</a:t>
                      </a:r>
                      <a:endParaRPr lang="x-none" sz="8000" b="1" dirty="0"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0" b="1" dirty="0">
                          <a:latin typeface="Arial Narrow" panose="020B0606020202030204" pitchFamily="34" charset="0"/>
                        </a:rPr>
                        <a:t>5</a:t>
                      </a:r>
                      <a:endParaRPr lang="x-none" sz="8000" b="1" dirty="0"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0" b="1" dirty="0">
                          <a:latin typeface="Arial Narrow" panose="020B0606020202030204" pitchFamily="34" charset="0"/>
                        </a:rPr>
                        <a:t>6</a:t>
                      </a:r>
                      <a:endParaRPr lang="x-none" sz="8000" b="1" dirty="0"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0" b="1" dirty="0">
                          <a:latin typeface="Arial Narrow" panose="020B0606020202030204" pitchFamily="34" charset="0"/>
                        </a:rPr>
                        <a:t>7</a:t>
                      </a:r>
                      <a:endParaRPr lang="x-none" sz="8000" b="1" dirty="0"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0" b="1" dirty="0">
                          <a:latin typeface="Arial Narrow" panose="020B0606020202030204" pitchFamily="34" charset="0"/>
                        </a:rPr>
                        <a:t>8</a:t>
                      </a:r>
                      <a:endParaRPr lang="x-none" sz="8000" b="1" dirty="0"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0" b="1" dirty="0">
                          <a:latin typeface="Arial Narrow" panose="020B0606020202030204" pitchFamily="34" charset="0"/>
                        </a:rPr>
                        <a:t>9</a:t>
                      </a:r>
                      <a:endParaRPr lang="x-none" sz="8000" b="1" dirty="0"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0" b="1" dirty="0">
                          <a:latin typeface="Arial Narrow" panose="020B0606020202030204" pitchFamily="34" charset="0"/>
                        </a:rPr>
                        <a:t>10</a:t>
                      </a:r>
                      <a:endParaRPr lang="x-none" sz="8000" b="1" dirty="0"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9286938"/>
                  </a:ext>
                </a:extLst>
              </a:tr>
            </a:tbl>
          </a:graphicData>
        </a:graphic>
      </p:graphicFrame>
      <p:pic>
        <p:nvPicPr>
          <p:cNvPr id="15" name="Рисунок 14" descr="C:\Documents and Settings\User\Рабочий стол\depositphotos_102594604-stock-photo-abstract-blue-concentric-pattern-shape.jpg"/>
          <p:cNvPicPr/>
          <p:nvPr/>
        </p:nvPicPr>
        <p:blipFill>
          <a:blip r:embed="rId3" cstate="print"/>
          <a:srcRect l="14773" r="15909" b="6061"/>
          <a:stretch>
            <a:fillRect/>
          </a:stretch>
        </p:blipFill>
        <p:spPr bwMode="auto">
          <a:xfrm>
            <a:off x="6572264" y="2214554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Documents and Settings\User\Рабочий стол\depositphotos_102594604-stock-photo-abstract-blue-concentric-pattern-shape.jpg"/>
          <p:cNvPicPr/>
          <p:nvPr/>
        </p:nvPicPr>
        <p:blipFill>
          <a:blip r:embed="rId3" cstate="print"/>
          <a:srcRect l="14773" r="15909" b="6061"/>
          <a:stretch>
            <a:fillRect/>
          </a:stretch>
        </p:blipFill>
        <p:spPr bwMode="auto">
          <a:xfrm>
            <a:off x="4214810" y="2214554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Documents and Settings\User\Рабочий стол\depositphotos_102594604-stock-photo-abstract-blue-concentric-pattern-shape.jpg"/>
          <p:cNvPicPr/>
          <p:nvPr/>
        </p:nvPicPr>
        <p:blipFill>
          <a:blip r:embed="rId4" cstate="print"/>
          <a:srcRect l="14773" r="15909" b="6061"/>
          <a:stretch>
            <a:fillRect/>
          </a:stretch>
        </p:blipFill>
        <p:spPr bwMode="auto">
          <a:xfrm>
            <a:off x="1928794" y="2214554"/>
            <a:ext cx="857256" cy="9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Documents and Settings\User\Рабочий стол\images.png"/>
          <p:cNvPicPr/>
          <p:nvPr/>
        </p:nvPicPr>
        <p:blipFill>
          <a:blip r:embed="rId5" cstate="print"/>
          <a:srcRect r="51866"/>
          <a:stretch>
            <a:fillRect/>
          </a:stretch>
        </p:blipFill>
        <p:spPr bwMode="auto">
          <a:xfrm>
            <a:off x="1785918" y="3643314"/>
            <a:ext cx="242889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600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9" name="Горизонтальный свиток 8"/>
          <p:cNvSpPr/>
          <p:nvPr/>
        </p:nvSpPr>
        <p:spPr>
          <a:xfrm>
            <a:off x="785786" y="0"/>
            <a:ext cx="7786742" cy="1676190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14476" y="428604"/>
            <a:ext cx="79515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Зліпити веселого </a:t>
            </a:r>
            <a:r>
              <a:rPr lang="uk-UA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сніговика</a:t>
            </a:r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785786" y="1714489"/>
            <a:ext cx="7715304" cy="1071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Числа різні, їх багато</a:t>
            </a:r>
          </a:p>
          <a:p>
            <a:pPr algn="ctr">
              <a:buNone/>
            </a:pPr>
            <a:r>
              <a:rPr lang="uk-UA" dirty="0" smtClean="0"/>
              <a:t>Будемо з частинок їх складати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571472" y="3500438"/>
            <a:ext cx="200026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4+3</a:t>
            </a:r>
            <a:endParaRPr lang="ru-RU" sz="4000" dirty="0"/>
          </a:p>
        </p:txBody>
      </p:sp>
      <p:sp>
        <p:nvSpPr>
          <p:cNvPr id="17" name="Овал 16"/>
          <p:cNvSpPr/>
          <p:nvPr/>
        </p:nvSpPr>
        <p:spPr>
          <a:xfrm>
            <a:off x="2500298" y="5286388"/>
            <a:ext cx="1914532" cy="127159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4+5</a:t>
            </a:r>
            <a:endParaRPr lang="ru-RU" sz="4000" dirty="0"/>
          </a:p>
        </p:txBody>
      </p:sp>
      <p:sp>
        <p:nvSpPr>
          <p:cNvPr id="18" name="Овал 17"/>
          <p:cNvSpPr/>
          <p:nvPr/>
        </p:nvSpPr>
        <p:spPr>
          <a:xfrm>
            <a:off x="5715008" y="4857760"/>
            <a:ext cx="91440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6+1</a:t>
            </a:r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>
            <a:off x="5429256" y="6000768"/>
            <a:ext cx="914400" cy="7143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8+1</a:t>
            </a:r>
            <a:endParaRPr lang="ru-RU" sz="2400" dirty="0"/>
          </a:p>
        </p:txBody>
      </p:sp>
      <p:sp>
        <p:nvSpPr>
          <p:cNvPr id="20" name="Овал 19"/>
          <p:cNvSpPr/>
          <p:nvPr/>
        </p:nvSpPr>
        <p:spPr>
          <a:xfrm>
            <a:off x="785786" y="5572140"/>
            <a:ext cx="12858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5+2</a:t>
            </a:r>
            <a:endParaRPr lang="ru-RU" sz="3200" dirty="0"/>
          </a:p>
        </p:txBody>
      </p:sp>
      <p:sp>
        <p:nvSpPr>
          <p:cNvPr id="21" name="Овал 20"/>
          <p:cNvSpPr/>
          <p:nvPr/>
        </p:nvSpPr>
        <p:spPr>
          <a:xfrm>
            <a:off x="4357686" y="3857628"/>
            <a:ext cx="1285884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7+2</a:t>
            </a:r>
            <a:endParaRPr lang="ru-RU" sz="3200" dirty="0"/>
          </a:p>
        </p:txBody>
      </p:sp>
      <p:sp>
        <p:nvSpPr>
          <p:cNvPr id="22" name="Трапеция 21"/>
          <p:cNvSpPr/>
          <p:nvPr/>
        </p:nvSpPr>
        <p:spPr>
          <a:xfrm>
            <a:off x="3143240" y="3357562"/>
            <a:ext cx="714380" cy="771524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9</a:t>
            </a:r>
            <a:endParaRPr lang="ru-RU" sz="3600" dirty="0"/>
          </a:p>
        </p:txBody>
      </p:sp>
      <p:sp>
        <p:nvSpPr>
          <p:cNvPr id="23" name="Трапеция 22"/>
          <p:cNvSpPr/>
          <p:nvPr/>
        </p:nvSpPr>
        <p:spPr>
          <a:xfrm>
            <a:off x="5715008" y="3071810"/>
            <a:ext cx="714380" cy="771524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7</a:t>
            </a:r>
            <a:endParaRPr lang="ru-RU" sz="3600" dirty="0"/>
          </a:p>
        </p:txBody>
      </p:sp>
      <p:pic>
        <p:nvPicPr>
          <p:cNvPr id="15" name="Picture 2" descr="Гра на розслаблення «Сніговик» – Дитячий психоло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571876"/>
            <a:ext cx="1835696" cy="2510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00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Горизонтальный свиток 8"/>
          <p:cNvSpPr/>
          <p:nvPr/>
        </p:nvSpPr>
        <p:spPr>
          <a:xfrm>
            <a:off x="785786" y="0"/>
            <a:ext cx="7786742" cy="1676190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428604"/>
            <a:ext cx="65008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Напиши   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714348" y="2819095"/>
            <a:ext cx="4571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uk-UA" sz="2400" b="1" dirty="0" smtClean="0">
              <a:latin typeface="Arial Black" panose="020B0A04020102020204" pitchFamily="34" charset="0"/>
            </a:endParaRPr>
          </a:p>
        </p:txBody>
      </p:sp>
      <p:pic>
        <p:nvPicPr>
          <p:cNvPr id="15" name="Объект 4">
            <a:extLst>
              <a:ext uri="{FF2B5EF4-FFF2-40B4-BE49-F238E27FC236}">
                <a16:creationId xmlns="" xmlns:a16="http://schemas.microsoft.com/office/drawing/2014/main" id="{5EB227DF-864F-4F59-A82F-71632C57F3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039" t="18182" r="9707" b="38636"/>
          <a:stretch>
            <a:fillRect/>
          </a:stretch>
        </p:blipFill>
        <p:spPr>
          <a:xfrm>
            <a:off x="428596" y="2571744"/>
            <a:ext cx="4214842" cy="3357586"/>
          </a:xfrm>
          <a:prstGeom prst="rect">
            <a:avLst/>
          </a:prstGeom>
        </p:spPr>
      </p:pic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>
          <a:xfrm>
            <a:off x="457200" y="2571743"/>
            <a:ext cx="4186238" cy="335758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3"/>
          </p:nvPr>
        </p:nvSpPr>
        <p:spPr>
          <a:xfrm>
            <a:off x="5500694" y="1857364"/>
            <a:ext cx="3186106" cy="1571636"/>
          </a:xfrm>
          <a:solidFill>
            <a:schemeClr val="bg1"/>
          </a:solidFill>
        </p:spPr>
        <p:txBody>
          <a:bodyPr/>
          <a:lstStyle/>
          <a:p>
            <a:r>
              <a:rPr lang="uk-UA" dirty="0" smtClean="0"/>
              <a:t>Вправа </a:t>
            </a:r>
            <a:r>
              <a:rPr lang="uk-UA" dirty="0" err="1" smtClean="0"/>
              <a:t>“Кубування”</a:t>
            </a:r>
            <a:endParaRPr lang="ru-RU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4"/>
          </p:nvPr>
        </p:nvSpPr>
        <p:spPr>
          <a:xfrm>
            <a:off x="5500694" y="4000504"/>
            <a:ext cx="3186106" cy="212565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uk-UA" sz="3200" dirty="0" smtClean="0"/>
              <a:t>    Зараз олівець візьміть</a:t>
            </a:r>
          </a:p>
          <a:p>
            <a:pPr>
              <a:buNone/>
            </a:pPr>
            <a:r>
              <a:rPr lang="uk-UA" sz="3200" dirty="0" smtClean="0"/>
              <a:t>    Цифру   7  ви напишіть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928802"/>
            <a:ext cx="1427141" cy="110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600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9" name="Горизонтальный свиток 8"/>
          <p:cNvSpPr/>
          <p:nvPr/>
        </p:nvSpPr>
        <p:spPr>
          <a:xfrm>
            <a:off x="785786" y="0"/>
            <a:ext cx="7786742" cy="1676190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14476" y="428604"/>
            <a:ext cx="51443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Порівняти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8115328" cy="221457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Вставити потрібний знак</a:t>
            </a:r>
          </a:p>
          <a:p>
            <a:pPr>
              <a:buNone/>
            </a:pPr>
            <a:r>
              <a:rPr lang="uk-UA" sz="7800" b="1" dirty="0" smtClean="0"/>
              <a:t>8…2…7…0…5…5…10</a:t>
            </a:r>
          </a:p>
          <a:p>
            <a:r>
              <a:rPr lang="uk-UA" dirty="0" smtClean="0"/>
              <a:t> Робота на картках</a:t>
            </a:r>
            <a:endParaRPr lang="ru-RU" dirty="0"/>
          </a:p>
        </p:txBody>
      </p:sp>
      <p:pic>
        <p:nvPicPr>
          <p:cNvPr id="18" name="Picture 2" descr="Презентація з математики. Тема: &quot;Порівнюємо групи об'єктів за кількістю (« більше», «менше»). Знаки порівняння ( «&amp;gt;», «"/>
          <p:cNvPicPr>
            <a:picLocks noChangeAspect="1" noChangeArrowheads="1"/>
          </p:cNvPicPr>
          <p:nvPr/>
        </p:nvPicPr>
        <p:blipFill>
          <a:blip r:embed="rId3" cstate="print"/>
          <a:srcRect l="29977" t="11724" r="15647" b="13824"/>
          <a:stretch>
            <a:fillRect/>
          </a:stretch>
        </p:blipFill>
        <p:spPr bwMode="auto">
          <a:xfrm>
            <a:off x="2714612" y="4357694"/>
            <a:ext cx="3429024" cy="2093829"/>
          </a:xfrm>
          <a:prstGeom prst="rect">
            <a:avLst/>
          </a:prstGeom>
          <a:noFill/>
        </p:spPr>
      </p:pic>
      <p:pic>
        <p:nvPicPr>
          <p:cNvPr id="8" name="Рисунок 7" descr="Veselinka.gif"/>
          <p:cNvPicPr/>
          <p:nvPr/>
        </p:nvPicPr>
        <p:blipFill>
          <a:blip r:embed="rId4" cstate="print"/>
          <a:srcRect l="74741" t="4100" r="5211" b="59453"/>
          <a:stretch>
            <a:fillRect/>
          </a:stretch>
        </p:blipFill>
        <p:spPr>
          <a:xfrm>
            <a:off x="785786" y="4643446"/>
            <a:ext cx="1190625" cy="1524000"/>
          </a:xfrm>
          <a:prstGeom prst="rect">
            <a:avLst/>
          </a:prstGeom>
        </p:spPr>
      </p:pic>
      <p:pic>
        <p:nvPicPr>
          <p:cNvPr id="11" name="Рисунок 10" descr="Veselinka.gif"/>
          <p:cNvPicPr/>
          <p:nvPr/>
        </p:nvPicPr>
        <p:blipFill>
          <a:blip r:embed="rId4" cstate="print"/>
          <a:srcRect l="2886" t="61276" r="75312" b="5695"/>
          <a:stretch>
            <a:fillRect/>
          </a:stretch>
        </p:blipFill>
        <p:spPr>
          <a:xfrm>
            <a:off x="7072330" y="4714884"/>
            <a:ext cx="1295400" cy="1381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00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Горизонтальный свиток 8"/>
          <p:cNvSpPr/>
          <p:nvPr/>
        </p:nvSpPr>
        <p:spPr>
          <a:xfrm>
            <a:off x="785786" y="0"/>
            <a:ext cx="7786742" cy="1676190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14476" y="428604"/>
            <a:ext cx="65234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</a:t>
            </a:r>
            <a:r>
              <a:rPr lang="uk-UA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Розв</a:t>
            </a:r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*</a:t>
            </a:r>
            <a:r>
              <a:rPr lang="uk-UA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язати</a:t>
            </a:r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задачу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2" descr="D:\Не удалять\Математика 1 класс\Рисунки математика\ель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071546"/>
            <a:ext cx="4071938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85786" y="2000240"/>
            <a:ext cx="4286280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uk-UA" sz="2400" b="1" dirty="0" smtClean="0">
                <a:solidFill>
                  <a:srgbClr val="0000FF"/>
                </a:solidFill>
              </a:rPr>
              <a:t>Десять ялинок у лісі росли,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uk-UA" sz="2400" b="1" dirty="0" smtClean="0">
                <a:solidFill>
                  <a:srgbClr val="C00000"/>
                </a:solidFill>
              </a:rPr>
              <a:t>В школу на свято одну відвезли.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uk-UA" sz="2400" b="1" dirty="0" smtClean="0">
                <a:solidFill>
                  <a:srgbClr val="9900CC"/>
                </a:solidFill>
              </a:rPr>
              <a:t>Скільки ялинок лишилося там?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uk-UA" sz="2400" b="1" dirty="0" smtClean="0">
                <a:solidFill>
                  <a:srgbClr val="006600"/>
                </a:solidFill>
              </a:rPr>
              <a:t>Добре подумаєш, скажеш це сам</a:t>
            </a:r>
            <a:r>
              <a:rPr lang="uk-UA" sz="3200" b="1" dirty="0" smtClean="0">
                <a:solidFill>
                  <a:srgbClr val="006600"/>
                </a:solidFill>
              </a:rPr>
              <a:t>.</a:t>
            </a:r>
            <a:r>
              <a:rPr lang="ru-RU" sz="3200" b="1" dirty="0" smtClean="0">
                <a:solidFill>
                  <a:srgbClr val="006600"/>
                </a:solidFill>
              </a:rPr>
              <a:t> </a:t>
            </a:r>
            <a:endParaRPr lang="ru-RU" sz="32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00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281</Words>
  <Application>Microsoft Office PowerPoint</Application>
  <PresentationFormat>Экран (4:3)</PresentationFormat>
  <Paragraphs>92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82</cp:revision>
  <dcterms:created xsi:type="dcterms:W3CDTF">2018-11-22T20:00:46Z</dcterms:created>
  <dcterms:modified xsi:type="dcterms:W3CDTF">2025-02-20T16:02:07Z</dcterms:modified>
</cp:coreProperties>
</file>