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316" r:id="rId4"/>
    <p:sldId id="315" r:id="rId5"/>
    <p:sldId id="317" r:id="rId6"/>
    <p:sldId id="258" r:id="rId7"/>
    <p:sldId id="259" r:id="rId8"/>
    <p:sldId id="261" r:id="rId9"/>
    <p:sldId id="263" r:id="rId10"/>
    <p:sldId id="282" r:id="rId11"/>
    <p:sldId id="277" r:id="rId12"/>
    <p:sldId id="278" r:id="rId13"/>
    <p:sldId id="279" r:id="rId14"/>
    <p:sldId id="274" r:id="rId15"/>
    <p:sldId id="271" r:id="rId16"/>
    <p:sldId id="272" r:id="rId17"/>
    <p:sldId id="273" r:id="rId18"/>
    <p:sldId id="268" r:id="rId19"/>
    <p:sldId id="269" r:id="rId20"/>
    <p:sldId id="264" r:id="rId21"/>
    <p:sldId id="265" r:id="rId22"/>
    <p:sldId id="266" r:id="rId23"/>
    <p:sldId id="267" r:id="rId24"/>
    <p:sldId id="284" r:id="rId25"/>
    <p:sldId id="285" r:id="rId26"/>
    <p:sldId id="286" r:id="rId27"/>
    <p:sldId id="290" r:id="rId28"/>
    <p:sldId id="291" r:id="rId29"/>
    <p:sldId id="292" r:id="rId30"/>
    <p:sldId id="293" r:id="rId31"/>
    <p:sldId id="294" r:id="rId32"/>
    <p:sldId id="295" r:id="rId33"/>
    <p:sldId id="305" r:id="rId34"/>
    <p:sldId id="296" r:id="rId35"/>
    <p:sldId id="306" r:id="rId36"/>
    <p:sldId id="298" r:id="rId37"/>
    <p:sldId id="309" r:id="rId38"/>
    <p:sldId id="299" r:id="rId39"/>
    <p:sldId id="300" r:id="rId40"/>
    <p:sldId id="301" r:id="rId41"/>
    <p:sldId id="307" r:id="rId42"/>
    <p:sldId id="302" r:id="rId43"/>
    <p:sldId id="308" r:id="rId44"/>
    <p:sldId id="303" r:id="rId45"/>
    <p:sldId id="297" r:id="rId46"/>
    <p:sldId id="312" r:id="rId47"/>
    <p:sldId id="313" r:id="rId4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5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2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8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BC23-4A0D-4EA7-BD46-6F9B09EAD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88961"/>
      </p:ext>
    </p:extLst>
  </p:cSld>
  <p:clrMapOvr>
    <a:masterClrMapping/>
  </p:clrMapOvr>
  <p:transition spd="med" advClick="0" advTm="11000"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BC23-4A0D-4EA7-BD46-6F9B09EAD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088"/>
      </p:ext>
    </p:extLst>
  </p:cSld>
  <p:clrMapOvr>
    <a:masterClrMapping/>
  </p:clrMapOvr>
  <p:transition spd="med" advClick="0" advTm="11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2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6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0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5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2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6687-8930-4C8B-8C82-6E1738101F3C}" type="datetimeFigureOut">
              <a:rPr lang="uk-UA" smtClean="0"/>
              <a:t>24.02.2025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ABD7-8CC4-4B10-A7BD-B54FF6FC0A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2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7CDF-B5F9-400A-841C-9EDFC26F72E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13A1-2F40-41FF-823E-C1F34473631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88840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Накладна </a:t>
            </a:r>
            <a:r>
              <a:rPr lang="ru-RU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мозаїка</a:t>
            </a:r>
            <a:r>
              <a:rPr lang="ru-RU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0" y="2420888"/>
            <a:ext cx="4503942" cy="4159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58" y="116632"/>
            <a:ext cx="2890292" cy="26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65"/>
            <a:ext cx="5331963" cy="683023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1"/>
            <a:ext cx="3059832" cy="68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2"/>
            <a:ext cx="4659544" cy="6837167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0833"/>
            <a:ext cx="4283968" cy="68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-5205"/>
          <a:stretch/>
        </p:blipFill>
        <p:spPr>
          <a:xfrm>
            <a:off x="0" y="22575"/>
            <a:ext cx="5567082" cy="6858000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8908"/>
          <a:stretch/>
        </p:blipFill>
        <p:spPr>
          <a:xfrm>
            <a:off x="4980675" y="-6515"/>
            <a:ext cx="4155141" cy="6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" y="0"/>
            <a:ext cx="9138284" cy="6858000"/>
          </a:xfrm>
        </p:spPr>
      </p:pic>
    </p:spTree>
    <p:extLst>
      <p:ext uri="{BB962C8B-B14F-4D97-AF65-F5344CB8AC3E}">
        <p14:creationId xmlns:p14="http://schemas.microsoft.com/office/powerpoint/2010/main" val="30991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6858000"/>
          </a:xfrm>
        </p:spPr>
      </p:pic>
    </p:spTree>
    <p:extLst>
      <p:ext uri="{BB962C8B-B14F-4D97-AF65-F5344CB8AC3E}">
        <p14:creationId xmlns:p14="http://schemas.microsoft.com/office/powerpoint/2010/main" val="1990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1"/>
            <a:ext cx="9144000" cy="6790718"/>
          </a:xfrm>
        </p:spPr>
      </p:pic>
    </p:spTree>
    <p:extLst>
      <p:ext uri="{BB962C8B-B14F-4D97-AF65-F5344CB8AC3E}">
        <p14:creationId xmlns:p14="http://schemas.microsoft.com/office/powerpoint/2010/main" val="3511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</p:spPr>
      </p:pic>
    </p:spTree>
    <p:extLst>
      <p:ext uri="{BB962C8B-B14F-4D97-AF65-F5344CB8AC3E}">
        <p14:creationId xmlns:p14="http://schemas.microsoft.com/office/powerpoint/2010/main" val="30991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0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1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" y="14772"/>
            <a:ext cx="9124303" cy="6843228"/>
          </a:xfrm>
        </p:spPr>
      </p:pic>
    </p:spTree>
    <p:extLst>
      <p:ext uri="{BB962C8B-B14F-4D97-AF65-F5344CB8AC3E}">
        <p14:creationId xmlns:p14="http://schemas.microsoft.com/office/powerpoint/2010/main" val="30991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9512" y="188640"/>
            <a:ext cx="8784976" cy="65158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9876" y="1156011"/>
            <a:ext cx="7578588" cy="45811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7200" b="1" i="1" dirty="0" smtClean="0">
                <a:solidFill>
                  <a:srgbClr val="FFC000"/>
                </a:solidFill>
              </a:rPr>
              <a:t>Накладна мозаїка </a:t>
            </a:r>
            <a:r>
              <a:rPr lang="uk-UA" sz="4800" b="1" dirty="0" smtClean="0"/>
              <a:t>(</a:t>
            </a:r>
            <a:r>
              <a:rPr lang="uk-UA" sz="4800" b="1" i="1" dirty="0" smtClean="0"/>
              <a:t>рельєфна мозаїка</a:t>
            </a:r>
            <a:r>
              <a:rPr lang="uk-UA" sz="4800" b="1" dirty="0" smtClean="0"/>
              <a:t>) —фігурне зображення з пластинок дерева, різних за текстурою та кольором, наклеєних на підготовлену основу.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424483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0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" y="0"/>
            <a:ext cx="9106732" cy="6858000"/>
          </a:xfrm>
        </p:spPr>
      </p:pic>
    </p:spTree>
    <p:extLst>
      <p:ext uri="{BB962C8B-B14F-4D97-AF65-F5344CB8AC3E}">
        <p14:creationId xmlns:p14="http://schemas.microsoft.com/office/powerpoint/2010/main" val="3511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" y="0"/>
            <a:ext cx="9114492" cy="6835870"/>
          </a:xfrm>
        </p:spPr>
      </p:pic>
    </p:spTree>
    <p:extLst>
      <p:ext uri="{BB962C8B-B14F-4D97-AF65-F5344CB8AC3E}">
        <p14:creationId xmlns:p14="http://schemas.microsoft.com/office/powerpoint/2010/main" val="368166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" y="4355"/>
            <a:ext cx="9138193" cy="6853645"/>
          </a:xfrm>
        </p:spPr>
      </p:pic>
    </p:spTree>
    <p:extLst>
      <p:ext uri="{BB962C8B-B14F-4D97-AF65-F5344CB8AC3E}">
        <p14:creationId xmlns:p14="http://schemas.microsoft.com/office/powerpoint/2010/main" val="257983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6"/>
            <a:ext cx="9144000" cy="6812024"/>
          </a:xfrm>
        </p:spPr>
      </p:pic>
    </p:spTree>
    <p:extLst>
      <p:ext uri="{BB962C8B-B14F-4D97-AF65-F5344CB8AC3E}">
        <p14:creationId xmlns:p14="http://schemas.microsoft.com/office/powerpoint/2010/main" val="67453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59" y="25635"/>
            <a:ext cx="5112568" cy="681675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" y="7385"/>
            <a:ext cx="9116236" cy="6882385"/>
          </a:xfrm>
        </p:spPr>
      </p:pic>
    </p:spTree>
    <p:extLst>
      <p:ext uri="{BB962C8B-B14F-4D97-AF65-F5344CB8AC3E}">
        <p14:creationId xmlns:p14="http://schemas.microsoft.com/office/powerpoint/2010/main" val="140160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/>
          <a:lstStyle/>
          <a:p>
            <a:r>
              <a:rPr lang="ru-RU" sz="6000" b="1" dirty="0" err="1">
                <a:solidFill>
                  <a:srgbClr val="00B0F0"/>
                </a:solidFill>
              </a:rPr>
              <a:t>Історія</a:t>
            </a:r>
            <a:r>
              <a:rPr lang="ru-RU" sz="6000" b="1" dirty="0">
                <a:solidFill>
                  <a:srgbClr val="00B0F0"/>
                </a:solidFill>
              </a:rPr>
              <a:t> ремесла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040560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ru-RU" sz="3600" dirty="0" err="1">
                <a:solidFill>
                  <a:schemeClr val="bg1"/>
                </a:solidFill>
              </a:rPr>
              <a:t>Вважається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що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інтарсія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зародилася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ще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в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Стародавньому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Єгипті</a:t>
            </a:r>
            <a:r>
              <a:rPr lang="ru-RU" sz="3600" dirty="0">
                <a:solidFill>
                  <a:schemeClr val="bg1"/>
                </a:solidFill>
              </a:rPr>
              <a:t>, де </a:t>
            </a:r>
            <a:r>
              <a:rPr lang="ru-RU" sz="3600" dirty="0" smtClean="0">
                <a:solidFill>
                  <a:schemeClr val="bg1"/>
                </a:solidFill>
              </a:rPr>
              <a:t>деревину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уперше</a:t>
            </a:r>
            <a:r>
              <a:rPr lang="ru-RU" sz="3600" dirty="0">
                <a:solidFill>
                  <a:schemeClr val="bg1"/>
                </a:solidFill>
              </a:rPr>
              <a:t> стали </a:t>
            </a:r>
            <a:r>
              <a:rPr lang="ru-RU" sz="3600" dirty="0" err="1">
                <a:solidFill>
                  <a:schemeClr val="bg1"/>
                </a:solidFill>
              </a:rPr>
              <a:t>застосовувати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разом </a:t>
            </a:r>
            <a:r>
              <a:rPr lang="ru-RU" sz="3600" dirty="0">
                <a:solidFill>
                  <a:schemeClr val="bg1"/>
                </a:solidFill>
              </a:rPr>
              <a:t>з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"</a:t>
            </a:r>
            <a:r>
              <a:rPr lang="ru-RU" sz="3600" dirty="0" err="1">
                <a:solidFill>
                  <a:schemeClr val="bg1"/>
                </a:solidFill>
              </a:rPr>
              <a:t>благороднішими</a:t>
            </a:r>
            <a:r>
              <a:rPr lang="ru-RU" sz="3600" dirty="0">
                <a:solidFill>
                  <a:schemeClr val="bg1"/>
                </a:solidFill>
              </a:rPr>
              <a:t>" </a:t>
            </a:r>
            <a:r>
              <a:rPr lang="ru-RU" sz="3600" dirty="0" err="1">
                <a:solidFill>
                  <a:schemeClr val="bg1"/>
                </a:solidFill>
              </a:rPr>
              <a:t>матеріалами</a:t>
            </a:r>
            <a:r>
              <a:rPr lang="ru-RU" sz="3600" dirty="0">
                <a:solidFill>
                  <a:schemeClr val="bg1"/>
                </a:solidFill>
              </a:rPr>
              <a:t>. Але </a:t>
            </a:r>
            <a:r>
              <a:rPr lang="ru-RU" sz="3600" dirty="0" err="1" smtClean="0">
                <a:solidFill>
                  <a:schemeClr val="bg1"/>
                </a:solidFill>
              </a:rPr>
              <a:t>піку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свого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розквіту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інтарсія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досягла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Італії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в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епоху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відродження</a:t>
            </a:r>
            <a:r>
              <a:rPr lang="ru-RU" sz="3600" dirty="0">
                <a:solidFill>
                  <a:schemeClr val="bg1"/>
                </a:solidFill>
              </a:rPr>
              <a:t>, де </a:t>
            </a:r>
            <a:r>
              <a:rPr lang="ru-RU" sz="3600" dirty="0" err="1">
                <a:solidFill>
                  <a:schemeClr val="bg1"/>
                </a:solidFill>
              </a:rPr>
              <a:t>орнаменти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робилися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з клена, самшиту, </a:t>
            </a:r>
            <a:r>
              <a:rPr lang="ru-RU" sz="3600" dirty="0" err="1">
                <a:solidFill>
                  <a:schemeClr val="bg1"/>
                </a:solidFill>
              </a:rPr>
              <a:t>гостролиста</a:t>
            </a:r>
            <a:r>
              <a:rPr lang="ru-RU" sz="3600" dirty="0" smtClean="0">
                <a:solidFill>
                  <a:schemeClr val="bg1"/>
                </a:solidFill>
              </a:rPr>
              <a:t>,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залізного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дерева. </a:t>
            </a:r>
            <a:r>
              <a:rPr lang="ru-RU" sz="3600" dirty="0">
                <a:solidFill>
                  <a:schemeClr val="bg1"/>
                </a:solidFill>
              </a:rPr>
              <a:t>У </a:t>
            </a:r>
            <a:r>
              <a:rPr lang="ru-RU" sz="3600" dirty="0" err="1">
                <a:solidFill>
                  <a:schemeClr val="bg1"/>
                </a:solidFill>
              </a:rPr>
              <a:t>цій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техніці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найчастіше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прикрашали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церковні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меблі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lnSpc>
                <a:spcPts val="4200"/>
              </a:lnSpc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46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ru-RU" sz="4000" dirty="0">
                <a:solidFill>
                  <a:schemeClr val="bg1"/>
                </a:solidFill>
              </a:rPr>
              <a:t>При </a:t>
            </a:r>
            <a:r>
              <a:rPr lang="ru-RU" sz="4000" dirty="0" err="1">
                <a:solidFill>
                  <a:schemeClr val="bg1"/>
                </a:solidFill>
              </a:rPr>
              <a:t>виконанні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інтарсії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вирізаються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200"/>
              </a:lnSpc>
              <a:buNone/>
            </a:pP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дерев'яні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пластинки </a:t>
            </a:r>
            <a:r>
              <a:rPr lang="ru-RU" sz="4000" dirty="0" err="1" smtClean="0">
                <a:solidFill>
                  <a:schemeClr val="bg1"/>
                </a:solidFill>
              </a:rPr>
              <a:t>різного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2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кольору</a:t>
            </a:r>
            <a:r>
              <a:rPr lang="ru-RU" sz="4000" dirty="0">
                <a:solidFill>
                  <a:schemeClr val="bg1"/>
                </a:solidFill>
              </a:rPr>
              <a:t> і </a:t>
            </a:r>
            <a:r>
              <a:rPr lang="ru-RU" sz="4000" dirty="0" err="1" smtClean="0">
                <a:solidFill>
                  <a:schemeClr val="bg1"/>
                </a:solidFill>
              </a:rPr>
              <a:t>текстури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що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дозволяє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2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отримати</a:t>
            </a:r>
            <a:r>
              <a:rPr lang="ru-RU" sz="4000" dirty="0">
                <a:solidFill>
                  <a:schemeClr val="bg1"/>
                </a:solidFill>
              </a:rPr>
              <a:t> складне </a:t>
            </a:r>
            <a:r>
              <a:rPr lang="ru-RU" sz="4000" dirty="0" err="1" smtClean="0">
                <a:solidFill>
                  <a:schemeClr val="bg1"/>
                </a:solidFill>
              </a:rPr>
              <a:t>фігурне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2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зображення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ts val="3200"/>
              </a:lnSpc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G:\Технологія інтарсії, інкрустації\Интарсия\кошки\intarsia_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0439"/>
            <a:ext cx="5616624" cy="36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41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ru-RU" sz="4000" dirty="0">
                <a:solidFill>
                  <a:schemeClr val="bg1"/>
                </a:solidFill>
                <a:latin typeface="Arial"/>
              </a:rPr>
              <a:t>В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наші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дні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мозаїчна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техніка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інтарсія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переживє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справжнє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відродження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. Люди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,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переситившись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ерою нейлону 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і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пластмаси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, все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більше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прагнуть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виділяти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місце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у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своєму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житлі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,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пригніченому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СВЧ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, плазмою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,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мобільними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телефонами</a:t>
            </a:r>
            <a:r>
              <a:rPr lang="ru-RU" sz="4000" dirty="0" smtClean="0">
                <a:solidFill>
                  <a:schemeClr val="bg1"/>
                </a:solidFill>
                <a:latin typeface="Arial"/>
              </a:rPr>
              <a:t>,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острівцями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 з </a:t>
            </a:r>
            <a:r>
              <a:rPr lang="ru-RU" sz="4000" dirty="0" err="1" smtClean="0">
                <a:solidFill>
                  <a:schemeClr val="bg1"/>
                </a:solidFill>
                <a:latin typeface="Arial"/>
              </a:rPr>
              <a:t>природних</a:t>
            </a:r>
            <a:endParaRPr lang="en-US" sz="4000" dirty="0" smtClean="0">
              <a:solidFill>
                <a:schemeClr val="bg1"/>
              </a:solidFill>
              <a:latin typeface="Arial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/>
              </a:rPr>
              <a:t>матеріалів</a:t>
            </a:r>
            <a:r>
              <a:rPr lang="ru-RU" sz="4000" dirty="0">
                <a:solidFill>
                  <a:schemeClr val="bg1"/>
                </a:solidFill>
                <a:latin typeface="Arial"/>
              </a:rPr>
              <a:t>.</a:t>
            </a:r>
          </a:p>
          <a:p>
            <a:pPr>
              <a:lnSpc>
                <a:spcPts val="4000"/>
              </a:lnSpc>
            </a:pPr>
            <a:endParaRPr lang="ru-RU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1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1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6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9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9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8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9512" y="188640"/>
            <a:ext cx="8784976" cy="65158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9876" y="1156011"/>
            <a:ext cx="7578588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</a:rPr>
              <a:t>Інтарсія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smtClean="0"/>
              <a:t>(</a:t>
            </a:r>
            <a:r>
              <a:rPr lang="ru-RU" sz="3900" b="1" dirty="0" err="1" smtClean="0"/>
              <a:t>від</a:t>
            </a:r>
            <a:r>
              <a:rPr lang="ru-RU" sz="3900" b="1" dirty="0" smtClean="0"/>
              <a:t> </a:t>
            </a:r>
            <a:r>
              <a:rPr lang="ru-RU" sz="3900" b="1" dirty="0" err="1" smtClean="0"/>
              <a:t>італійського</a:t>
            </a:r>
            <a:r>
              <a:rPr lang="ru-RU" sz="3900" b="1" dirty="0" smtClean="0"/>
              <a:t>. </a:t>
            </a:r>
            <a:r>
              <a:rPr lang="en-US" sz="3900" b="1" dirty="0" err="1" smtClean="0"/>
              <a:t>Intarsio</a:t>
            </a:r>
            <a:r>
              <a:rPr lang="en-US" sz="3900" b="1" dirty="0" smtClean="0"/>
              <a:t> - </a:t>
            </a:r>
            <a:r>
              <a:rPr lang="ru-RU" sz="3900" b="1" dirty="0" err="1" smtClean="0"/>
              <a:t>інкрустація</a:t>
            </a:r>
            <a:r>
              <a:rPr lang="ru-RU" sz="3900" b="1" dirty="0" smtClean="0"/>
              <a:t>)—</a:t>
            </a:r>
            <a:r>
              <a:rPr lang="ru-RU" sz="4000" b="1" dirty="0" err="1" smtClean="0"/>
              <a:t>фігурне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зображення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візерунки</a:t>
            </a:r>
            <a:r>
              <a:rPr lang="ru-RU" sz="4000" b="1" dirty="0" smtClean="0"/>
              <a:t> з пластинок дерева, </a:t>
            </a:r>
            <a:r>
              <a:rPr lang="ru-RU" sz="4000" b="1" dirty="0" err="1" smtClean="0"/>
              <a:t>різних</a:t>
            </a:r>
            <a:r>
              <a:rPr lang="ru-RU" sz="4000" b="1" dirty="0" smtClean="0"/>
              <a:t> за текстурою, </a:t>
            </a:r>
            <a:r>
              <a:rPr lang="ru-RU" sz="4000" b="1" dirty="0" err="1" smtClean="0"/>
              <a:t>кольором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врізаних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дерев'яну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поверхню</a:t>
            </a:r>
            <a:r>
              <a:rPr lang="ru-RU" sz="4000" b="1" dirty="0" smtClean="0"/>
              <a:t>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98970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374"/>
            <a:ext cx="8712968" cy="329837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dirty="0">
                <a:solidFill>
                  <a:schemeClr val="bg1"/>
                </a:solidFill>
              </a:rPr>
              <a:t>Дерево - </a:t>
            </a:r>
            <a:r>
              <a:rPr lang="ru-RU" dirty="0" err="1">
                <a:solidFill>
                  <a:schemeClr val="bg1"/>
                </a:solidFill>
              </a:rPr>
              <a:t>екологічно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чистий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Вироби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>
                <a:solidFill>
                  <a:schemeClr val="bg1"/>
                </a:solidFill>
              </a:rPr>
              <a:t>дерева, </a:t>
            </a:r>
            <a:r>
              <a:rPr lang="ru-RU" dirty="0" err="1">
                <a:solidFill>
                  <a:schemeClr val="bg1"/>
                </a:solidFill>
              </a:rPr>
              <a:t>виконані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техніці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інтарсії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наповнять</a:t>
            </a:r>
            <a:r>
              <a:rPr lang="ru-RU" dirty="0">
                <a:solidFill>
                  <a:schemeClr val="bg1"/>
                </a:solidFill>
              </a:rPr>
              <a:t> Ваше </a:t>
            </a:r>
            <a:r>
              <a:rPr lang="ru-RU" dirty="0" err="1">
                <a:solidFill>
                  <a:schemeClr val="bg1"/>
                </a:solidFill>
              </a:rPr>
              <a:t>житло</a:t>
            </a:r>
            <a:r>
              <a:rPr lang="ru-RU" dirty="0">
                <a:solidFill>
                  <a:schemeClr val="bg1"/>
                </a:solidFill>
              </a:rPr>
              <a:t> теплом, затишком і особливою аурою.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Технологія інтарсії, інкрустації\Интарсия\птицы\Intarsia-Oleg-Pankov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922369" cy="38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6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b="1" dirty="0" err="1">
                <a:solidFill>
                  <a:schemeClr val="bg1"/>
                </a:solidFill>
              </a:rPr>
              <a:t>Це</a:t>
            </a:r>
            <a:r>
              <a:rPr lang="ru-RU" sz="9600" b="1" dirty="0">
                <a:solidFill>
                  <a:schemeClr val="bg1"/>
                </a:solidFill>
              </a:rPr>
              <a:t> Ви можете</a:t>
            </a:r>
            <a:br>
              <a:rPr lang="ru-RU" sz="9600" b="1" dirty="0">
                <a:solidFill>
                  <a:schemeClr val="bg1"/>
                </a:solidFill>
              </a:rPr>
            </a:b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Технологія інтарсії, інкрустації\Интарсия\птицы\1275426447_1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16841"/>
          <a:stretch/>
        </p:blipFill>
        <p:spPr bwMode="auto">
          <a:xfrm>
            <a:off x="323528" y="3122784"/>
            <a:ext cx="293448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60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99" y="116632"/>
            <a:ext cx="281745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G:\Технологія інтарсії, інкрустації\Интарсия\птицы\Picture 6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763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Технологія інтарсії, інкрустації\Интарсия\цветы\kwi1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4509"/>
          <a:stretch/>
        </p:blipFill>
        <p:spPr bwMode="auto">
          <a:xfrm>
            <a:off x="6592416" y="120951"/>
            <a:ext cx="2313437" cy="26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driy\Рабочий стол\Test мозаіка zu erledigen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ndriy\Рабочий стол\Test мозаіка zu erledigen\485949_101576986700424_13250338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7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6788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G:\Технологія інтарсії, інкрустації\Интарсия\рыбы\2799230154_bd82f133c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297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ndriy\Рабочий стол\Test мозаіка zu erledigen\4fKv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679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Технологія інтарсії, інкрустації\Интарсия\волки\$T2eC16h,!zoE9s5ng)uSBQYL3ckuSg~~60_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1713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Технологія інтарсії, інкрустації\Интарсия\волки\il_fullxfull.518979687_2gf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345" cy="68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5106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Технологія інтарсії, інкрустації\Интарсия\волки\$T2eC16hHJGkE9no8jDMsBRPIfp,V2g~~60_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9668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ndriy\Рабочий стол\Test мозаіка zu erledige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" y="31225"/>
            <a:ext cx="9106771" cy="68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0028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8"/>
            <a:ext cx="9144000" cy="6865248"/>
          </a:xfrm>
        </p:spPr>
      </p:pic>
    </p:spTree>
    <p:extLst>
      <p:ext uri="{BB962C8B-B14F-4D97-AF65-F5344CB8AC3E}">
        <p14:creationId xmlns:p14="http://schemas.microsoft.com/office/powerpoint/2010/main" val="4374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Технологія інтарсії, інкрустації\Интарсия\волки\Intarsia-Oleg-Pankov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42491"/>
            <a:ext cx="9087345" cy="68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719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ndriy\Рабочий стол\Test мозаіка zu erledigen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0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Технологія інтарсії, інкрустації\Интарсия\кошки\il_fullxfull.2022613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r="25011"/>
          <a:stretch/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Технологія інтарсії, інкрустації\Интарсия\кошки\78098387_large_45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1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7930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b="1" dirty="0">
                <a:solidFill>
                  <a:schemeClr val="bg1"/>
                </a:solidFill>
              </a:rPr>
              <a:t>Усе в </a:t>
            </a:r>
            <a:r>
              <a:rPr lang="ru-RU" sz="6600" b="1" dirty="0" err="1">
                <a:solidFill>
                  <a:schemeClr val="bg1"/>
                </a:solidFill>
              </a:rPr>
              <a:t>твоїх</a:t>
            </a:r>
            <a:r>
              <a:rPr lang="ru-RU" sz="6600" b="1" dirty="0">
                <a:solidFill>
                  <a:schemeClr val="bg1"/>
                </a:solidFill>
              </a:rPr>
              <a:t> руках</a:t>
            </a:r>
            <a:endParaRPr lang="ru-RU" sz="6600" b="1" dirty="0" smtClean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6000" b="1" dirty="0">
                <a:solidFill>
                  <a:srgbClr val="00B050"/>
                </a:solidFill>
              </a:rPr>
              <a:t>Для </a:t>
            </a:r>
            <a:r>
              <a:rPr lang="ru-RU" sz="6000" b="1" dirty="0" err="1">
                <a:solidFill>
                  <a:srgbClr val="00B050"/>
                </a:solidFill>
              </a:rPr>
              <a:t>виконання</a:t>
            </a:r>
            <a:r>
              <a:rPr lang="ru-RU" sz="6000" b="1" dirty="0">
                <a:solidFill>
                  <a:srgbClr val="00B050"/>
                </a:solidFill>
              </a:rPr>
              <a:t> проекту </a:t>
            </a:r>
            <a:r>
              <a:rPr lang="ru-RU" sz="6000" b="1" dirty="0" err="1" smtClean="0">
                <a:solidFill>
                  <a:srgbClr val="00B050"/>
                </a:solidFill>
              </a:rPr>
              <a:t>потрібно</a:t>
            </a:r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мінімум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устаткування</a:t>
            </a:r>
            <a:r>
              <a:rPr lang="ru-RU" sz="6000" b="1" dirty="0">
                <a:solidFill>
                  <a:srgbClr val="00B050"/>
                </a:solidFill>
              </a:rPr>
              <a:t> і </a:t>
            </a:r>
            <a:r>
              <a:rPr lang="ru-RU" sz="6000" b="1" dirty="0" err="1">
                <a:solidFill>
                  <a:srgbClr val="00B050"/>
                </a:solidFill>
              </a:rPr>
              <a:t>інструменту</a:t>
            </a:r>
            <a:r>
              <a:rPr lang="ru-RU" sz="6000" b="1" dirty="0" smtClean="0">
                <a:solidFill>
                  <a:srgbClr val="00B050"/>
                </a:solidFill>
              </a:rPr>
              <a:t>.</a:t>
            </a:r>
            <a:endParaRPr lang="en-US" sz="6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b="1" dirty="0">
                <a:solidFill>
                  <a:schemeClr val="bg1"/>
                </a:solidFill>
              </a:rPr>
              <a:t>Усе в </a:t>
            </a:r>
            <a:r>
              <a:rPr lang="ru-RU" sz="6600" b="1" dirty="0" err="1">
                <a:solidFill>
                  <a:schemeClr val="bg1"/>
                </a:solidFill>
              </a:rPr>
              <a:t>твоїх</a:t>
            </a:r>
            <a:r>
              <a:rPr lang="ru-RU" sz="6600" b="1" dirty="0">
                <a:solidFill>
                  <a:schemeClr val="bg1"/>
                </a:solidFill>
              </a:rPr>
              <a:t> руках</a:t>
            </a:r>
            <a:endParaRPr lang="ru-RU" sz="6600" b="1" dirty="0" smtClean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6000" b="1" dirty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r>
              <a:rPr lang="ru-RU" sz="6000" b="1" dirty="0" err="1" smtClean="0">
                <a:solidFill>
                  <a:srgbClr val="00B050"/>
                </a:solidFill>
              </a:rPr>
              <a:t>Перевір</a:t>
            </a:r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свої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навички</a:t>
            </a:r>
            <a:r>
              <a:rPr lang="ru-RU" sz="6000" b="1" dirty="0">
                <a:solidFill>
                  <a:srgbClr val="00B050"/>
                </a:solidFill>
              </a:rPr>
              <a:t>. </a:t>
            </a:r>
            <a:r>
              <a:rPr lang="ru-RU" sz="6000" b="1" dirty="0" err="1">
                <a:solidFill>
                  <a:srgbClr val="00B050"/>
                </a:solidFill>
              </a:rPr>
              <a:t>Випробуй</a:t>
            </a:r>
            <a:r>
              <a:rPr lang="ru-RU" sz="6000" b="1" dirty="0">
                <a:solidFill>
                  <a:srgbClr val="00B050"/>
                </a:solidFill>
              </a:rPr>
              <a:t> себе</a:t>
            </a:r>
            <a:r>
              <a:rPr lang="ru-RU" sz="6000" b="1" dirty="0" smtClean="0">
                <a:solidFill>
                  <a:srgbClr val="00B050"/>
                </a:solidFill>
              </a:rPr>
              <a:t>.</a:t>
            </a:r>
            <a:endParaRPr lang="en-US" sz="6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endParaRPr lang="ru-RU" sz="6000" b="1" dirty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endParaRPr lang="ru-RU" sz="6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b="1" dirty="0">
                <a:solidFill>
                  <a:schemeClr val="bg1"/>
                </a:solidFill>
              </a:rPr>
              <a:t>Усе в </a:t>
            </a:r>
            <a:r>
              <a:rPr lang="ru-RU" sz="6600" b="1" dirty="0" err="1">
                <a:solidFill>
                  <a:schemeClr val="bg1"/>
                </a:solidFill>
              </a:rPr>
              <a:t>твоїх</a:t>
            </a:r>
            <a:r>
              <a:rPr lang="ru-RU" sz="6600" b="1" dirty="0">
                <a:solidFill>
                  <a:schemeClr val="bg1"/>
                </a:solidFill>
              </a:rPr>
              <a:t> руках</a:t>
            </a:r>
            <a:endParaRPr lang="ru-RU" sz="6600" b="1" dirty="0" smtClean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</a:rPr>
              <a:t>Участь </a:t>
            </a:r>
            <a:r>
              <a:rPr lang="ru-RU" sz="6000" b="1" dirty="0">
                <a:solidFill>
                  <a:srgbClr val="00B050"/>
                </a:solidFill>
              </a:rPr>
              <a:t>в </a:t>
            </a:r>
            <a:r>
              <a:rPr lang="ru-RU" sz="6000" b="1" dirty="0" err="1">
                <a:solidFill>
                  <a:srgbClr val="00B050"/>
                </a:solidFill>
              </a:rPr>
              <a:t>цьому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проекті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може</a:t>
            </a:r>
            <a:r>
              <a:rPr lang="ru-RU" sz="6000" b="1" dirty="0">
                <a:solidFill>
                  <a:srgbClr val="00B050"/>
                </a:solidFill>
              </a:rPr>
              <a:t> стати </a:t>
            </a:r>
            <a:r>
              <a:rPr lang="ru-RU" sz="6000" b="1" dirty="0" err="1">
                <a:solidFill>
                  <a:srgbClr val="00B050"/>
                </a:solidFill>
              </a:rPr>
              <a:t>захопленням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усього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твого</a:t>
            </a:r>
            <a:r>
              <a:rPr lang="ru-RU" sz="6000" b="1" dirty="0">
                <a:solidFill>
                  <a:srgbClr val="00B050"/>
                </a:solidFill>
              </a:rPr>
              <a:t> </a:t>
            </a:r>
            <a:r>
              <a:rPr lang="ru-RU" sz="6000" b="1" dirty="0" err="1">
                <a:solidFill>
                  <a:srgbClr val="00B050"/>
                </a:solidFill>
              </a:rPr>
              <a:t>життя</a:t>
            </a:r>
            <a:r>
              <a:rPr lang="ru-RU" sz="6000" b="1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  <a:defRPr/>
            </a:pPr>
            <a:endParaRPr lang="ru-RU" sz="6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</p:spPr>
      </p:pic>
    </p:spTree>
    <p:extLst>
      <p:ext uri="{BB962C8B-B14F-4D97-AF65-F5344CB8AC3E}">
        <p14:creationId xmlns:p14="http://schemas.microsoft.com/office/powerpoint/2010/main" val="291646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" y="8674"/>
            <a:ext cx="9141423" cy="6849326"/>
          </a:xfrm>
        </p:spPr>
      </p:pic>
    </p:spTree>
    <p:extLst>
      <p:ext uri="{BB962C8B-B14F-4D97-AF65-F5344CB8AC3E}">
        <p14:creationId xmlns:p14="http://schemas.microsoft.com/office/powerpoint/2010/main" val="114161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0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  <p:extLst>
      <p:ext uri="{BB962C8B-B14F-4D97-AF65-F5344CB8AC3E}">
        <p14:creationId xmlns:p14="http://schemas.microsoft.com/office/powerpoint/2010/main" val="3511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  <p:extLst>
      <p:ext uri="{BB962C8B-B14F-4D97-AF65-F5344CB8AC3E}">
        <p14:creationId xmlns:p14="http://schemas.microsoft.com/office/powerpoint/2010/main" val="309916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|1.8|1.7|2.1|2.1|1.7|1.8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1.4|2.3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234</Words>
  <Application>Microsoft Office PowerPoint</Application>
  <PresentationFormat>Экран (4:3)</PresentationFormat>
  <Paragraphs>37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ремесла</vt:lpstr>
      <vt:lpstr>Презентация PowerPoint</vt:lpstr>
      <vt:lpstr>Презентация PowerPoint</vt:lpstr>
      <vt:lpstr>Дерево - екологічно чистий  природний матеріал. Вироби з дерева, виконані в техніці інтарсії, наповнять Ваше житло теплом, затишком і особливою аурою.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Усе в твоїх руках</vt:lpstr>
      <vt:lpstr>Усе в твоїх руках</vt:lpstr>
      <vt:lpstr>Усе в твоїх руках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Andriy</dc:creator>
  <cp:lastModifiedBy>Admin</cp:lastModifiedBy>
  <cp:revision>25</cp:revision>
  <dcterms:created xsi:type="dcterms:W3CDTF">2014-01-20T19:45:32Z</dcterms:created>
  <dcterms:modified xsi:type="dcterms:W3CDTF">2025-02-24T09:30:39Z</dcterms:modified>
</cp:coreProperties>
</file>