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73" r:id="rId3"/>
    <p:sldId id="266" r:id="rId4"/>
    <p:sldId id="284" r:id="rId5"/>
    <p:sldId id="267" r:id="rId6"/>
    <p:sldId id="285" r:id="rId7"/>
    <p:sldId id="286" r:id="rId8"/>
    <p:sldId id="262" r:id="rId9"/>
    <p:sldId id="269" r:id="rId10"/>
    <p:sldId id="263" r:id="rId11"/>
    <p:sldId id="264" r:id="rId12"/>
    <p:sldId id="265" r:id="rId13"/>
    <p:sldId id="272" r:id="rId14"/>
    <p:sldId id="275" r:id="rId15"/>
    <p:sldId id="277" r:id="rId16"/>
    <p:sldId id="278" r:id="rId17"/>
    <p:sldId id="279" r:id="rId18"/>
    <p:sldId id="280" r:id="rId19"/>
    <p:sldId id="283" r:id="rId20"/>
    <p:sldId id="281" r:id="rId21"/>
    <p:sldId id="282" r:id="rId22"/>
    <p:sldId id="288" r:id="rId23"/>
    <p:sldId id="28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>
        <p:scale>
          <a:sx n="87" d="100"/>
          <a:sy n="87" d="100"/>
        </p:scale>
        <p:origin x="-1258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6F568C-92D2-418C-89AF-75B9F6CB5B02}" type="datetimeFigureOut">
              <a:rPr lang="uk-UA" smtClean="0"/>
              <a:t>13.02.2025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123232-BB23-40F2-95DA-1ECE7E48400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38212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23232-BB23-40F2-95DA-1ECE7E484008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62367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23232-BB23-40F2-95DA-1ECE7E484008}" type="slidenum">
              <a:rPr lang="uk-UA" smtClean="0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316996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23232-BB23-40F2-95DA-1ECE7E484008}" type="slidenum">
              <a:rPr lang="uk-UA" smtClean="0"/>
              <a:t>19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42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23232-BB23-40F2-95DA-1ECE7E484008}" type="slidenum">
              <a:rPr lang="uk-UA" smtClean="0"/>
              <a:t>20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43775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5BDD-839E-4FEA-A4EA-0F17AC46173B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1D57-A284-4AC5-B357-00C95948A27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5BDD-839E-4FEA-A4EA-0F17AC46173B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1D57-A284-4AC5-B357-00C95948A27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5BDD-839E-4FEA-A4EA-0F17AC46173B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1D57-A284-4AC5-B357-00C95948A27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5BDD-839E-4FEA-A4EA-0F17AC46173B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1D57-A284-4AC5-B357-00C95948A27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5BDD-839E-4FEA-A4EA-0F17AC46173B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1D57-A284-4AC5-B357-00C95948A27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5BDD-839E-4FEA-A4EA-0F17AC46173B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1D57-A284-4AC5-B357-00C95948A27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5BDD-839E-4FEA-A4EA-0F17AC46173B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1D57-A284-4AC5-B357-00C95948A27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5BDD-839E-4FEA-A4EA-0F17AC46173B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1D57-A284-4AC5-B357-00C95948A27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5BDD-839E-4FEA-A4EA-0F17AC46173B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1D57-A284-4AC5-B357-00C95948A27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5BDD-839E-4FEA-A4EA-0F17AC46173B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1D57-A284-4AC5-B357-00C95948A27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5BDD-839E-4FEA-A4EA-0F17AC46173B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1D57-A284-4AC5-B357-00C95948A27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55BDD-839E-4FEA-A4EA-0F17AC46173B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A1D57-A284-4AC5-B357-00C95948A270}" type="slidenum">
              <a:rPr lang="ru-RU" smtClean="0"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iia.gov.ua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16.png"/><Relationship Id="rId7" Type="http://schemas.openxmlformats.org/officeDocument/2006/relationships/image" Target="../media/image2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Relationship Id="rId9" Type="http://schemas.openxmlformats.org/officeDocument/2006/relationships/image" Target="../media/image3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z-bb4NMBxo&amp;t=154s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Результат пошуку зображень за запитом &quot;безпека в інтернеті презентація&quot;"/>
          <p:cNvPicPr>
            <a:picLocks noChangeAspect="1" noChangeArrowheads="1"/>
          </p:cNvPicPr>
          <p:nvPr/>
        </p:nvPicPr>
        <p:blipFill rotWithShape="1">
          <a:blip r:embed="rId3" cstate="print"/>
          <a:srcRect t="40898"/>
          <a:stretch/>
        </p:blipFill>
        <p:spPr bwMode="auto">
          <a:xfrm>
            <a:off x="11493" y="2780928"/>
            <a:ext cx="9144000" cy="374441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11560" y="548679"/>
            <a:ext cx="848052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b="1" dirty="0" smtClean="0"/>
              <a:t>ДЕНЬ БЕЗПЕЧНОГО ІНТЕРНЕТУ</a:t>
            </a:r>
          </a:p>
          <a:p>
            <a:pPr algn="r"/>
            <a:r>
              <a:rPr lang="uk-UA" sz="3200" b="1" dirty="0" smtClean="0"/>
              <a:t>Вівторок, 11 лютого 2025 року</a:t>
            </a:r>
          </a:p>
          <a:p>
            <a:pPr algn="ctr"/>
            <a:r>
              <a:rPr lang="uk-UA" sz="4800" b="1" dirty="0" smtClean="0"/>
              <a:t>                 ПОРТАЛ  </a:t>
            </a:r>
            <a:endParaRPr lang="uk-UA" sz="4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785805"/>
            <a:ext cx="1982142" cy="827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01" t="24102" r="31458" b="48476"/>
          <a:stretch/>
        </p:blipFill>
        <p:spPr bwMode="auto">
          <a:xfrm>
            <a:off x="683568" y="1340768"/>
            <a:ext cx="2304256" cy="1342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кутник 5"/>
          <p:cNvSpPr/>
          <p:nvPr/>
        </p:nvSpPr>
        <p:spPr>
          <a:xfrm>
            <a:off x="1133265" y="5879013"/>
            <a:ext cx="79397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err="1">
                <a:solidFill>
                  <a:schemeClr val="bg1"/>
                </a:solidFill>
              </a:rPr>
              <a:t>Розробник</a:t>
            </a:r>
            <a:r>
              <a:rPr lang="ru-RU" b="1" dirty="0">
                <a:solidFill>
                  <a:schemeClr val="bg1"/>
                </a:solidFill>
              </a:rPr>
              <a:t>:</a:t>
            </a:r>
          </a:p>
          <a:p>
            <a:pPr algn="r"/>
            <a:r>
              <a:rPr lang="ru-RU" b="1" dirty="0">
                <a:solidFill>
                  <a:schemeClr val="bg1"/>
                </a:solidFill>
              </a:rPr>
              <a:t>Методист, </a:t>
            </a:r>
            <a:r>
              <a:rPr lang="ru-RU" b="1" dirty="0" err="1">
                <a:solidFill>
                  <a:schemeClr val="bg1"/>
                </a:solidFill>
              </a:rPr>
              <a:t>викладач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інформатики</a:t>
            </a:r>
            <a:r>
              <a:rPr lang="ru-RU" b="1" dirty="0">
                <a:solidFill>
                  <a:schemeClr val="bg1"/>
                </a:solidFill>
              </a:rPr>
              <a:t> та </a:t>
            </a:r>
            <a:r>
              <a:rPr lang="ru-RU" b="1" dirty="0" err="1">
                <a:solidFill>
                  <a:schemeClr val="bg1"/>
                </a:solidFill>
              </a:rPr>
              <a:t>комп’ютерних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дисциплін</a:t>
            </a:r>
            <a:r>
              <a:rPr lang="ru-RU" b="1" dirty="0">
                <a:solidFill>
                  <a:schemeClr val="bg1"/>
                </a:solidFill>
              </a:rPr>
              <a:t> – ЯРИЧ І.Я.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484694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Матеріали власні та зібрано на різних ресурсах Інтернету</a:t>
            </a:r>
            <a:endParaRPr lang="uk-UA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r>
              <a:rPr lang="ru-RU" b="1" dirty="0" err="1">
                <a:solidFill>
                  <a:srgbClr val="C00000"/>
                </a:solidFill>
              </a:rPr>
              <a:t>Тролінг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980728"/>
            <a:ext cx="8229600" cy="287984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None/>
            </a:pPr>
            <a:r>
              <a:rPr lang="ru-RU" sz="2800" b="1" dirty="0" smtClean="0"/>
              <a:t>      </a:t>
            </a:r>
            <a:r>
              <a:rPr lang="ru-RU" sz="2800" b="1" dirty="0" err="1" smtClean="0"/>
              <a:t>Розміщення</a:t>
            </a:r>
            <a:r>
              <a:rPr lang="ru-RU" sz="2800" b="1" dirty="0" smtClean="0"/>
              <a:t> в </a:t>
            </a:r>
            <a:r>
              <a:rPr lang="ru-RU" sz="2800" b="1" dirty="0" err="1" smtClean="0"/>
              <a:t>Інтернеті</a:t>
            </a:r>
            <a:r>
              <a:rPr lang="ru-RU" sz="2800" b="1" dirty="0" smtClean="0"/>
              <a:t> (на форумах, в </a:t>
            </a:r>
            <a:r>
              <a:rPr lang="ru-RU" sz="2800" b="1" dirty="0" err="1" smtClean="0"/>
              <a:t>дискусійних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групах</a:t>
            </a:r>
            <a:r>
              <a:rPr lang="ru-RU" sz="2800" b="1" dirty="0" smtClean="0"/>
              <a:t>, блогах та </a:t>
            </a:r>
            <a:r>
              <a:rPr lang="ru-RU" sz="2800" b="1" dirty="0" err="1" smtClean="0"/>
              <a:t>ін</a:t>
            </a:r>
            <a:r>
              <a:rPr lang="ru-RU" sz="2800" b="1" dirty="0" smtClean="0"/>
              <a:t>.) </a:t>
            </a:r>
            <a:r>
              <a:rPr lang="ru-RU" sz="2800" b="1" dirty="0" err="1" smtClean="0"/>
              <a:t>провокаційних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повідомлень</a:t>
            </a:r>
            <a:r>
              <a:rPr lang="ru-RU" sz="2800" b="1" dirty="0" smtClean="0"/>
              <a:t> з метою </a:t>
            </a:r>
            <a:r>
              <a:rPr lang="ru-RU" sz="2800" b="1" dirty="0" err="1" smtClean="0"/>
              <a:t>викликати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флейм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конфлікти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між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учасниками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взаємні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образи</a:t>
            </a:r>
            <a:r>
              <a:rPr lang="ru-RU" sz="2800" b="1" dirty="0" smtClean="0"/>
              <a:t>.</a:t>
            </a:r>
            <a:endParaRPr lang="uk-UA" sz="2800" b="1" dirty="0" smtClean="0"/>
          </a:p>
          <a:p>
            <a:pPr algn="r">
              <a:lnSpc>
                <a:spcPct val="90000"/>
              </a:lnSpc>
              <a:buNone/>
            </a:pPr>
            <a:r>
              <a:rPr lang="uk-UA" sz="2800" b="1" dirty="0" smtClean="0"/>
              <a:t>     </a:t>
            </a:r>
          </a:p>
          <a:p>
            <a:pPr algn="r">
              <a:lnSpc>
                <a:spcPct val="90000"/>
              </a:lnSpc>
              <a:buNone/>
            </a:pPr>
            <a:r>
              <a:rPr lang="uk-UA" sz="2800" b="1" dirty="0" smtClean="0"/>
              <a:t>Одним з найпоширенішим методом мережевих «тролів» є </a:t>
            </a:r>
            <a:r>
              <a:rPr lang="uk-UA" sz="2800" b="1" dirty="0" err="1" smtClean="0"/>
              <a:t>флеймінг</a:t>
            </a:r>
            <a:r>
              <a:rPr lang="uk-UA" sz="2800" b="1" dirty="0"/>
              <a:t> </a:t>
            </a:r>
            <a:r>
              <a:rPr lang="uk-UA" sz="2800" b="1" dirty="0" smtClean="0"/>
              <a:t>– нагнітання негативних емоцій, що призводять до конфлікту.</a:t>
            </a:r>
          </a:p>
          <a:p>
            <a:pPr algn="just">
              <a:lnSpc>
                <a:spcPct val="90000"/>
              </a:lnSpc>
              <a:buNone/>
            </a:pPr>
            <a:endParaRPr lang="ru-RU" sz="2800" dirty="0"/>
          </a:p>
        </p:txBody>
      </p:sp>
      <p:pic>
        <p:nvPicPr>
          <p:cNvPr id="25602" name="Picture 2" descr="https://upload.wikimedia.org/wikipedia/commons/thumb/e/ea/DoNotFeedTroll.svg/150px-DoNotFeedTroll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049688"/>
            <a:ext cx="2952328" cy="2808312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uk-UA" b="1" dirty="0" err="1">
                <a:solidFill>
                  <a:srgbClr val="C00000"/>
                </a:solidFill>
              </a:rPr>
              <a:t>Кібербулінг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908720"/>
            <a:ext cx="6840760" cy="5217443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uk-UA" b="1" dirty="0"/>
              <a:t> </a:t>
            </a:r>
            <a:r>
              <a:rPr lang="uk-UA" b="1" dirty="0" smtClean="0"/>
              <a:t>    </a:t>
            </a:r>
            <a:r>
              <a:rPr lang="uk-UA" b="1" dirty="0" err="1"/>
              <a:t>К</a:t>
            </a:r>
            <a:r>
              <a:rPr lang="uk-UA" b="1" dirty="0" err="1" smtClean="0"/>
              <a:t>ібер-знущання</a:t>
            </a:r>
            <a:r>
              <a:rPr lang="uk-UA" b="1" dirty="0" smtClean="0"/>
              <a:t> – це </a:t>
            </a:r>
            <a:r>
              <a:rPr lang="uk-UA" b="1" dirty="0"/>
              <a:t>віртуальний терор, найчастіше підлітковий</a:t>
            </a:r>
            <a:r>
              <a:rPr lang="uk-UA" b="1" dirty="0" smtClean="0"/>
              <a:t>.</a:t>
            </a:r>
            <a:r>
              <a:rPr lang="ru-RU" b="1" dirty="0" smtClean="0"/>
              <a:t> </a:t>
            </a:r>
          </a:p>
          <a:p>
            <a:pPr>
              <a:buFontTx/>
              <a:buNone/>
            </a:pPr>
            <a:r>
              <a:rPr lang="ru-RU" sz="2800" b="1" dirty="0"/>
              <a:t> </a:t>
            </a:r>
            <a:r>
              <a:rPr lang="ru-RU" sz="2800" b="1" dirty="0" smtClean="0"/>
              <a:t>    </a:t>
            </a:r>
            <a:r>
              <a:rPr lang="ru-RU" sz="2800" b="1" dirty="0" err="1" smtClean="0"/>
              <a:t>Кібербулінг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або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інтернет-мобінг</a:t>
            </a:r>
            <a:r>
              <a:rPr lang="ru-RU" sz="2800" dirty="0" smtClean="0"/>
              <a:t> – </a:t>
            </a:r>
            <a:r>
              <a:rPr lang="ru-RU" sz="2800" dirty="0" err="1" smtClean="0"/>
              <a:t>це</a:t>
            </a:r>
            <a:r>
              <a:rPr lang="ru-RU" sz="2800" dirty="0" smtClean="0"/>
              <a:t> </a:t>
            </a:r>
            <a:r>
              <a:rPr lang="ru-RU" sz="2800" dirty="0" err="1" smtClean="0"/>
              <a:t>сучасна</a:t>
            </a:r>
            <a:r>
              <a:rPr lang="ru-RU" sz="2800" dirty="0" smtClean="0"/>
              <a:t> форма </a:t>
            </a:r>
            <a:r>
              <a:rPr lang="ru-RU" sz="2800" dirty="0" err="1" smtClean="0"/>
              <a:t>агресії</a:t>
            </a:r>
            <a:r>
              <a:rPr lang="ru-RU" sz="2800" dirty="0" smtClean="0"/>
              <a:t>, яка </a:t>
            </a:r>
            <a:r>
              <a:rPr lang="ru-RU" sz="2800" dirty="0" err="1" smtClean="0"/>
              <a:t>набула</a:t>
            </a:r>
            <a:r>
              <a:rPr lang="ru-RU" sz="2800" dirty="0" smtClean="0"/>
              <a:t> </a:t>
            </a:r>
            <a:r>
              <a:rPr lang="ru-RU" sz="2800" dirty="0" err="1" smtClean="0"/>
              <a:t>поширення</a:t>
            </a:r>
            <a:r>
              <a:rPr lang="ru-RU" sz="2800" dirty="0" smtClean="0"/>
              <a:t> з </a:t>
            </a:r>
            <a:r>
              <a:rPr lang="ru-RU" sz="2800" dirty="0" err="1" smtClean="0"/>
              <a:t>появою</a:t>
            </a:r>
            <a:r>
              <a:rPr lang="ru-RU" sz="2800" dirty="0" smtClean="0"/>
              <a:t> </a:t>
            </a:r>
            <a:r>
              <a:rPr lang="ru-RU" sz="2800" dirty="0" err="1" smtClean="0"/>
              <a:t>мобільних</a:t>
            </a:r>
            <a:r>
              <a:rPr lang="ru-RU" sz="2800" dirty="0" smtClean="0"/>
              <a:t> </a:t>
            </a:r>
            <a:r>
              <a:rPr lang="ru-RU" sz="2800" dirty="0" err="1" smtClean="0"/>
              <a:t>телефонів</a:t>
            </a:r>
            <a:r>
              <a:rPr lang="ru-RU" sz="2800" dirty="0" smtClean="0"/>
              <a:t>, </a:t>
            </a:r>
            <a:r>
              <a:rPr lang="ru-RU" sz="2800" dirty="0" err="1"/>
              <a:t>І</a:t>
            </a:r>
            <a:r>
              <a:rPr lang="ru-RU" sz="2800" dirty="0" err="1" smtClean="0"/>
              <a:t>нтернету</a:t>
            </a:r>
            <a:r>
              <a:rPr lang="ru-RU" sz="2800" dirty="0" smtClean="0"/>
              <a:t>. Будь-</a:t>
            </a:r>
            <a:r>
              <a:rPr lang="ru-RU" sz="2800" dirty="0" err="1" smtClean="0"/>
              <a:t>які</a:t>
            </a:r>
            <a:r>
              <a:rPr lang="ru-RU" sz="2800" dirty="0" smtClean="0"/>
              <a:t> </a:t>
            </a:r>
            <a:r>
              <a:rPr lang="ru-RU" sz="2800" dirty="0" err="1" smtClean="0"/>
              <a:t>її</a:t>
            </a:r>
            <a:r>
              <a:rPr lang="ru-RU" sz="2800" dirty="0" smtClean="0"/>
              <a:t> </a:t>
            </a:r>
            <a:r>
              <a:rPr lang="ru-RU" sz="2800" dirty="0" err="1" smtClean="0"/>
              <a:t>форми</a:t>
            </a:r>
            <a:r>
              <a:rPr lang="ru-RU" sz="2800" dirty="0" smtClean="0"/>
              <a:t> </a:t>
            </a:r>
            <a:r>
              <a:rPr lang="ru-RU" sz="2800" dirty="0" err="1" smtClean="0"/>
              <a:t>мають</a:t>
            </a:r>
            <a:r>
              <a:rPr lang="ru-RU" sz="2800" dirty="0" smtClean="0"/>
              <a:t> на </a:t>
            </a:r>
            <a:r>
              <a:rPr lang="ru-RU" sz="2800" dirty="0" err="1" smtClean="0"/>
              <a:t>меті</a:t>
            </a:r>
            <a:r>
              <a:rPr lang="ru-RU" sz="2800" dirty="0" smtClean="0"/>
              <a:t> </a:t>
            </a:r>
            <a:r>
              <a:rPr lang="ru-RU" sz="2800" dirty="0" err="1" smtClean="0"/>
              <a:t>дошкулити</a:t>
            </a:r>
            <a:r>
              <a:rPr lang="ru-RU" sz="2800" dirty="0" smtClean="0"/>
              <a:t>, </a:t>
            </a:r>
            <a:r>
              <a:rPr lang="ru-RU" sz="2800" dirty="0" err="1" smtClean="0"/>
              <a:t>нашкодити</a:t>
            </a:r>
            <a:r>
              <a:rPr lang="ru-RU" sz="2800" dirty="0" smtClean="0"/>
              <a:t> </a:t>
            </a:r>
            <a:r>
              <a:rPr lang="ru-RU" sz="2800" dirty="0" err="1" smtClean="0"/>
              <a:t>чи</a:t>
            </a:r>
            <a:r>
              <a:rPr lang="ru-RU" sz="2800" dirty="0" smtClean="0"/>
              <a:t> </a:t>
            </a:r>
            <a:r>
              <a:rPr lang="ru-RU" sz="2800" dirty="0" err="1" smtClean="0"/>
              <a:t>принизити</a:t>
            </a:r>
            <a:r>
              <a:rPr lang="ru-RU" sz="2800" dirty="0" smtClean="0"/>
              <a:t> </a:t>
            </a:r>
            <a:r>
              <a:rPr lang="ru-RU" sz="2800" dirty="0" err="1" smtClean="0"/>
              <a:t>людину</a:t>
            </a:r>
            <a:r>
              <a:rPr lang="ru-RU" sz="2800" dirty="0" smtClean="0"/>
              <a:t> </a:t>
            </a:r>
            <a:r>
              <a:rPr lang="ru-RU" sz="2800" dirty="0" err="1" smtClean="0"/>
              <a:t>дистанційно</a:t>
            </a:r>
            <a:r>
              <a:rPr lang="ru-RU" sz="2800" dirty="0" smtClean="0"/>
              <a:t>, без </a:t>
            </a:r>
            <a:r>
              <a:rPr lang="ru-RU" sz="2800" dirty="0" err="1" smtClean="0"/>
              <a:t>фізичного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насильства</a:t>
            </a:r>
            <a:r>
              <a:rPr lang="ru-RU" sz="2800" dirty="0" smtClean="0"/>
              <a:t> на </a:t>
            </a:r>
            <a:r>
              <a:rPr lang="ru-RU" sz="2800" dirty="0" err="1" smtClean="0"/>
              <a:t>відміну</a:t>
            </a:r>
            <a:r>
              <a:rPr lang="ru-RU" sz="2800" dirty="0" smtClean="0"/>
              <a:t> </a:t>
            </a:r>
            <a:r>
              <a:rPr lang="ru-RU" sz="2800" dirty="0" err="1" smtClean="0"/>
              <a:t>від</a:t>
            </a:r>
            <a:r>
              <a:rPr lang="ru-RU" sz="2800" dirty="0" smtClean="0"/>
              <a:t> </a:t>
            </a:r>
            <a:r>
              <a:rPr lang="ru-RU" sz="2800" dirty="0" err="1" smtClean="0"/>
              <a:t>булінгу</a:t>
            </a:r>
            <a:r>
              <a:rPr lang="ru-RU" sz="2800" dirty="0" smtClean="0"/>
              <a:t>. «</a:t>
            </a:r>
            <a:r>
              <a:rPr lang="ru-RU" sz="2800" dirty="0" err="1" smtClean="0"/>
              <a:t>Зброєю</a:t>
            </a:r>
            <a:r>
              <a:rPr lang="ru-RU" sz="2800" dirty="0" smtClean="0"/>
              <a:t>» </a:t>
            </a:r>
            <a:r>
              <a:rPr lang="ru-RU" sz="2800" dirty="0" err="1" smtClean="0"/>
              <a:t>булера</a:t>
            </a:r>
            <a:r>
              <a:rPr lang="ru-RU" sz="2800" dirty="0" smtClean="0"/>
              <a:t> </a:t>
            </a:r>
            <a:r>
              <a:rPr lang="ru-RU" sz="2800" dirty="0" err="1" smtClean="0"/>
              <a:t>стають</a:t>
            </a:r>
            <a:r>
              <a:rPr lang="ru-RU" sz="2800" dirty="0" smtClean="0"/>
              <a:t> </a:t>
            </a:r>
            <a:r>
              <a:rPr lang="ru-RU" sz="2800" dirty="0" err="1" smtClean="0"/>
              <a:t>соціальні</a:t>
            </a:r>
            <a:r>
              <a:rPr lang="ru-RU" sz="2800" dirty="0" smtClean="0"/>
              <a:t> </a:t>
            </a:r>
            <a:r>
              <a:rPr lang="ru-RU" sz="2800" dirty="0" err="1" smtClean="0"/>
              <a:t>мережі</a:t>
            </a:r>
            <a:r>
              <a:rPr lang="ru-RU" sz="2800" dirty="0" smtClean="0"/>
              <a:t>, </a:t>
            </a:r>
            <a:r>
              <a:rPr lang="ru-RU" sz="2800" dirty="0" err="1" smtClean="0"/>
              <a:t>форуми</a:t>
            </a:r>
            <a:r>
              <a:rPr lang="ru-RU" sz="2800" dirty="0" smtClean="0"/>
              <a:t>, </a:t>
            </a:r>
            <a:r>
              <a:rPr lang="ru-RU" sz="2800" dirty="0" err="1" smtClean="0"/>
              <a:t>чати</a:t>
            </a:r>
            <a:r>
              <a:rPr lang="ru-RU" sz="2800" dirty="0" smtClean="0"/>
              <a:t>, </a:t>
            </a:r>
            <a:r>
              <a:rPr lang="ru-RU" sz="2800" dirty="0" err="1" smtClean="0"/>
              <a:t>мобільні</a:t>
            </a:r>
            <a:r>
              <a:rPr lang="ru-RU" sz="2800" dirty="0" smtClean="0"/>
              <a:t> </a:t>
            </a:r>
            <a:r>
              <a:rPr lang="ru-RU" sz="2800" dirty="0" err="1" smtClean="0"/>
              <a:t>телефони</a:t>
            </a:r>
            <a:r>
              <a:rPr lang="ru-RU" sz="2800" dirty="0" smtClean="0"/>
              <a:t> </a:t>
            </a:r>
            <a:r>
              <a:rPr lang="ru-RU" sz="2800" dirty="0" err="1" smtClean="0"/>
              <a:t>тощо</a:t>
            </a:r>
            <a:r>
              <a:rPr lang="ru-RU" sz="2800" dirty="0" smtClean="0"/>
              <a:t>.</a:t>
            </a:r>
            <a:endParaRPr lang="uk-UA" sz="2800" b="1" dirty="0"/>
          </a:p>
          <a:p>
            <a:pPr>
              <a:buFont typeface="Wingdings" pitchFamily="2" charset="2"/>
              <a:buNone/>
            </a:pPr>
            <a:endParaRPr lang="ru-RU" dirty="0"/>
          </a:p>
        </p:txBody>
      </p:sp>
      <p:pic>
        <p:nvPicPr>
          <p:cNvPr id="788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1268760"/>
            <a:ext cx="2088257" cy="2088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5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5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uk-UA" b="1" dirty="0" err="1">
                <a:solidFill>
                  <a:srgbClr val="C00000"/>
                </a:solidFill>
              </a:rPr>
              <a:t>Кібербулінг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52737"/>
            <a:ext cx="8229600" cy="4962302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Char char="•"/>
            </a:pP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особистої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endParaRPr lang="ru-RU" dirty="0"/>
          </a:p>
          <a:p>
            <a:pPr>
              <a:buFontTx/>
              <a:buChar char="•"/>
            </a:pPr>
            <a:r>
              <a:rPr lang="ru-RU" dirty="0" err="1"/>
              <a:t>Анонімні</a:t>
            </a:r>
            <a:r>
              <a:rPr lang="ru-RU" dirty="0"/>
              <a:t> </a:t>
            </a:r>
            <a:r>
              <a:rPr lang="ru-RU" dirty="0" smtClean="0"/>
              <a:t>погрози</a:t>
            </a:r>
          </a:p>
          <a:p>
            <a:pPr>
              <a:buFontTx/>
              <a:buChar char="•"/>
            </a:pPr>
            <a:r>
              <a:rPr lang="uk-UA" dirty="0" smtClean="0"/>
              <a:t>Телефонні дзвінки з мовчанням</a:t>
            </a:r>
            <a:endParaRPr lang="ru-RU" dirty="0"/>
          </a:p>
          <a:p>
            <a:pPr>
              <a:buFontTx/>
              <a:buChar char="•"/>
            </a:pPr>
            <a:r>
              <a:rPr lang="ru-RU" dirty="0" err="1"/>
              <a:t>Переслідування</a:t>
            </a:r>
            <a:endParaRPr lang="ru-RU" dirty="0"/>
          </a:p>
          <a:p>
            <a:pPr algn="just">
              <a:buFontTx/>
              <a:buChar char="•"/>
            </a:pPr>
            <a:r>
              <a:rPr lang="ru-RU" dirty="0"/>
              <a:t> </a:t>
            </a:r>
            <a:r>
              <a:rPr lang="ru-RU" dirty="0" err="1" smtClean="0"/>
              <a:t>Хеппіслепінг</a:t>
            </a:r>
            <a:r>
              <a:rPr lang="ru-RU" dirty="0"/>
              <a:t> </a:t>
            </a:r>
            <a:r>
              <a:rPr lang="ru-RU" dirty="0" smtClean="0"/>
              <a:t>– </a:t>
            </a:r>
            <a:r>
              <a:rPr lang="ru-RU" dirty="0" err="1" smtClean="0"/>
              <a:t>насильство</a:t>
            </a:r>
            <a:r>
              <a:rPr lang="ru-RU" dirty="0"/>
              <a:t> </a:t>
            </a:r>
            <a:r>
              <a:rPr lang="ru-RU" dirty="0" err="1" smtClean="0"/>
              <a:t>заради</a:t>
            </a:r>
            <a:r>
              <a:rPr lang="ru-RU" dirty="0" smtClean="0"/>
              <a:t> </a:t>
            </a:r>
            <a:r>
              <a:rPr lang="ru-RU" dirty="0" err="1" smtClean="0"/>
              <a:t>розваги</a:t>
            </a:r>
            <a:r>
              <a:rPr lang="ru-RU" dirty="0" smtClean="0"/>
              <a:t>, </a:t>
            </a:r>
            <a:r>
              <a:rPr lang="ru-RU" dirty="0" err="1" smtClean="0"/>
              <a:t>актуальне</a:t>
            </a:r>
            <a:r>
              <a:rPr lang="ru-RU" dirty="0" smtClean="0"/>
              <a:t> </a:t>
            </a:r>
            <a:r>
              <a:rPr lang="ru-RU" dirty="0" err="1" smtClean="0"/>
              <a:t>здебільшого</a:t>
            </a:r>
            <a:r>
              <a:rPr lang="ru-RU" dirty="0" smtClean="0"/>
              <a:t> для </a:t>
            </a:r>
            <a:r>
              <a:rPr lang="ru-RU" dirty="0" err="1" smtClean="0"/>
              <a:t>фізичного</a:t>
            </a:r>
            <a:r>
              <a:rPr lang="ru-RU" dirty="0" smtClean="0"/>
              <a:t> </a:t>
            </a:r>
            <a:r>
              <a:rPr lang="ru-RU" dirty="0" err="1" smtClean="0"/>
              <a:t>цькування</a:t>
            </a:r>
            <a:r>
              <a:rPr lang="ru-RU" dirty="0" smtClean="0"/>
              <a:t>, </a:t>
            </a:r>
            <a:r>
              <a:rPr lang="ru-RU" dirty="0" err="1" smtClean="0"/>
              <a:t>проте</a:t>
            </a:r>
            <a:r>
              <a:rPr lang="ru-RU" dirty="0" smtClean="0"/>
              <a:t> в </a:t>
            </a:r>
            <a:r>
              <a:rPr lang="ru-RU" dirty="0" err="1"/>
              <a:t>І</a:t>
            </a:r>
            <a:r>
              <a:rPr lang="ru-RU" dirty="0" err="1" smtClean="0"/>
              <a:t>нтернеті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актуально, коли </a:t>
            </a:r>
            <a:r>
              <a:rPr lang="ru-RU" dirty="0" err="1" smtClean="0"/>
              <a:t>мова</a:t>
            </a:r>
            <a:r>
              <a:rPr lang="ru-RU" dirty="0" smtClean="0"/>
              <a:t> </a:t>
            </a:r>
            <a:r>
              <a:rPr lang="ru-RU" dirty="0" err="1" smtClean="0"/>
              <a:t>йде</a:t>
            </a:r>
            <a:r>
              <a:rPr lang="ru-RU" dirty="0" smtClean="0"/>
              <a:t> про </a:t>
            </a:r>
            <a:r>
              <a:rPr lang="ru-RU" dirty="0" err="1" smtClean="0"/>
              <a:t>моральне</a:t>
            </a:r>
            <a:r>
              <a:rPr lang="ru-RU" dirty="0" smtClean="0"/>
              <a:t> </a:t>
            </a:r>
            <a:r>
              <a:rPr lang="ru-RU" dirty="0" err="1" smtClean="0"/>
              <a:t>насильство</a:t>
            </a:r>
            <a:r>
              <a:rPr lang="ru-RU" dirty="0" smtClean="0"/>
              <a:t>. </a:t>
            </a:r>
            <a:r>
              <a:rPr lang="ru-RU" dirty="0" err="1" smtClean="0"/>
              <a:t>Яскрава</a:t>
            </a:r>
            <a:r>
              <a:rPr lang="ru-RU" dirty="0" smtClean="0"/>
              <a:t> </a:t>
            </a:r>
            <a:r>
              <a:rPr lang="ru-RU" dirty="0" err="1" smtClean="0"/>
              <a:t>особливість</a:t>
            </a:r>
            <a:r>
              <a:rPr lang="ru-RU" dirty="0"/>
              <a:t> </a:t>
            </a:r>
            <a:r>
              <a:rPr lang="ru-RU" dirty="0" smtClean="0"/>
              <a:t>– </a:t>
            </a:r>
            <a:r>
              <a:rPr lang="ru-RU" dirty="0" err="1" smtClean="0"/>
              <a:t>звичка</a:t>
            </a:r>
            <a:r>
              <a:rPr lang="ru-RU" dirty="0" smtClean="0"/>
              <a:t> </a:t>
            </a:r>
            <a:r>
              <a:rPr lang="ru-RU" dirty="0" err="1" smtClean="0"/>
              <a:t>знімати</a:t>
            </a:r>
            <a:r>
              <a:rPr lang="ru-RU" dirty="0" smtClean="0"/>
              <a:t> </a:t>
            </a:r>
            <a:r>
              <a:rPr lang="ru-RU" dirty="0" err="1" smtClean="0"/>
              <a:t>насильство</a:t>
            </a:r>
            <a:r>
              <a:rPr lang="ru-RU" dirty="0" smtClean="0"/>
              <a:t> на камеру для </a:t>
            </a:r>
            <a:r>
              <a:rPr lang="ru-RU" dirty="0" err="1" smtClean="0"/>
              <a:t>подальшого</a:t>
            </a:r>
            <a:r>
              <a:rPr lang="ru-RU" dirty="0" smtClean="0"/>
              <a:t> </a:t>
            </a:r>
            <a:r>
              <a:rPr lang="ru-RU" dirty="0" err="1" smtClean="0"/>
              <a:t>розповсюдження</a:t>
            </a:r>
            <a:r>
              <a:rPr lang="ru-RU" dirty="0" smtClean="0"/>
              <a:t> в </a:t>
            </a:r>
            <a:r>
              <a:rPr lang="ru-RU" dirty="0" err="1" smtClean="0"/>
              <a:t>мережі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468313" y="2708275"/>
            <a:ext cx="8424862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 rot="20803430">
            <a:off x="362042" y="566734"/>
            <a:ext cx="2351088" cy="1061137"/>
          </a:xfrm>
          <a:prstGeom prst="cloudCallout">
            <a:avLst>
              <a:gd name="adj1" fmla="val 29505"/>
              <a:gd name="adj2" fmla="val 118666"/>
            </a:avLst>
          </a:prstGeom>
          <a:gradFill rotWithShape="0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uk-UA" sz="2000" dirty="0">
                <a:latin typeface="Calibri" pitchFamily="34" charset="0"/>
              </a:rPr>
              <a:t>     </a:t>
            </a:r>
            <a:r>
              <a:rPr lang="uk-UA" sz="2400" b="1" dirty="0" smtClean="0">
                <a:solidFill>
                  <a:srgbClr val="FF0000"/>
                </a:solidFill>
                <a:latin typeface="Calibri" pitchFamily="34" charset="0"/>
              </a:rPr>
              <a:t>Розвиток</a:t>
            </a:r>
            <a:endParaRPr lang="ru-RU" sz="2400" b="1" dirty="0">
              <a:latin typeface="Arial" pitchFamily="34" charset="0"/>
            </a:endParaRPr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3059113" y="188913"/>
            <a:ext cx="2736850" cy="1584325"/>
          </a:xfrm>
          <a:prstGeom prst="cloudCallout">
            <a:avLst>
              <a:gd name="adj1" fmla="val 6245"/>
              <a:gd name="adj2" fmla="val 82921"/>
            </a:avLst>
          </a:prstGeom>
          <a:gradFill rotWithShape="0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uk-UA" sz="2000" b="1">
                <a:solidFill>
                  <a:srgbClr val="FF0000"/>
                </a:solidFill>
                <a:latin typeface="Calibri" pitchFamily="34" charset="0"/>
              </a:rPr>
              <a:t>Завантаження звукових відеофайлів</a:t>
            </a:r>
            <a:endParaRPr lang="ru-RU" sz="2000" b="1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 rot="515189">
            <a:off x="6327775" y="576263"/>
            <a:ext cx="2393950" cy="1385887"/>
          </a:xfrm>
          <a:prstGeom prst="cloudCallout">
            <a:avLst>
              <a:gd name="adj1" fmla="val -43059"/>
              <a:gd name="adj2" fmla="val 102393"/>
            </a:avLst>
          </a:prstGeom>
          <a:gradFill rotWithShape="0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uk-UA" sz="2400" b="1" dirty="0">
                <a:solidFill>
                  <a:srgbClr val="FF0000"/>
                </a:solidFill>
                <a:latin typeface="Calibri" pitchFamily="34" charset="0"/>
              </a:rPr>
              <a:t>Навчання</a:t>
            </a:r>
            <a:endParaRPr lang="ru-RU" sz="2400" b="1" dirty="0">
              <a:latin typeface="Arial" pitchFamily="34" charset="0"/>
            </a:endParaRPr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 rot="20925329">
            <a:off x="179388" y="4652963"/>
            <a:ext cx="2952750" cy="1439862"/>
          </a:xfrm>
          <a:prstGeom prst="cloudCallout">
            <a:avLst>
              <a:gd name="adj1" fmla="val 55279"/>
              <a:gd name="adj2" fmla="val -99430"/>
            </a:avLst>
          </a:prstGeom>
          <a:gradFill rotWithShape="0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uk-UA" sz="2400" b="1" dirty="0">
                <a:solidFill>
                  <a:srgbClr val="FF0000"/>
                </a:solidFill>
                <a:latin typeface="Calibri" pitchFamily="34" charset="0"/>
              </a:rPr>
              <a:t>Спілкування</a:t>
            </a:r>
            <a:endParaRPr lang="ru-RU" sz="2400" b="1" dirty="0">
              <a:latin typeface="Arial" pitchFamily="34" charset="0"/>
            </a:endParaRPr>
          </a:p>
        </p:txBody>
      </p:sp>
      <p:sp>
        <p:nvSpPr>
          <p:cNvPr id="4097" name="AutoShape 1"/>
          <p:cNvSpPr>
            <a:spLocks noChangeArrowheads="1"/>
          </p:cNvSpPr>
          <p:nvPr/>
        </p:nvSpPr>
        <p:spPr bwMode="auto">
          <a:xfrm rot="254500">
            <a:off x="3395663" y="4968875"/>
            <a:ext cx="2738437" cy="1241425"/>
          </a:xfrm>
          <a:prstGeom prst="cloudCallout">
            <a:avLst>
              <a:gd name="adj1" fmla="val -13886"/>
              <a:gd name="adj2" fmla="val -135756"/>
            </a:avLst>
          </a:prstGeom>
          <a:gradFill rotWithShape="0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uk-UA" sz="2400" b="1" dirty="0" err="1">
                <a:solidFill>
                  <a:srgbClr val="FF0000"/>
                </a:solidFill>
                <a:latin typeface="Calibri" pitchFamily="34" charset="0"/>
              </a:rPr>
              <a:t>Інтернет-послуги</a:t>
            </a:r>
            <a:endParaRPr lang="ru-RU" sz="2400" b="1" dirty="0">
              <a:latin typeface="Arial" pitchFamily="34" charset="0"/>
            </a:endParaRPr>
          </a:p>
        </p:txBody>
      </p:sp>
      <p:sp>
        <p:nvSpPr>
          <p:cNvPr id="4098" name="AutoShape 2"/>
          <p:cNvSpPr>
            <a:spLocks noChangeArrowheads="1"/>
          </p:cNvSpPr>
          <p:nvPr/>
        </p:nvSpPr>
        <p:spPr bwMode="auto">
          <a:xfrm rot="21449583">
            <a:off x="6405563" y="4486275"/>
            <a:ext cx="2314575" cy="1597025"/>
          </a:xfrm>
          <a:prstGeom prst="cloudCallout">
            <a:avLst>
              <a:gd name="adj1" fmla="val -69479"/>
              <a:gd name="adj2" fmla="val -96449"/>
            </a:avLst>
          </a:prstGeom>
          <a:gradFill rotWithShape="0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uk-UA" sz="2000" b="1" dirty="0">
                <a:solidFill>
                  <a:srgbClr val="FF0000"/>
                </a:solidFill>
                <a:latin typeface="Calibri" pitchFamily="34" charset="0"/>
              </a:rPr>
              <a:t>Пошук Інформації</a:t>
            </a:r>
            <a:endParaRPr lang="ru-RU" sz="2000" b="1" dirty="0">
              <a:latin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42241" y="2967335"/>
            <a:ext cx="92284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Інтернет                    корисний!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Picture 2" descr="Результат пошуку зображень за запитом &quot;корисний інтернет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5544" y="2564904"/>
            <a:ext cx="3062599" cy="2085337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4" t="33333" r="44255" b="25256"/>
          <a:stretch/>
        </p:blipFill>
        <p:spPr bwMode="auto">
          <a:xfrm>
            <a:off x="2803557" y="2492895"/>
            <a:ext cx="3064586" cy="2157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2050" grpId="0" animBg="1"/>
      <p:bldP spid="2050" grpId="1" animBg="1"/>
      <p:bldP spid="2051" grpId="0" animBg="1"/>
      <p:bldP spid="2051" grpId="1" animBg="1"/>
      <p:bldP spid="2052" grpId="0" animBg="1"/>
      <p:bldP spid="2052" grpId="1" animBg="1"/>
      <p:bldP spid="2053" grpId="0" animBg="1"/>
      <p:bldP spid="2053" grpId="1" animBg="1"/>
      <p:bldP spid="4097" grpId="0" animBg="1"/>
      <p:bldP spid="4097" grpId="1" animBg="1"/>
      <p:bldP spid="4098" grpId="0" animBg="1"/>
      <p:bldP spid="409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Пов’язане зображенн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59" y="278459"/>
            <a:ext cx="9144000" cy="659735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71" t="23718" r="7908" b="28288"/>
          <a:stretch/>
        </p:blipFill>
        <p:spPr bwMode="auto">
          <a:xfrm>
            <a:off x="251520" y="404664"/>
            <a:ext cx="2520280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кутник 1"/>
          <p:cNvSpPr/>
          <p:nvPr/>
        </p:nvSpPr>
        <p:spPr>
          <a:xfrm>
            <a:off x="2843808" y="764704"/>
            <a:ext cx="60486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 smtClean="0"/>
              <a:t>(скорочено </a:t>
            </a:r>
            <a:r>
              <a:rPr lang="uk-UA" sz="2400" b="1" dirty="0"/>
              <a:t>від «Держава і я») – це </a:t>
            </a:r>
            <a:r>
              <a:rPr lang="uk-UA" sz="2400" b="1" dirty="0" err="1"/>
              <a:t>веб-портал</a:t>
            </a:r>
            <a:r>
              <a:rPr lang="uk-UA" sz="2400" b="1" dirty="0"/>
              <a:t> і однойменний мобільний додаток, які є частиною </a:t>
            </a:r>
            <a:r>
              <a:rPr lang="uk-UA" sz="2400" b="1" dirty="0" err="1" smtClean="0"/>
              <a:t>проєкту</a:t>
            </a:r>
            <a:r>
              <a:rPr lang="uk-UA" sz="2400" b="1" dirty="0" smtClean="0"/>
              <a:t> </a:t>
            </a:r>
            <a:r>
              <a:rPr lang="uk-UA" sz="2400" b="1" dirty="0"/>
              <a:t>«держава в </a:t>
            </a:r>
            <a:r>
              <a:rPr lang="uk-UA" sz="2400" b="1" dirty="0" err="1"/>
              <a:t>смартфоні</a:t>
            </a:r>
            <a:r>
              <a:rPr lang="uk-UA" sz="2400" b="1" dirty="0"/>
              <a:t>» Міністерства цифрової трансформації </a:t>
            </a:r>
            <a:r>
              <a:rPr lang="uk-UA" sz="2400" b="1" dirty="0" smtClean="0"/>
              <a:t> України</a:t>
            </a:r>
            <a:r>
              <a:rPr lang="uk-UA" sz="2400" b="1" dirty="0"/>
              <a:t>.</a:t>
            </a:r>
          </a:p>
        </p:txBody>
      </p:sp>
      <p:sp>
        <p:nvSpPr>
          <p:cNvPr id="3" name="Прямокутник 2"/>
          <p:cNvSpPr/>
          <p:nvPr/>
        </p:nvSpPr>
        <p:spPr>
          <a:xfrm>
            <a:off x="3131840" y="2978021"/>
            <a:ext cx="47253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/>
              <a:t>Для чого потрібна «Дія»?</a:t>
            </a:r>
          </a:p>
        </p:txBody>
      </p:sp>
      <p:sp>
        <p:nvSpPr>
          <p:cNvPr id="4" name="Прямокутник 3"/>
          <p:cNvSpPr/>
          <p:nvPr/>
        </p:nvSpPr>
        <p:spPr>
          <a:xfrm>
            <a:off x="147237" y="3645024"/>
            <a:ext cx="8712968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/>
              <a:t>Для того, щоб надати українцям можливість отримувати послуги від держави в режимі </a:t>
            </a:r>
            <a:r>
              <a:rPr lang="uk-UA" b="1" dirty="0" err="1"/>
              <a:t>онлайн</a:t>
            </a:r>
            <a:r>
              <a:rPr lang="uk-UA" b="1" dirty="0"/>
              <a:t> замість того, щоб годинами вистоювати черги до кабінетів чиновників. Йдеться про отримання довідок, виписок і даних від різних </a:t>
            </a:r>
            <a:r>
              <a:rPr lang="uk-UA" b="1" dirty="0" err="1"/>
              <a:t>держвідомств</a:t>
            </a:r>
            <a:r>
              <a:rPr lang="uk-UA" b="1" dirty="0"/>
              <a:t> і реєстрів, подання пакетів документів для ініціації різних процесів: відкриття/закриття ФОП, оформлення допомоги з безробіття тощо. </a:t>
            </a:r>
            <a:endParaRPr lang="uk-UA" b="1" dirty="0" smtClean="0"/>
          </a:p>
          <a:p>
            <a:pPr algn="ctr"/>
            <a:r>
              <a:rPr lang="uk-UA" sz="2800" b="1" dirty="0" smtClean="0"/>
              <a:t>Завдання «Дія» </a:t>
            </a:r>
            <a:r>
              <a:rPr lang="uk-UA" b="1" dirty="0" smtClean="0"/>
              <a:t>– </a:t>
            </a:r>
            <a:r>
              <a:rPr lang="uk-UA" b="1" dirty="0"/>
              <a:t>зробити процес надання цих послуг швидким, прозорим і позбавити людей від непотрібної бюрократії.</a:t>
            </a:r>
          </a:p>
          <a:p>
            <a:pPr algn="ctr"/>
            <a:r>
              <a:rPr lang="uk-UA" b="1" dirty="0"/>
              <a:t>В «Дія» також зберігаються електронні копії таких документів, як закордонний паспорт, </a:t>
            </a:r>
            <a:r>
              <a:rPr lang="en-US" b="1" dirty="0"/>
              <a:t>ID-</a:t>
            </a:r>
            <a:r>
              <a:rPr lang="uk-UA" b="1" dirty="0"/>
              <a:t>картка, </a:t>
            </a:r>
            <a:r>
              <a:rPr lang="uk-UA" b="1" dirty="0" smtClean="0"/>
              <a:t>учнівський (студентський) </a:t>
            </a:r>
            <a:r>
              <a:rPr lang="uk-UA" b="1" dirty="0"/>
              <a:t>квиток, водійські права, техпаспорт. Вони є повноправними копіями </a:t>
            </a:r>
            <a:r>
              <a:rPr lang="uk-UA" b="1" dirty="0" smtClean="0"/>
              <a:t>паперових та пластикових </a:t>
            </a:r>
            <a:r>
              <a:rPr lang="uk-UA" b="1" dirty="0"/>
              <a:t>оригіналів.</a:t>
            </a:r>
          </a:p>
        </p:txBody>
      </p:sp>
    </p:spTree>
    <p:extLst>
      <p:ext uri="{BB962C8B-B14F-4D97-AF65-F5344CB8AC3E}">
        <p14:creationId xmlns:p14="http://schemas.microsoft.com/office/powerpoint/2010/main" val="57217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71" t="23718" r="7908" b="28288"/>
          <a:stretch/>
        </p:blipFill>
        <p:spPr bwMode="auto">
          <a:xfrm>
            <a:off x="251520" y="404664"/>
            <a:ext cx="2520280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кутник 4"/>
          <p:cNvSpPr/>
          <p:nvPr/>
        </p:nvSpPr>
        <p:spPr>
          <a:xfrm>
            <a:off x="3118265" y="260648"/>
            <a:ext cx="56252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/>
              <a:t>Як зайти на веб-портал «</a:t>
            </a:r>
            <a:r>
              <a:rPr lang="ru-RU" sz="3200" b="1" dirty="0" err="1"/>
              <a:t>Дія</a:t>
            </a:r>
            <a:r>
              <a:rPr lang="ru-RU" sz="3200" b="1" dirty="0"/>
              <a:t>»?</a:t>
            </a:r>
          </a:p>
        </p:txBody>
      </p:sp>
      <p:sp>
        <p:nvSpPr>
          <p:cNvPr id="6" name="Прямокутник 5"/>
          <p:cNvSpPr/>
          <p:nvPr/>
        </p:nvSpPr>
        <p:spPr>
          <a:xfrm>
            <a:off x="2942562" y="845977"/>
            <a:ext cx="59766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/>
              <a:t>Щоб</a:t>
            </a:r>
            <a:r>
              <a:rPr lang="ru-RU" sz="2400" b="1" dirty="0"/>
              <a:t> </a:t>
            </a:r>
            <a:r>
              <a:rPr lang="ru-RU" sz="2400" b="1" dirty="0" err="1"/>
              <a:t>увійти</a:t>
            </a:r>
            <a:r>
              <a:rPr lang="ru-RU" sz="2400" b="1" dirty="0"/>
              <a:t> в </a:t>
            </a:r>
            <a:r>
              <a:rPr lang="ru-RU" sz="2400" b="1" dirty="0" err="1"/>
              <a:t>особистий</a:t>
            </a:r>
            <a:r>
              <a:rPr lang="ru-RU" sz="2400" b="1" dirty="0"/>
              <a:t> </a:t>
            </a:r>
            <a:r>
              <a:rPr lang="ru-RU" sz="2400" b="1" dirty="0" err="1"/>
              <a:t>кабінет</a:t>
            </a:r>
            <a:r>
              <a:rPr lang="ru-RU" sz="2400" b="1" dirty="0"/>
              <a:t> на </a:t>
            </a:r>
            <a:r>
              <a:rPr lang="ru-RU" sz="2400" b="1" dirty="0" err="1">
                <a:hlinkClick r:id="rId3"/>
              </a:rPr>
              <a:t>порталі</a:t>
            </a:r>
            <a:r>
              <a:rPr lang="ru-RU" sz="2400" b="1" dirty="0">
                <a:hlinkClick r:id="rId3"/>
              </a:rPr>
              <a:t> «</a:t>
            </a:r>
            <a:r>
              <a:rPr lang="ru-RU" sz="2400" b="1" dirty="0" err="1">
                <a:hlinkClick r:id="rId3"/>
              </a:rPr>
              <a:t>Дія</a:t>
            </a:r>
            <a:r>
              <a:rPr lang="ru-RU" sz="2400" b="1" dirty="0">
                <a:hlinkClick r:id="rId3"/>
              </a:rPr>
              <a:t>»</a:t>
            </a:r>
            <a:r>
              <a:rPr lang="ru-RU" sz="2400" b="1" dirty="0"/>
              <a:t>, </a:t>
            </a:r>
            <a:r>
              <a:rPr lang="ru-RU" sz="2400" b="1" dirty="0" err="1"/>
              <a:t>потрібно</a:t>
            </a:r>
            <a:r>
              <a:rPr lang="ru-RU" sz="2400" b="1" dirty="0"/>
              <a:t> пройти </a:t>
            </a:r>
            <a:r>
              <a:rPr lang="ru-RU" sz="2400" b="1" dirty="0" err="1"/>
              <a:t>верифікацію</a:t>
            </a:r>
            <a:r>
              <a:rPr lang="ru-RU" sz="2400" b="1" dirty="0"/>
              <a:t> – </a:t>
            </a:r>
            <a:r>
              <a:rPr lang="ru-RU" sz="2400" b="1" dirty="0" err="1"/>
              <a:t>підтвердити</a:t>
            </a:r>
            <a:r>
              <a:rPr lang="ru-RU" sz="2400" b="1" dirty="0"/>
              <a:t> свою особу. </a:t>
            </a:r>
            <a:r>
              <a:rPr lang="ru-RU" sz="2400" b="1" dirty="0" err="1"/>
              <a:t>Це</a:t>
            </a:r>
            <a:r>
              <a:rPr lang="ru-RU" sz="2400" b="1" dirty="0"/>
              <a:t> </a:t>
            </a:r>
            <a:r>
              <a:rPr lang="ru-RU" sz="2400" b="1" dirty="0" err="1"/>
              <a:t>можна</a:t>
            </a:r>
            <a:r>
              <a:rPr lang="ru-RU" sz="2400" b="1" dirty="0"/>
              <a:t> </a:t>
            </a:r>
            <a:r>
              <a:rPr lang="ru-RU" sz="2400" b="1" dirty="0" err="1"/>
              <a:t>зробити</a:t>
            </a:r>
            <a:r>
              <a:rPr lang="ru-RU" sz="2400" b="1" dirty="0"/>
              <a:t> за </a:t>
            </a:r>
            <a:r>
              <a:rPr lang="ru-RU" sz="2400" b="1" dirty="0" err="1"/>
              <a:t>допомогою</a:t>
            </a:r>
            <a:r>
              <a:rPr lang="ru-RU" sz="2400" b="1" dirty="0"/>
              <a:t> </a:t>
            </a:r>
            <a:r>
              <a:rPr lang="ru-RU" sz="2400" b="1" dirty="0" err="1"/>
              <a:t>BankID</a:t>
            </a:r>
            <a:r>
              <a:rPr lang="ru-RU" sz="2400" b="1" dirty="0"/>
              <a:t>, </a:t>
            </a:r>
            <a:r>
              <a:rPr lang="ru-RU" sz="2400" b="1" dirty="0" err="1"/>
              <a:t>MobileID</a:t>
            </a:r>
            <a:r>
              <a:rPr lang="ru-RU" sz="2400" b="1" dirty="0"/>
              <a:t> </a:t>
            </a:r>
            <a:r>
              <a:rPr lang="ru-RU" sz="2400" b="1" dirty="0" err="1"/>
              <a:t>або</a:t>
            </a:r>
            <a:r>
              <a:rPr lang="ru-RU" sz="2400" b="1" dirty="0"/>
              <a:t> </a:t>
            </a:r>
            <a:r>
              <a:rPr lang="ru-RU" sz="2400" b="1" dirty="0" err="1"/>
              <a:t>особистого</a:t>
            </a:r>
            <a:r>
              <a:rPr lang="ru-RU" sz="2400" b="1" dirty="0"/>
              <a:t> ключа – </a:t>
            </a:r>
            <a:r>
              <a:rPr lang="ru-RU" sz="2400" b="1" dirty="0" err="1"/>
              <a:t>електронного</a:t>
            </a:r>
            <a:r>
              <a:rPr lang="ru-RU" sz="2400" b="1" dirty="0"/>
              <a:t> цифрового </a:t>
            </a:r>
            <a:r>
              <a:rPr lang="ru-RU" sz="2400" b="1" dirty="0" err="1"/>
              <a:t>підпису</a:t>
            </a:r>
            <a:r>
              <a:rPr lang="ru-RU" sz="2400" b="1" dirty="0"/>
              <a:t> (ЕЦП).</a:t>
            </a:r>
            <a:endParaRPr lang="uk-UA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1" t="22151" r="47500" b="28079"/>
          <a:stretch/>
        </p:blipFill>
        <p:spPr bwMode="auto">
          <a:xfrm>
            <a:off x="971600" y="3156751"/>
            <a:ext cx="7312910" cy="3443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879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71" t="23718" r="7908" b="28288"/>
          <a:stretch/>
        </p:blipFill>
        <p:spPr bwMode="auto">
          <a:xfrm>
            <a:off x="251520" y="404664"/>
            <a:ext cx="2520280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кутник 4"/>
          <p:cNvSpPr/>
          <p:nvPr/>
        </p:nvSpPr>
        <p:spPr>
          <a:xfrm>
            <a:off x="3118265" y="260648"/>
            <a:ext cx="56252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/>
              <a:t>Як зайти на веб-портал «</a:t>
            </a:r>
            <a:r>
              <a:rPr lang="ru-RU" sz="3200" b="1" dirty="0" err="1"/>
              <a:t>Дія</a:t>
            </a:r>
            <a:r>
              <a:rPr lang="ru-RU" sz="3200" b="1" dirty="0"/>
              <a:t>»?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40" t="6710" r="5840" b="24887"/>
          <a:stretch/>
        </p:blipFill>
        <p:spPr>
          <a:xfrm>
            <a:off x="-108520" y="2348880"/>
            <a:ext cx="3010829" cy="43773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70" b="35385"/>
          <a:stretch/>
        </p:blipFill>
        <p:spPr>
          <a:xfrm>
            <a:off x="2987824" y="882572"/>
            <a:ext cx="3010829" cy="18263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93" b="7821"/>
          <a:stretch/>
        </p:blipFill>
        <p:spPr>
          <a:xfrm>
            <a:off x="2987823" y="2805917"/>
            <a:ext cx="3010829" cy="392031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5" t="34872" r="11745" b="34231"/>
          <a:stretch/>
        </p:blipFill>
        <p:spPr>
          <a:xfrm>
            <a:off x="6156176" y="845423"/>
            <a:ext cx="2880320" cy="143144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1" b="18077"/>
          <a:stretch/>
        </p:blipFill>
        <p:spPr>
          <a:xfrm>
            <a:off x="6097675" y="2348880"/>
            <a:ext cx="3010829" cy="201622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64" b="18333"/>
          <a:stretch/>
        </p:blipFill>
        <p:spPr>
          <a:xfrm>
            <a:off x="6101577" y="4437112"/>
            <a:ext cx="3010829" cy="228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6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71" t="23718" r="7908" b="28288"/>
          <a:stretch/>
        </p:blipFill>
        <p:spPr bwMode="auto">
          <a:xfrm>
            <a:off x="251520" y="404664"/>
            <a:ext cx="2520280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кутник 4"/>
          <p:cNvSpPr/>
          <p:nvPr/>
        </p:nvSpPr>
        <p:spPr>
          <a:xfrm>
            <a:off x="3118265" y="260648"/>
            <a:ext cx="50718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 smtClean="0"/>
              <a:t>Стрічка</a:t>
            </a:r>
            <a:r>
              <a:rPr lang="ru-RU" sz="3200" b="1" dirty="0" smtClean="0"/>
              <a:t> веб-порталу </a:t>
            </a:r>
            <a:r>
              <a:rPr lang="ru-RU" sz="3200" b="1" dirty="0"/>
              <a:t>«</a:t>
            </a:r>
            <a:r>
              <a:rPr lang="ru-RU" sz="3200" b="1" dirty="0" err="1"/>
              <a:t>Дія</a:t>
            </a:r>
            <a:r>
              <a:rPr lang="ru-RU" sz="3200" b="1" dirty="0"/>
              <a:t>»?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2" b="5897"/>
          <a:stretch/>
        </p:blipFill>
        <p:spPr>
          <a:xfrm rot="21049872">
            <a:off x="1741794" y="2273425"/>
            <a:ext cx="3010829" cy="42733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1" t="28718" r="4867" b="5257"/>
          <a:stretch/>
        </p:blipFill>
        <p:spPr>
          <a:xfrm rot="21282766">
            <a:off x="5276974" y="1382261"/>
            <a:ext cx="2748079" cy="452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4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71" t="23718" r="7908" b="28288"/>
          <a:stretch/>
        </p:blipFill>
        <p:spPr bwMode="auto">
          <a:xfrm>
            <a:off x="251520" y="404664"/>
            <a:ext cx="2520280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кутник 4"/>
          <p:cNvSpPr/>
          <p:nvPr/>
        </p:nvSpPr>
        <p:spPr>
          <a:xfrm>
            <a:off x="3118265" y="260648"/>
            <a:ext cx="57758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 smtClean="0"/>
              <a:t>Документи</a:t>
            </a:r>
            <a:r>
              <a:rPr lang="ru-RU" sz="3200" b="1" dirty="0" smtClean="0"/>
              <a:t> веб-порталу </a:t>
            </a:r>
            <a:r>
              <a:rPr lang="ru-RU" sz="3200" b="1" dirty="0"/>
              <a:t>«</a:t>
            </a:r>
            <a:r>
              <a:rPr lang="ru-RU" sz="3200" b="1" dirty="0" err="1"/>
              <a:t>Дія</a:t>
            </a:r>
            <a:r>
              <a:rPr lang="ru-RU" sz="3200" b="1" dirty="0"/>
              <a:t>»?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3" t="20525" r="3268" b="75857"/>
          <a:stretch/>
        </p:blipFill>
        <p:spPr>
          <a:xfrm>
            <a:off x="115785" y="2398404"/>
            <a:ext cx="3002548" cy="3105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30" b="13209"/>
          <a:stretch/>
        </p:blipFill>
        <p:spPr>
          <a:xfrm>
            <a:off x="115785" y="2708920"/>
            <a:ext cx="3002480" cy="17281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51" b="67948"/>
          <a:stretch/>
        </p:blipFill>
        <p:spPr>
          <a:xfrm>
            <a:off x="107436" y="4509120"/>
            <a:ext cx="3010829" cy="8573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80" b="13076"/>
          <a:stretch/>
        </p:blipFill>
        <p:spPr>
          <a:xfrm>
            <a:off x="107504" y="5301208"/>
            <a:ext cx="3010829" cy="144694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15" b="72290"/>
          <a:stretch/>
        </p:blipFill>
        <p:spPr>
          <a:xfrm>
            <a:off x="3220561" y="874774"/>
            <a:ext cx="2863607" cy="46599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50" b="13335"/>
          <a:stretch/>
        </p:blipFill>
        <p:spPr>
          <a:xfrm>
            <a:off x="3220561" y="1340768"/>
            <a:ext cx="2863607" cy="273630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20" b="28000"/>
          <a:stretch/>
        </p:blipFill>
        <p:spPr>
          <a:xfrm>
            <a:off x="6156176" y="4354478"/>
            <a:ext cx="2864881" cy="24195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91" b="14873"/>
          <a:stretch/>
        </p:blipFill>
        <p:spPr>
          <a:xfrm>
            <a:off x="6156176" y="828209"/>
            <a:ext cx="2864882" cy="349003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19" t="28090" r="1719" b="13321"/>
          <a:stretch/>
        </p:blipFill>
        <p:spPr>
          <a:xfrm>
            <a:off x="3151304" y="4182030"/>
            <a:ext cx="2860856" cy="259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68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Пов’язане зображенн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000" y="0"/>
            <a:ext cx="9179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71" t="23718" r="7908" b="28288"/>
          <a:stretch/>
        </p:blipFill>
        <p:spPr bwMode="auto">
          <a:xfrm>
            <a:off x="251520" y="116632"/>
            <a:ext cx="2520280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кутник 4"/>
          <p:cNvSpPr/>
          <p:nvPr/>
        </p:nvSpPr>
        <p:spPr>
          <a:xfrm>
            <a:off x="3118265" y="260648"/>
            <a:ext cx="51219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 smtClean="0"/>
              <a:t>Сервіси</a:t>
            </a:r>
            <a:r>
              <a:rPr lang="ru-RU" sz="3200" b="1" dirty="0" smtClean="0"/>
              <a:t> веб-порталу </a:t>
            </a:r>
            <a:r>
              <a:rPr lang="ru-RU" sz="3200" b="1" dirty="0"/>
              <a:t>«</a:t>
            </a:r>
            <a:r>
              <a:rPr lang="ru-RU" sz="3200" b="1" dirty="0" err="1"/>
              <a:t>Дія</a:t>
            </a:r>
            <a:r>
              <a:rPr lang="ru-RU" sz="3200" b="1" dirty="0"/>
              <a:t>»?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33" b="19486"/>
          <a:stretch/>
        </p:blipFill>
        <p:spPr>
          <a:xfrm>
            <a:off x="3131840" y="1424354"/>
            <a:ext cx="2965903" cy="46689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62" b="5769"/>
          <a:stretch/>
        </p:blipFill>
        <p:spPr>
          <a:xfrm>
            <a:off x="6201102" y="2420888"/>
            <a:ext cx="2907402" cy="245305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0" b="13024"/>
          <a:stretch/>
        </p:blipFill>
        <p:spPr>
          <a:xfrm>
            <a:off x="35496" y="2060848"/>
            <a:ext cx="3010829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17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71" t="23718" r="7908" b="28288"/>
          <a:stretch/>
        </p:blipFill>
        <p:spPr bwMode="auto">
          <a:xfrm>
            <a:off x="251520" y="404664"/>
            <a:ext cx="2520280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кутник 4"/>
          <p:cNvSpPr/>
          <p:nvPr/>
        </p:nvSpPr>
        <p:spPr>
          <a:xfrm>
            <a:off x="3118265" y="260648"/>
            <a:ext cx="48718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Меню веб-порталу </a:t>
            </a:r>
            <a:r>
              <a:rPr lang="ru-RU" sz="3200" b="1" dirty="0"/>
              <a:t>«</a:t>
            </a:r>
            <a:r>
              <a:rPr lang="ru-RU" sz="3200" b="1" dirty="0" err="1"/>
              <a:t>Дія</a:t>
            </a:r>
            <a:r>
              <a:rPr lang="ru-RU" sz="3200" b="1" dirty="0"/>
              <a:t>»?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1" b="5257"/>
          <a:stretch/>
        </p:blipFill>
        <p:spPr>
          <a:xfrm>
            <a:off x="3491880" y="908721"/>
            <a:ext cx="4320480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44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6360" y="2490494"/>
            <a:ext cx="91877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hlinkClick r:id="rId2"/>
              </a:rPr>
              <a:t>https://www.youtube.com/watch?v=Qz-bb4NMBxo&amp;t=154s</a:t>
            </a:r>
            <a:endParaRPr lang="uk-UA" sz="2800" b="1" dirty="0"/>
          </a:p>
        </p:txBody>
      </p:sp>
    </p:spTree>
    <p:extLst>
      <p:ext uri="{BB962C8B-B14F-4D97-AF65-F5344CB8AC3E}">
        <p14:creationId xmlns:p14="http://schemas.microsoft.com/office/powerpoint/2010/main" val="377206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1844824"/>
            <a:ext cx="547617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b="1" dirty="0" smtClean="0"/>
              <a:t>Дякую за увагу!</a:t>
            </a:r>
            <a:endParaRPr lang="uk-UA" sz="6000" b="1" dirty="0"/>
          </a:p>
        </p:txBody>
      </p:sp>
    </p:spTree>
    <p:extLst>
      <p:ext uri="{BB962C8B-B14F-4D97-AF65-F5344CB8AC3E}">
        <p14:creationId xmlns:p14="http://schemas.microsoft.com/office/powerpoint/2010/main" val="124721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052513"/>
            <a:ext cx="5760640" cy="5472112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uk-UA" b="1" dirty="0" smtClean="0"/>
              <a:t>І</a:t>
            </a:r>
            <a:r>
              <a:rPr lang="ru-RU" b="1" dirty="0" err="1" smtClean="0"/>
              <a:t>грова</a:t>
            </a:r>
            <a:r>
              <a:rPr lang="ru-RU" b="1" dirty="0" smtClean="0"/>
              <a:t> </a:t>
            </a:r>
            <a:r>
              <a:rPr lang="ru-RU" b="1" dirty="0" err="1" smtClean="0"/>
              <a:t>залежність</a:t>
            </a:r>
            <a:r>
              <a:rPr lang="ru-RU" b="1" dirty="0" smtClean="0"/>
              <a:t>;</a:t>
            </a:r>
            <a:endParaRPr lang="ru-RU" dirty="0" smtClean="0"/>
          </a:p>
          <a:p>
            <a:pPr eaLnBrk="1" hangingPunct="1"/>
            <a:r>
              <a:rPr lang="ru-RU" b="1" dirty="0" smtClean="0"/>
              <a:t>Доступ та </a:t>
            </a:r>
            <a:r>
              <a:rPr lang="ru-RU" b="1" dirty="0" err="1" smtClean="0"/>
              <a:t>безпосереднє</a:t>
            </a:r>
            <a:r>
              <a:rPr lang="ru-RU" b="1" dirty="0" smtClean="0"/>
              <a:t> </a:t>
            </a:r>
            <a:r>
              <a:rPr lang="ru-RU" b="1" dirty="0" err="1" smtClean="0"/>
              <a:t>залучення</a:t>
            </a:r>
            <a:r>
              <a:rPr lang="ru-RU" b="1" dirty="0" smtClean="0"/>
              <a:t> до </a:t>
            </a:r>
            <a:r>
              <a:rPr lang="ru-RU" b="1" dirty="0" err="1" smtClean="0"/>
              <a:t>небажаного</a:t>
            </a:r>
            <a:r>
              <a:rPr lang="ru-RU" b="1" dirty="0" smtClean="0"/>
              <a:t> </a:t>
            </a:r>
            <a:r>
              <a:rPr lang="ru-RU" b="1" dirty="0" err="1" smtClean="0"/>
              <a:t>контенту</a:t>
            </a:r>
            <a:r>
              <a:rPr lang="ru-RU" b="1" dirty="0" smtClean="0"/>
              <a:t>;</a:t>
            </a:r>
            <a:endParaRPr lang="ru-RU" dirty="0" smtClean="0"/>
          </a:p>
          <a:p>
            <a:pPr eaLnBrk="1" hangingPunct="1"/>
            <a:r>
              <a:rPr lang="ru-RU" b="1" dirty="0" err="1" smtClean="0"/>
              <a:t>Небезпека</a:t>
            </a:r>
            <a:r>
              <a:rPr lang="ru-RU" b="1" dirty="0" smtClean="0"/>
              <a:t> </a:t>
            </a:r>
            <a:r>
              <a:rPr lang="ru-RU" b="1" dirty="0" err="1" smtClean="0"/>
              <a:t>віртуального</a:t>
            </a:r>
            <a:r>
              <a:rPr lang="ru-RU" b="1" dirty="0" smtClean="0"/>
              <a:t> </a:t>
            </a:r>
            <a:r>
              <a:rPr lang="ru-RU" b="1" dirty="0" err="1" smtClean="0"/>
              <a:t>спілкування</a:t>
            </a:r>
            <a:r>
              <a:rPr lang="ru-RU" b="1" dirty="0" smtClean="0"/>
              <a:t> (</a:t>
            </a:r>
            <a:r>
              <a:rPr lang="ru-RU" b="1" dirty="0" err="1" smtClean="0"/>
              <a:t>приниження</a:t>
            </a:r>
            <a:r>
              <a:rPr lang="ru-RU" b="1" dirty="0" smtClean="0"/>
              <a:t>);</a:t>
            </a:r>
            <a:endParaRPr lang="ru-RU" dirty="0" smtClean="0"/>
          </a:p>
          <a:p>
            <a:pPr eaLnBrk="1" hangingPunct="1"/>
            <a:r>
              <a:rPr lang="ru-RU" b="1" dirty="0" err="1" smtClean="0"/>
              <a:t>Сюрпризи</a:t>
            </a:r>
            <a:r>
              <a:rPr lang="ru-RU" b="1" dirty="0" smtClean="0"/>
              <a:t> при </a:t>
            </a:r>
            <a:r>
              <a:rPr lang="ru-RU" b="1" dirty="0" err="1" smtClean="0"/>
              <a:t>безпосередній</a:t>
            </a:r>
            <a:r>
              <a:rPr lang="ru-RU" b="1" dirty="0" smtClean="0"/>
              <a:t> </a:t>
            </a:r>
            <a:r>
              <a:rPr lang="ru-RU" b="1" dirty="0" err="1" smtClean="0"/>
              <a:t>зустрічі</a:t>
            </a:r>
            <a:r>
              <a:rPr lang="ru-RU" b="1" dirty="0" smtClean="0"/>
              <a:t> </a:t>
            </a:r>
            <a:r>
              <a:rPr lang="ru-RU" b="1" dirty="0" err="1" smtClean="0"/>
              <a:t>віч</a:t>
            </a:r>
            <a:r>
              <a:rPr lang="ru-RU" b="1" dirty="0" smtClean="0"/>
              <a:t>-на-</a:t>
            </a:r>
            <a:r>
              <a:rPr lang="ru-RU" b="1" dirty="0" err="1" smtClean="0"/>
              <a:t>віч</a:t>
            </a:r>
            <a:r>
              <a:rPr lang="ru-RU" b="1" dirty="0" smtClean="0"/>
              <a:t>;</a:t>
            </a:r>
            <a:endParaRPr lang="ru-RU" dirty="0" smtClean="0"/>
          </a:p>
          <a:p>
            <a:pPr eaLnBrk="1" hangingPunct="1"/>
            <a:r>
              <a:rPr lang="ru-RU" b="1" dirty="0" err="1" smtClean="0"/>
              <a:t>Віруси</a:t>
            </a:r>
            <a:r>
              <a:rPr lang="ru-RU" b="1" dirty="0" smtClean="0"/>
              <a:t>;</a:t>
            </a:r>
            <a:endParaRPr lang="ru-RU" dirty="0" smtClean="0"/>
          </a:p>
          <a:p>
            <a:pPr eaLnBrk="1" hangingPunct="1"/>
            <a:r>
              <a:rPr lang="ru-RU" b="1" dirty="0" smtClean="0"/>
              <a:t>Неправдива </a:t>
            </a:r>
            <a:r>
              <a:rPr lang="ru-RU" b="1" dirty="0" err="1" smtClean="0"/>
              <a:t>інформація</a:t>
            </a:r>
            <a:r>
              <a:rPr lang="ru-RU" b="1" dirty="0" smtClean="0"/>
              <a:t>;</a:t>
            </a:r>
            <a:endParaRPr lang="ru-RU" dirty="0" smtClean="0"/>
          </a:p>
          <a:p>
            <a:pPr eaLnBrk="1" hangingPunct="1"/>
            <a:r>
              <a:rPr lang="ru-RU" b="1" dirty="0" err="1" smtClean="0"/>
              <a:t>Неконтрольовані</a:t>
            </a:r>
            <a:r>
              <a:rPr lang="ru-RU" b="1" dirty="0" smtClean="0"/>
              <a:t> покупки.</a:t>
            </a:r>
            <a:endParaRPr lang="ru-RU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116632"/>
            <a:ext cx="6192688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Проблеми в Інтернеті</a:t>
            </a:r>
            <a:endParaRPr lang="ru-RU" sz="4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51" t="21923" r="53107" b="60513"/>
          <a:stretch/>
        </p:blipFill>
        <p:spPr bwMode="auto">
          <a:xfrm rot="20983257">
            <a:off x="5949201" y="651815"/>
            <a:ext cx="2845814" cy="18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65" t="41422" r="45121" b="25758"/>
          <a:stretch/>
        </p:blipFill>
        <p:spPr bwMode="auto">
          <a:xfrm rot="20113352">
            <a:off x="5863137" y="3717033"/>
            <a:ext cx="2927839" cy="2250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1B7D99"/>
                </a:solidFill>
                <a:latin typeface="BloggerSans"/>
              </a:rPr>
              <a:t>СОЦІАЛЬНІ ОНЛАЙН-МЕДІА</a:t>
            </a:r>
            <a:endParaRPr lang="ru-RU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292" t="25277" r="30902" b="11667"/>
          <a:stretch/>
        </p:blipFill>
        <p:spPr>
          <a:xfrm>
            <a:off x="323528" y="836712"/>
            <a:ext cx="8640960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80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85" name="Group 2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7394739"/>
              </p:ext>
            </p:extLst>
          </p:nvPr>
        </p:nvGraphicFramePr>
        <p:xfrm>
          <a:off x="468313" y="1125538"/>
          <a:ext cx="8135937" cy="4965948"/>
        </p:xfrm>
        <a:graphic>
          <a:graphicData uri="http://schemas.openxmlformats.org/drawingml/2006/table">
            <a:tbl>
              <a:tblPr/>
              <a:tblGrid>
                <a:gridCol w="4067175"/>
                <a:gridCol w="4068762"/>
              </a:tblGrid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Психологічна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8109" marR="28109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Фізіологічна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8109" marR="28109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Очікування сеансу Інтернету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8109" marR="28109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ea typeface="Calibri" pitchFamily="34" charset="0"/>
                          <a:cs typeface="Times New Roman" pitchFamily="18" charset="0"/>
                        </a:rPr>
                        <a:t>Фізична втомленість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8109" marR="28109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</a:tr>
              <a:tr h="773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Збільшення часу перебування в Інтернеті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8109" marR="28109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0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ea typeface="Calibri" pitchFamily="34" charset="0"/>
                          <a:cs typeface="Times New Roman" pitchFamily="18" charset="0"/>
                        </a:rPr>
                        <a:t>Сухість очей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8109" marR="28109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0B5"/>
                    </a:solidFill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Втомленість,  в’ялість,  депресія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8109" marR="28109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ea typeface="Calibri" pitchFamily="34" charset="0"/>
                          <a:cs typeface="Times New Roman" pitchFamily="18" charset="0"/>
                        </a:rPr>
                        <a:t>Головні болі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8109" marR="28109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</a:tr>
              <a:tr h="8003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ea typeface="Times New Roman" pitchFamily="18" charset="0"/>
                          <a:cs typeface="Helvetica"/>
                        </a:rPr>
                        <a:t>Ризик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ea typeface="Times New Roman" pitchFamily="18" charset="0"/>
                          <a:cs typeface="Helvetica"/>
                        </a:rPr>
                        <a:t>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ea typeface="Times New Roman" pitchFamily="18" charset="0"/>
                          <a:cs typeface="Helvetica"/>
                        </a:rPr>
                        <a:t>втрати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ea typeface="Times New Roman" pitchFamily="18" charset="0"/>
                          <a:cs typeface="Helvetica"/>
                        </a:rPr>
                        <a:t>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ea typeface="Times New Roman" pitchFamily="18" charset="0"/>
                          <a:cs typeface="Helvetica"/>
                        </a:rPr>
                        <a:t>соціальних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ea typeface="Times New Roman" pitchFamily="18" charset="0"/>
                          <a:cs typeface="Helvetica"/>
                        </a:rPr>
                        <a:t>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ea typeface="Times New Roman" pitchFamily="18" charset="0"/>
                          <a:cs typeface="Helvetica"/>
                        </a:rPr>
                        <a:t>зв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Black" pitchFamily="34" charset="0"/>
                          <a:ea typeface="Times New Roman" pitchFamily="18" charset="0"/>
                          <a:cs typeface="Helvetica"/>
                        </a:rPr>
                        <a:t>’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ea typeface="Times New Roman" pitchFamily="18" charset="0"/>
                          <a:cs typeface="Helvetica"/>
                        </a:rPr>
                        <a:t>язків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ea typeface="Times New Roman" pitchFamily="18" charset="0"/>
                          <a:cs typeface="Helvetica"/>
                        </a:rPr>
                        <a:t> та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ea typeface="Times New Roman" pitchFamily="18" charset="0"/>
                          <a:cs typeface="Helvetica"/>
                        </a:rPr>
                        <a:t>життєвих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ea typeface="Times New Roman" pitchFamily="18" charset="0"/>
                          <a:cs typeface="Helvetica"/>
                        </a:rPr>
                        <a:t>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ea typeface="Times New Roman" pitchFamily="18" charset="0"/>
                          <a:cs typeface="Helvetica"/>
                        </a:rPr>
                        <a:t>інтересів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ea typeface="Times New Roman" pitchFamily="18" charset="0"/>
                          <a:cs typeface="Helvetica"/>
                        </a:rPr>
                        <a:t> 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8109" marR="28109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0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ea typeface="Calibri" pitchFamily="34" charset="0"/>
                          <a:cs typeface="Times New Roman" pitchFamily="18" charset="0"/>
                        </a:rPr>
                        <a:t>Болі в спині, порушення режиму харчування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8109" marR="28109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0B5"/>
                    </a:solidFill>
                  </a:tcPr>
                </a:tc>
              </a:tr>
              <a:tr h="1457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ea typeface="Times New Roman" pitchFamily="18" charset="0"/>
                          <a:cs typeface="Helvetica"/>
                        </a:rPr>
                        <a:t>Брехливість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ea typeface="Times New Roman" pitchFamily="18" charset="0"/>
                          <a:cs typeface="Helvetica"/>
                        </a:rPr>
                        <a:t> у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ea typeface="Times New Roman" pitchFamily="18" charset="0"/>
                          <a:cs typeface="Helvetica"/>
                        </a:rPr>
                        <a:t>відношеннях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ea typeface="Times New Roman" pitchFamily="18" charset="0"/>
                          <a:cs typeface="Helvetica"/>
                        </a:rPr>
                        <a:t>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ea typeface="Times New Roman" pitchFamily="18" charset="0"/>
                          <a:cs typeface="Helvetica"/>
                        </a:rPr>
                        <a:t>з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ea typeface="Times New Roman" pitchFamily="18" charset="0"/>
                          <a:cs typeface="Helvetica"/>
                        </a:rPr>
                        <a:t> 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ea typeface="Times New Roman" pitchFamily="18" charset="0"/>
                          <a:cs typeface="Helvetica"/>
                        </a:rPr>
                        <a:t>батьками, педагогами з метою 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ea typeface="Times New Roman" pitchFamily="18" charset="0"/>
                          <a:cs typeface="Helvetica"/>
                        </a:rPr>
                        <a:t>приховати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ea typeface="Times New Roman" pitchFamily="18" charset="0"/>
                          <a:cs typeface="Helvetica"/>
                        </a:rPr>
                        <a:t>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ea typeface="Times New Roman" pitchFamily="18" charset="0"/>
                          <a:cs typeface="Helvetica"/>
                        </a:rPr>
                        <a:t>захоплення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ea typeface="Times New Roman" pitchFamily="18" charset="0"/>
                          <a:cs typeface="Helvetica"/>
                        </a:rPr>
                        <a:t>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ea typeface="Times New Roman" pitchFamily="18" charset="0"/>
                          <a:cs typeface="Helvetica"/>
                        </a:rPr>
                        <a:t>Інтернетом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ea typeface="Times New Roman" pitchFamily="18" charset="0"/>
                          <a:cs typeface="Helvetica"/>
                        </a:rPr>
                        <a:t> 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8109" marR="28109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ea typeface="Calibri" pitchFamily="34" charset="0"/>
                          <a:cs typeface="Times New Roman" pitchFamily="18" charset="0"/>
                        </a:rPr>
                        <a:t>Недотримання режиму дня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8109" marR="28109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</a:tr>
              <a:tr h="773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Ейфорія під час перебування в Інтернеті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8109" marR="28109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0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ea typeface="Calibri" pitchFamily="34" charset="0"/>
                          <a:cs typeface="Times New Roman" pitchFamily="18" charset="0"/>
                        </a:rPr>
                        <a:t>Порушення сну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8109" marR="28109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0B5"/>
                    </a:solidFill>
                  </a:tcPr>
                </a:tc>
              </a:tr>
            </a:tbl>
          </a:graphicData>
        </a:graphic>
      </p:graphicFrame>
      <p:sp>
        <p:nvSpPr>
          <p:cNvPr id="18434" name="WordArt 2"/>
          <p:cNvSpPr>
            <a:spLocks noChangeArrowheads="1" noChangeShapeType="1" noTextEdit="1"/>
          </p:cNvSpPr>
          <p:nvPr/>
        </p:nvSpPr>
        <p:spPr bwMode="auto">
          <a:xfrm>
            <a:off x="1258888" y="333375"/>
            <a:ext cx="6337300" cy="115093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Інтернет</a:t>
            </a:r>
            <a:r>
              <a:rPr lang="ru-RU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-</a:t>
            </a:r>
            <a:r>
              <a:rPr lang="ru-RU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залежність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 Black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80" t="16035" r="27591" b="23306"/>
          <a:stretch/>
        </p:blipFill>
        <p:spPr bwMode="auto">
          <a:xfrm>
            <a:off x="611560" y="692696"/>
            <a:ext cx="7997779" cy="5047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11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1" t="26922" r="35206" b="10558"/>
          <a:stretch/>
        </p:blipFill>
        <p:spPr bwMode="auto">
          <a:xfrm>
            <a:off x="323529" y="404665"/>
            <a:ext cx="8310518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10" t="57564" r="27796" b="22919"/>
          <a:stretch/>
        </p:blipFill>
        <p:spPr bwMode="auto">
          <a:xfrm>
            <a:off x="3551312" y="4212522"/>
            <a:ext cx="1943880" cy="2024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295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4000" b="1" dirty="0">
                <a:solidFill>
                  <a:srgbClr val="C00000"/>
                </a:solidFill>
              </a:rPr>
              <a:t>Методи </a:t>
            </a:r>
            <a:r>
              <a:rPr lang="uk-UA" sz="4000" b="1" dirty="0" smtClean="0">
                <a:solidFill>
                  <a:srgbClr val="C00000"/>
                </a:solidFill>
              </a:rPr>
              <a:t>негативного впливу </a:t>
            </a:r>
            <a:r>
              <a:rPr lang="uk-UA" sz="4000" b="1" dirty="0">
                <a:solidFill>
                  <a:srgbClr val="C00000"/>
                </a:solidFill>
              </a:rPr>
              <a:t>на свідомість користувачів І</a:t>
            </a:r>
            <a:r>
              <a:rPr lang="uk-UA" sz="4000" b="1" dirty="0" smtClean="0">
                <a:solidFill>
                  <a:srgbClr val="C00000"/>
                </a:solidFill>
              </a:rPr>
              <a:t>нтернету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24744"/>
            <a:ext cx="8229600" cy="4320481"/>
          </a:xfrm>
        </p:spPr>
        <p:txBody>
          <a:bodyPr>
            <a:normAutofit/>
          </a:bodyPr>
          <a:lstStyle/>
          <a:p>
            <a:pPr>
              <a:buNone/>
            </a:pPr>
            <a:endParaRPr lang="uk-UA" dirty="0"/>
          </a:p>
          <a:p>
            <a:r>
              <a:rPr lang="uk-UA" dirty="0"/>
              <a:t>Пропаганда жорстокості, екстремізму та </a:t>
            </a:r>
            <a:r>
              <a:rPr lang="uk-UA" dirty="0" smtClean="0"/>
              <a:t>нетерпимості;</a:t>
            </a:r>
            <a:endParaRPr lang="en-US" dirty="0" smtClean="0"/>
          </a:p>
          <a:p>
            <a:r>
              <a:rPr lang="uk-UA" dirty="0" smtClean="0"/>
              <a:t>Педофілія і порнографія;</a:t>
            </a:r>
            <a:endParaRPr lang="uk-UA" dirty="0"/>
          </a:p>
          <a:p>
            <a:r>
              <a:rPr lang="uk-UA" dirty="0" err="1" smtClean="0"/>
              <a:t>Кіберсуїцид</a:t>
            </a:r>
            <a:r>
              <a:rPr lang="uk-UA" dirty="0" smtClean="0"/>
              <a:t>;</a:t>
            </a:r>
            <a:endParaRPr lang="uk-UA" dirty="0"/>
          </a:p>
          <a:p>
            <a:r>
              <a:rPr lang="ru-RU" dirty="0" err="1" smtClean="0"/>
              <a:t>Тролінг</a:t>
            </a:r>
            <a:r>
              <a:rPr lang="ru-RU" dirty="0" smtClean="0"/>
              <a:t>;</a:t>
            </a:r>
            <a:endParaRPr lang="ru-RU" dirty="0"/>
          </a:p>
          <a:p>
            <a:r>
              <a:rPr lang="uk-UA" dirty="0" err="1" smtClean="0"/>
              <a:t>Кібербулінг</a:t>
            </a:r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34" t="46309" r="42059" b="27181"/>
          <a:stretch/>
        </p:blipFill>
        <p:spPr bwMode="auto">
          <a:xfrm rot="20987457">
            <a:off x="3850478" y="3200050"/>
            <a:ext cx="4966765" cy="2656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ru-RU" b="1" dirty="0" err="1" smtClean="0"/>
              <a:t>Кіберсуїцид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268760"/>
            <a:ext cx="8712968" cy="4857403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uk-UA" dirty="0" smtClean="0"/>
              <a:t>    Д</a:t>
            </a:r>
            <a:r>
              <a:rPr lang="ru-RU" dirty="0" err="1" smtClean="0"/>
              <a:t>осить</a:t>
            </a:r>
            <a:r>
              <a:rPr lang="ru-RU" dirty="0" smtClean="0"/>
              <a:t> </a:t>
            </a:r>
            <a:r>
              <a:rPr lang="ru-RU" dirty="0" err="1" smtClean="0"/>
              <a:t>новий</a:t>
            </a:r>
            <a:r>
              <a:rPr lang="ru-RU" dirty="0" smtClean="0"/>
              <a:t> </a:t>
            </a:r>
            <a:r>
              <a:rPr lang="ru-RU" dirty="0" err="1" smtClean="0"/>
              <a:t>різновид</a:t>
            </a:r>
            <a:r>
              <a:rPr lang="ru-RU" dirty="0" smtClean="0"/>
              <a:t> </a:t>
            </a:r>
            <a:r>
              <a:rPr lang="ru-RU" dirty="0" err="1" smtClean="0"/>
              <a:t>групового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індивідуального</a:t>
            </a:r>
            <a:r>
              <a:rPr lang="ru-RU" dirty="0" smtClean="0"/>
              <a:t> </a:t>
            </a:r>
            <a:r>
              <a:rPr lang="ru-RU" dirty="0" err="1" smtClean="0"/>
              <a:t>самогубства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вчиняється</a:t>
            </a:r>
            <a:r>
              <a:rPr lang="ru-RU" dirty="0" smtClean="0"/>
              <a:t> у </a:t>
            </a:r>
            <a:r>
              <a:rPr lang="ru-RU" dirty="0" err="1" smtClean="0"/>
              <a:t>результаті</a:t>
            </a:r>
            <a:r>
              <a:rPr lang="ru-RU" dirty="0" smtClean="0"/>
              <a:t>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інтернет-ресурсів</a:t>
            </a:r>
            <a:r>
              <a:rPr lang="ru-RU" dirty="0" smtClean="0"/>
              <a:t>.</a:t>
            </a:r>
          </a:p>
          <a:p>
            <a:pPr algn="just">
              <a:buNone/>
            </a:pPr>
            <a:r>
              <a:rPr lang="uk-UA" u="sng" dirty="0" smtClean="0"/>
              <a:t>Виділяють такі групи </a:t>
            </a:r>
            <a:r>
              <a:rPr lang="uk-UA" u="sng" dirty="0" err="1" smtClean="0"/>
              <a:t>кіберсуїциду</a:t>
            </a:r>
            <a:r>
              <a:rPr lang="uk-UA" u="sng" dirty="0" smtClean="0"/>
              <a:t>:</a:t>
            </a:r>
            <a:endParaRPr lang="ru-RU" u="sng" dirty="0" smtClean="0"/>
          </a:p>
          <a:p>
            <a:pPr algn="just">
              <a:buNone/>
            </a:pPr>
            <a:r>
              <a:rPr lang="ru-RU" u="sng" dirty="0" err="1" smtClean="0"/>
              <a:t>Комунікативний</a:t>
            </a:r>
            <a:r>
              <a:rPr lang="ru-RU" dirty="0" smtClean="0"/>
              <a:t> «</a:t>
            </a:r>
            <a:r>
              <a:rPr lang="en-AU" i="1" dirty="0" err="1" smtClean="0"/>
              <a:t>flashmob-cybersuicide</a:t>
            </a:r>
            <a:r>
              <a:rPr lang="en-AU" dirty="0" smtClean="0"/>
              <a:t>»</a:t>
            </a:r>
            <a:endParaRPr lang="uk-UA" dirty="0" smtClean="0"/>
          </a:p>
          <a:p>
            <a:pPr algn="just">
              <a:buNone/>
            </a:pPr>
            <a:r>
              <a:rPr lang="ru-RU" u="sng" dirty="0" err="1" smtClean="0"/>
              <a:t>Інформаційний</a:t>
            </a:r>
            <a:r>
              <a:rPr lang="ru-RU" dirty="0" smtClean="0"/>
              <a:t> «</a:t>
            </a:r>
            <a:r>
              <a:rPr lang="en-AU" i="1" dirty="0" smtClean="0"/>
              <a:t>information-</a:t>
            </a:r>
            <a:r>
              <a:rPr lang="en-AU" i="1" dirty="0" err="1" smtClean="0"/>
              <a:t>cybersuicide</a:t>
            </a:r>
            <a:r>
              <a:rPr lang="en-AU" dirty="0" smtClean="0"/>
              <a:t>»</a:t>
            </a:r>
            <a:endParaRPr lang="uk-UA" dirty="0" smtClean="0"/>
          </a:p>
          <a:p>
            <a:pPr algn="just">
              <a:buNone/>
            </a:pPr>
            <a:r>
              <a:rPr lang="ru-RU" u="sng" dirty="0" err="1" smtClean="0"/>
              <a:t>On-line</a:t>
            </a:r>
            <a:r>
              <a:rPr lang="ru-RU" u="sng" dirty="0" smtClean="0"/>
              <a:t> </a:t>
            </a:r>
            <a:r>
              <a:rPr lang="ru-RU" u="sng" dirty="0" err="1" smtClean="0"/>
              <a:t>суїцид</a:t>
            </a:r>
            <a:r>
              <a:rPr lang="ru-RU" dirty="0" smtClean="0"/>
              <a:t> (</a:t>
            </a:r>
            <a:r>
              <a:rPr lang="ru-RU" dirty="0" err="1" smtClean="0"/>
              <a:t>здійснення</a:t>
            </a:r>
            <a:r>
              <a:rPr lang="ru-RU" dirty="0" smtClean="0"/>
              <a:t> </a:t>
            </a:r>
            <a:r>
              <a:rPr lang="ru-RU" dirty="0" err="1" smtClean="0"/>
              <a:t>самогубства</a:t>
            </a:r>
            <a:r>
              <a:rPr lang="ru-RU" dirty="0" smtClean="0"/>
              <a:t> в реальному </a:t>
            </a:r>
            <a:r>
              <a:rPr lang="ru-RU" dirty="0" err="1" smtClean="0"/>
              <a:t>часі</a:t>
            </a:r>
            <a:r>
              <a:rPr lang="ru-RU" dirty="0" smtClean="0"/>
              <a:t>, перед web-камерою).</a:t>
            </a:r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r>
              <a:rPr lang="ru-RU" dirty="0" smtClean="0"/>
              <a:t>        </a:t>
            </a:r>
            <a:r>
              <a:rPr lang="ru-RU" dirty="0" err="1" smtClean="0"/>
              <a:t>Подібні</a:t>
            </a:r>
            <a:r>
              <a:rPr lang="ru-RU" dirty="0" smtClean="0"/>
              <a:t> </a:t>
            </a:r>
            <a:r>
              <a:rPr lang="ru-RU" dirty="0" err="1" smtClean="0"/>
              <a:t>інформаційні</a:t>
            </a:r>
            <a:r>
              <a:rPr lang="ru-RU" dirty="0" smtClean="0"/>
              <a:t> </a:t>
            </a:r>
            <a:r>
              <a:rPr lang="en-AU" dirty="0" smtClean="0"/>
              <a:t>web-</a:t>
            </a:r>
            <a:r>
              <a:rPr lang="ru-RU" dirty="0" err="1" smtClean="0"/>
              <a:t>ресурси</a:t>
            </a:r>
            <a:r>
              <a:rPr lang="ru-RU" dirty="0" smtClean="0"/>
              <a:t> </a:t>
            </a:r>
            <a:r>
              <a:rPr lang="ru-RU" dirty="0" err="1" smtClean="0"/>
              <a:t>аутоагресивної</a:t>
            </a:r>
            <a:r>
              <a:rPr lang="ru-RU" dirty="0" smtClean="0"/>
              <a:t> </a:t>
            </a:r>
            <a:r>
              <a:rPr lang="ru-RU" dirty="0" err="1" smtClean="0"/>
              <a:t>спрямованості</a:t>
            </a:r>
            <a:r>
              <a:rPr lang="ru-RU" dirty="0" smtClean="0"/>
              <a:t> </a:t>
            </a:r>
            <a:r>
              <a:rPr lang="ru-RU" dirty="0" err="1" smtClean="0"/>
              <a:t>створюють</a:t>
            </a:r>
            <a:r>
              <a:rPr lang="ru-RU" dirty="0" smtClean="0"/>
              <a:t> </a:t>
            </a:r>
            <a:r>
              <a:rPr lang="ru-RU" dirty="0" err="1" smtClean="0"/>
              <a:t>підвищену</a:t>
            </a:r>
            <a:r>
              <a:rPr lang="ru-RU" dirty="0" smtClean="0"/>
              <a:t> </a:t>
            </a:r>
            <a:r>
              <a:rPr lang="ru-RU" dirty="0" err="1" smtClean="0"/>
              <a:t>суїцидальну</a:t>
            </a:r>
            <a:r>
              <a:rPr lang="ru-RU" dirty="0" smtClean="0"/>
              <a:t> </a:t>
            </a:r>
            <a:r>
              <a:rPr lang="ru-RU" dirty="0" err="1" smtClean="0"/>
              <a:t>небезпеку</a:t>
            </a:r>
            <a:r>
              <a:rPr lang="ru-RU" dirty="0" smtClean="0"/>
              <a:t> для </a:t>
            </a:r>
            <a:r>
              <a:rPr lang="ru-RU" dirty="0" err="1" smtClean="0"/>
              <a:t>осіб</a:t>
            </a:r>
            <a:r>
              <a:rPr lang="ru-RU" dirty="0" smtClean="0"/>
              <a:t> з </a:t>
            </a:r>
            <a:r>
              <a:rPr lang="ru-RU" dirty="0" err="1" smtClean="0"/>
              <a:t>нестійкою</a:t>
            </a:r>
            <a:r>
              <a:rPr lang="ru-RU" dirty="0" smtClean="0"/>
              <a:t> </a:t>
            </a:r>
            <a:r>
              <a:rPr lang="ru-RU" dirty="0" err="1" smtClean="0"/>
              <a:t>психікою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880</TotalTime>
  <Words>598</Words>
  <Application>Microsoft Office PowerPoint</Application>
  <PresentationFormat>Екран (4:3)</PresentationFormat>
  <Paragraphs>86</Paragraphs>
  <Slides>23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23</vt:i4>
      </vt:variant>
    </vt:vector>
  </HeadingPairs>
  <TitlesOfParts>
    <vt:vector size="24" baseType="lpstr">
      <vt:lpstr>Тема Office</vt:lpstr>
      <vt:lpstr>Презентація PowerPoint</vt:lpstr>
      <vt:lpstr>Презентація PowerPoint</vt:lpstr>
      <vt:lpstr>Презентація PowerPoint</vt:lpstr>
      <vt:lpstr>СОЦІАЛЬНІ ОНЛАЙН-МЕДІА</vt:lpstr>
      <vt:lpstr>Презентація PowerPoint</vt:lpstr>
      <vt:lpstr>Презентація PowerPoint</vt:lpstr>
      <vt:lpstr>Презентація PowerPoint</vt:lpstr>
      <vt:lpstr>Методи негативного впливу на свідомість користувачів Інтернету</vt:lpstr>
      <vt:lpstr>Кіберсуїцид</vt:lpstr>
      <vt:lpstr>Тролінг</vt:lpstr>
      <vt:lpstr>Кібербулінг</vt:lpstr>
      <vt:lpstr>Кібербулінг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RePack by Diakov</cp:lastModifiedBy>
  <cp:revision>50</cp:revision>
  <dcterms:created xsi:type="dcterms:W3CDTF">2018-10-18T20:09:22Z</dcterms:created>
  <dcterms:modified xsi:type="dcterms:W3CDTF">2025-02-13T12:03:00Z</dcterms:modified>
</cp:coreProperties>
</file>