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60" r:id="rId4"/>
    <p:sldId id="259" r:id="rId5"/>
    <p:sldId id="261" r:id="rId6"/>
    <p:sldId id="258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1" y="349821"/>
            <a:ext cx="376713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ідзаголовок 2"/>
          <p:cNvSpPr txBox="1">
            <a:spLocks/>
          </p:cNvSpPr>
          <p:nvPr/>
        </p:nvSpPr>
        <p:spPr>
          <a:xfrm>
            <a:off x="572307" y="3717032"/>
            <a:ext cx="8176157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Black" panose="020B0A04020102020204" pitchFamily="34" charset="0"/>
              </a:rPr>
              <a:t>РЕАЛІЗАЦІЯ ЦИФРОВИХ КОМПЕТЕНТНОСТЕЙ ІНКЛЮЗИВНОЇ ОСВІТИ У</a:t>
            </a:r>
            <a:r>
              <a:rPr lang="ru-RU" dirty="0" smtClean="0">
                <a:latin typeface="Arial Black" panose="020B0A04020102020204" pitchFamily="34" charset="0"/>
              </a:rPr>
              <a:t> ПРОФЕСІЙНО-ТЕХНІЧНИХ </a:t>
            </a:r>
            <a:r>
              <a:rPr lang="ru-RU" dirty="0">
                <a:latin typeface="Arial Black" panose="020B0A04020102020204" pitchFamily="34" charset="0"/>
              </a:rPr>
              <a:t>НАВЧАЛЬНИХ ЗАКЛАДАХ: ВИКЛИКИ ТА МОЖЛИВОСТІ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79726" y="55587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/>
              <a:t>Розробник</a:t>
            </a:r>
            <a:r>
              <a:rPr lang="ru-RU" b="1" dirty="0"/>
              <a:t>:</a:t>
            </a:r>
          </a:p>
          <a:p>
            <a:pPr algn="r"/>
            <a:r>
              <a:rPr lang="ru-RU" b="1" dirty="0"/>
              <a:t>Методист, </a:t>
            </a:r>
            <a:r>
              <a:rPr lang="ru-RU" b="1" dirty="0" err="1"/>
              <a:t>викладач</a:t>
            </a:r>
            <a:r>
              <a:rPr lang="ru-RU" b="1" dirty="0"/>
              <a:t> </a:t>
            </a:r>
            <a:r>
              <a:rPr lang="ru-RU" b="1" dirty="0" err="1"/>
              <a:t>інформатики</a:t>
            </a:r>
            <a:r>
              <a:rPr lang="ru-RU" b="1" dirty="0"/>
              <a:t> та </a:t>
            </a:r>
            <a:r>
              <a:rPr lang="ru-RU" b="1" dirty="0" err="1"/>
              <a:t>комп’ютерних</a:t>
            </a:r>
            <a:r>
              <a:rPr lang="ru-RU" b="1" dirty="0"/>
              <a:t> </a:t>
            </a:r>
            <a:r>
              <a:rPr lang="ru-RU" b="1" dirty="0" err="1"/>
              <a:t>дисциплін</a:t>
            </a:r>
            <a:r>
              <a:rPr lang="ru-RU" b="1" dirty="0"/>
              <a:t> – ЯРИЧ І.Я.</a:t>
            </a:r>
          </a:p>
        </p:txBody>
      </p:sp>
    </p:spTree>
    <p:extLst>
      <p:ext uri="{BB962C8B-B14F-4D97-AF65-F5344CB8AC3E}">
        <p14:creationId xmlns:p14="http://schemas.microsoft.com/office/powerpoint/2010/main" val="21807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5832648" cy="2448272"/>
          </a:xfrm>
        </p:spPr>
        <p:txBody>
          <a:bodyPr/>
          <a:lstStyle/>
          <a:p>
            <a:pPr algn="l"/>
            <a:r>
              <a:rPr lang="uk-UA" sz="2400" cap="all" dirty="0">
                <a:latin typeface="Arial Black" panose="020B0A04020102020204" pitchFamily="34" charset="0"/>
              </a:rPr>
              <a:t>Інклюзивна освіта</a:t>
            </a:r>
            <a:r>
              <a:rPr lang="uk-UA" sz="2400" dirty="0">
                <a:latin typeface="Arial Black" panose="020B0A04020102020204" pitchFamily="34" charset="0"/>
              </a:rPr>
              <a:t> – </a:t>
            </a:r>
            <a:r>
              <a:rPr lang="uk-UA" sz="2400" dirty="0" smtClean="0">
                <a:latin typeface="Arial Black" panose="020B0A04020102020204" pitchFamily="34" charset="0"/>
              </a:rPr>
              <a:t>це процес </a:t>
            </a:r>
            <a:r>
              <a:rPr lang="uk-UA" sz="2400" dirty="0">
                <a:latin typeface="Arial Black" panose="020B0A04020102020204" pitchFamily="34" charset="0"/>
              </a:rPr>
              <a:t>розвитку загальної освіти, який забезпечує доступність освіти </a:t>
            </a:r>
            <a:r>
              <a:rPr lang="uk-UA" sz="2400" dirty="0" smtClean="0">
                <a:latin typeface="Arial Black" panose="020B0A04020102020204" pitchFamily="34" charset="0"/>
              </a:rPr>
              <a:t>для здобувачів освіти </a:t>
            </a:r>
            <a:r>
              <a:rPr lang="uk-UA" sz="2400" dirty="0">
                <a:latin typeface="Arial Black" panose="020B0A04020102020204" pitchFamily="34" charset="0"/>
              </a:rPr>
              <a:t>з особливими потребами.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30252" y="3861048"/>
            <a:ext cx="6116216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uk-UA" sz="2400" cap="all" dirty="0" smtClean="0">
                <a:latin typeface="Arial Black" panose="020B0A04020102020204" pitchFamily="34" charset="0"/>
              </a:rPr>
              <a:t>Метою інклюзивної освіти</a:t>
            </a:r>
          </a:p>
          <a:p>
            <a:pPr algn="r"/>
            <a:r>
              <a:rPr lang="uk-UA" sz="2400" dirty="0" smtClean="0">
                <a:latin typeface="Arial Black" panose="020B0A04020102020204" pitchFamily="34" charset="0"/>
              </a:rPr>
              <a:t>є створення таких умов отримання освіти, в яких будь-який здобувач освіти зможе адаптуватися незалежно від її індивідуальних особливостей.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pic>
        <p:nvPicPr>
          <p:cNvPr id="3076" name="Picture 4" descr="https://lh7-rt.googleusercontent.com/slidesz/AGV_vUegVtg0JQQKKEFTahhBzcKJJnYOlveGaLvWCkhDQjO6_Z10EKFond_vyHd-xcJ19CudJhsNPoI6uEb7wD_-GWN5AQ0Bwn7V7BvjAbPvI-BHUiKUfLG_eyf6hZI6m16IlIlDRyEqkkRiwxiLb0klS9aQKxisAFrTwHIUSgCSrdhqYODiIjtpZqo=nw?key=DMbMARSMixELFmxasb08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9" y="3356992"/>
            <a:ext cx="18722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7-rt.googleusercontent.com/slidesz/AGV_vUeNSz33HcX0l_Jysf0YK-jWjxbJkCl06qhuk13IJWG_rewOmXQvqCo2FkBp1vQrzgUTvOsmaLy9vS6M80Q9KFfaoal3qp_zxlOj765Ly4LZtyaKyfNW64EPrRIxqrUHGGa8wGWdMcCw1QsHBfDgF9V1GmcEAkfuTazvim8W44PgzptgiOAegw=nw?key=gBuDsmyulLARCs5lTx7S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7" y="332656"/>
            <a:ext cx="2447925" cy="30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046440" cy="659159"/>
          </a:xfrm>
        </p:spPr>
        <p:txBody>
          <a:bodyPr/>
          <a:lstStyle/>
          <a:p>
            <a:r>
              <a:rPr lang="uk-UA" sz="1800" cap="all" dirty="0">
                <a:latin typeface="Arial Black" panose="020B0A04020102020204" pitchFamily="34" charset="0"/>
              </a:rPr>
              <a:t>Форми і методи освітнього процесу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83568" y="1604964"/>
            <a:ext cx="2736304" cy="10069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Організація </a:t>
            </a: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гнучкого режиму навчання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508104" y="1631157"/>
            <a:ext cx="2736304" cy="10069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Забезпечення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вибору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цілей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рівня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засобів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форм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матеріалу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32062" y="2864099"/>
            <a:ext cx="2736304" cy="17170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Організація </a:t>
            </a: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самостійної діяльності на відповідному рівні, у відповідному діапазоні можливостей, що дозволяє </a:t>
            </a:r>
            <a:r>
              <a:rPr lang="uk-UA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здобувачу освіти </a:t>
            </a: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бути успішним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508104" y="2894137"/>
            <a:ext cx="2736304" cy="10069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рганізація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та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співпраці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малих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групах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508104" y="5589240"/>
            <a:ext cx="2736304" cy="10069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икористання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технічних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засобів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для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кожної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категорії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здобувачів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освіти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508104" y="4126210"/>
            <a:ext cx="2736304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Обов'язкова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ігрових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ситуацій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де є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можливість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спробувати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себе 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різних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ролях 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та 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позиціях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47267" y="4799670"/>
            <a:ext cx="2736304" cy="17965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Гнучка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багаторівневе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подання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матеріалу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з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урахуванням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індивідуальних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особливостей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 кожного 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здобувача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uk-UA" sz="1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ілка вправо 3"/>
          <p:cNvSpPr/>
          <p:nvPr/>
        </p:nvSpPr>
        <p:spPr>
          <a:xfrm>
            <a:off x="4499992" y="1963500"/>
            <a:ext cx="1008112" cy="241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>
            <a:off x="4499992" y="3259644"/>
            <a:ext cx="1008112" cy="241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право 17"/>
          <p:cNvSpPr/>
          <p:nvPr/>
        </p:nvSpPr>
        <p:spPr>
          <a:xfrm>
            <a:off x="4499992" y="4555788"/>
            <a:ext cx="1008112" cy="241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 вправо 18"/>
          <p:cNvSpPr/>
          <p:nvPr/>
        </p:nvSpPr>
        <p:spPr>
          <a:xfrm>
            <a:off x="4499992" y="5923940"/>
            <a:ext cx="1008112" cy="241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ліво 4"/>
          <p:cNvSpPr/>
          <p:nvPr/>
        </p:nvSpPr>
        <p:spPr>
          <a:xfrm>
            <a:off x="3437087" y="1987755"/>
            <a:ext cx="934094" cy="2171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 вліво 21"/>
          <p:cNvSpPr/>
          <p:nvPr/>
        </p:nvSpPr>
        <p:spPr>
          <a:xfrm>
            <a:off x="3483571" y="5465718"/>
            <a:ext cx="887610" cy="241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ілка вліво 22"/>
          <p:cNvSpPr/>
          <p:nvPr/>
        </p:nvSpPr>
        <p:spPr>
          <a:xfrm>
            <a:off x="3480967" y="3501008"/>
            <a:ext cx="887610" cy="241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гору 9"/>
          <p:cNvSpPr/>
          <p:nvPr/>
        </p:nvSpPr>
        <p:spPr>
          <a:xfrm>
            <a:off x="4283968" y="1268760"/>
            <a:ext cx="288032" cy="4896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7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046440" cy="659159"/>
          </a:xfrm>
        </p:spPr>
        <p:txBody>
          <a:bodyPr/>
          <a:lstStyle/>
          <a:p>
            <a:r>
              <a:rPr lang="uk-UA" sz="1800" cap="all" dirty="0" smtClean="0">
                <a:latin typeface="Arial Black" panose="020B0A04020102020204" pitchFamily="34" charset="0"/>
              </a:rPr>
              <a:t>Вимоги до уроку</a:t>
            </a:r>
            <a:endParaRPr lang="uk-UA" sz="1800" cap="all" dirty="0">
              <a:latin typeface="Arial Black" panose="020B0A040201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30635" y="1109875"/>
            <a:ext cx="3744416" cy="5296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Використання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різних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форм і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методів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уроку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230635" y="1819214"/>
            <a:ext cx="3719636" cy="5296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Практичні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пов'язані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з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роботою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на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комп'ютері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244699" y="2564904"/>
            <a:ext cx="3730352" cy="768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Знання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уміння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навички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скореговують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відповідно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до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психічних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і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фізичних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можливостей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здобувача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освіти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215008" y="3532723"/>
            <a:ext cx="3730352" cy="61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Урок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оснащений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технічними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засобами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дидактичним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матеріалом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219919" y="4365104"/>
            <a:ext cx="3730352" cy="902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Здійснюється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індивідуально-диференційований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підхід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відповідно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до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індивідуальних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можливостей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здобувачів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освіти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230907" y="5445224"/>
            <a:ext cx="3719364" cy="7700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для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самостійної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подають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на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повністю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розібраних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аналогічних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прикладів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5436096" y="1109875"/>
            <a:ext cx="3456384" cy="61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Складні теми розглядаються поверхнево</a:t>
            </a:r>
            <a:endParaRPr lang="uk-UA" sz="1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5438725" y="2943713"/>
            <a:ext cx="3456384" cy="8453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Акцент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досвіді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практичної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та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найбільш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розвинені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здібності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здобувача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освіти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5412779" y="3998729"/>
            <a:ext cx="3456384" cy="61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Врахування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перенасиченості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одноманітною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діяльністю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5453558" y="4807615"/>
            <a:ext cx="3456384" cy="70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Досягається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тільки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навчальна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розвиваюча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виховна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мета, але і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корекційна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кутник 34"/>
          <p:cNvSpPr/>
          <p:nvPr/>
        </p:nvSpPr>
        <p:spPr>
          <a:xfrm>
            <a:off x="5436096" y="1900127"/>
            <a:ext cx="3456384" cy="8087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Вивчення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нової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теми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розпочинається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з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повторення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інформації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вивченої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на </a:t>
            </a:r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попередніх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уроках</a:t>
            </a:r>
            <a:endParaRPr lang="uk-UA" sz="12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Стрілка вправо 36"/>
          <p:cNvSpPr/>
          <p:nvPr/>
        </p:nvSpPr>
        <p:spPr>
          <a:xfrm>
            <a:off x="4644008" y="1372334"/>
            <a:ext cx="768771" cy="11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 вправо 37"/>
          <p:cNvSpPr/>
          <p:nvPr/>
        </p:nvSpPr>
        <p:spPr>
          <a:xfrm>
            <a:off x="4644008" y="2192073"/>
            <a:ext cx="768771" cy="11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ілка вправо 38"/>
          <p:cNvSpPr/>
          <p:nvPr/>
        </p:nvSpPr>
        <p:spPr>
          <a:xfrm>
            <a:off x="4644008" y="3277179"/>
            <a:ext cx="768771" cy="11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ілка вправо 39"/>
          <p:cNvSpPr/>
          <p:nvPr/>
        </p:nvSpPr>
        <p:spPr>
          <a:xfrm>
            <a:off x="4644008" y="4212391"/>
            <a:ext cx="768771" cy="11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 вправо 40"/>
          <p:cNvSpPr/>
          <p:nvPr/>
        </p:nvSpPr>
        <p:spPr>
          <a:xfrm>
            <a:off x="4644008" y="5106198"/>
            <a:ext cx="768771" cy="11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ілка вліво 42"/>
          <p:cNvSpPr/>
          <p:nvPr/>
        </p:nvSpPr>
        <p:spPr>
          <a:xfrm>
            <a:off x="3975051" y="1361828"/>
            <a:ext cx="528364" cy="12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ілка вліво 43"/>
          <p:cNvSpPr/>
          <p:nvPr/>
        </p:nvSpPr>
        <p:spPr>
          <a:xfrm>
            <a:off x="3975051" y="1961091"/>
            <a:ext cx="528364" cy="12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ілка вліво 44"/>
          <p:cNvSpPr/>
          <p:nvPr/>
        </p:nvSpPr>
        <p:spPr>
          <a:xfrm>
            <a:off x="3971629" y="2852936"/>
            <a:ext cx="528364" cy="12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трілка вліво 45"/>
          <p:cNvSpPr/>
          <p:nvPr/>
        </p:nvSpPr>
        <p:spPr>
          <a:xfrm>
            <a:off x="3971629" y="3738092"/>
            <a:ext cx="528364" cy="12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 вліво 46"/>
          <p:cNvSpPr/>
          <p:nvPr/>
        </p:nvSpPr>
        <p:spPr>
          <a:xfrm>
            <a:off x="3971629" y="4674196"/>
            <a:ext cx="528364" cy="12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 вліво 47"/>
          <p:cNvSpPr/>
          <p:nvPr/>
        </p:nvSpPr>
        <p:spPr>
          <a:xfrm>
            <a:off x="3971629" y="5682308"/>
            <a:ext cx="528364" cy="12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ілка вгору 48"/>
          <p:cNvSpPr/>
          <p:nvPr/>
        </p:nvSpPr>
        <p:spPr>
          <a:xfrm>
            <a:off x="4499993" y="836712"/>
            <a:ext cx="144015" cy="49685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654" y="116632"/>
            <a:ext cx="4929434" cy="659159"/>
          </a:xfrm>
        </p:spPr>
        <p:txBody>
          <a:bodyPr/>
          <a:lstStyle/>
          <a:p>
            <a:r>
              <a:rPr lang="uk-UA" sz="1800" cap="all" dirty="0" smtClean="0">
                <a:latin typeface="Arial Black" panose="020B0A04020102020204" pitchFamily="34" charset="0"/>
              </a:rPr>
              <a:t>Етапи проведення уроку</a:t>
            </a:r>
            <a:endParaRPr lang="uk-UA" sz="1800" cap="all" dirty="0">
              <a:latin typeface="Arial Black" panose="020B0A040201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115616" y="903040"/>
            <a:ext cx="3744416" cy="6786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all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Організаційно-підготовчий</a:t>
            </a:r>
          </a:p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Передбачає</a:t>
            </a:r>
            <a:r>
              <a:rPr lang="ru-RU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підготовку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учнів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до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продуктивної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1200" i="1" dirty="0">
                <a:solidFill>
                  <a:schemeClr val="tx1"/>
                </a:solidFill>
                <a:latin typeface="Arial Black" panose="020B0A04020102020204" pitchFamily="34" charset="0"/>
              </a:rPr>
              <a:t> на </a:t>
            </a:r>
            <a:r>
              <a:rPr lang="ru-RU" sz="1200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уроці</a:t>
            </a:r>
            <a:endParaRPr lang="uk-UA" sz="12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1118295" y="1726230"/>
            <a:ext cx="3779117" cy="61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cap="all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Основний</a:t>
            </a:r>
          </a:p>
          <a:p>
            <a:pPr algn="ctr"/>
            <a:r>
              <a:rPr lang="uk-UA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Вирішує головні завдання</a:t>
            </a:r>
            <a:endParaRPr lang="uk-UA" sz="1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698091" y="5019580"/>
            <a:ext cx="3456384" cy="61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Спеціальні</a:t>
            </a:r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клавіатури</a:t>
            </a:r>
            <a:endParaRPr lang="ru-RU" sz="1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4687925" y="4997127"/>
            <a:ext cx="3456384" cy="61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Інтерактивна</a:t>
            </a:r>
            <a:r>
              <a:rPr lang="ru-RU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комп'ютерна</a:t>
            </a:r>
            <a:r>
              <a:rPr lang="ru-RU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дошка</a:t>
            </a:r>
            <a:r>
              <a:rPr lang="ru-RU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endParaRPr lang="ru-RU" sz="12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з </a:t>
            </a:r>
            <a:r>
              <a:rPr lang="ru-RU" sz="12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проєктором</a:t>
            </a:r>
            <a:endParaRPr lang="uk-UA" sz="1200" b="1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1115616" y="2480717"/>
            <a:ext cx="3779116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cap="all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Завершальний</a:t>
            </a:r>
          </a:p>
          <a:p>
            <a:pPr algn="ctr"/>
            <a:r>
              <a:rPr lang="uk-UA" sz="12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Підведення підсумків, систематизація вивченого матеріалу</a:t>
            </a:r>
            <a:endParaRPr lang="uk-UA" sz="1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654" y="1052736"/>
            <a:ext cx="46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I.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713" y="1834353"/>
            <a:ext cx="46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II.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308" y="2642979"/>
            <a:ext cx="62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III.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310159" y="3645024"/>
            <a:ext cx="5688632" cy="659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1800" cap="all" dirty="0" smtClean="0">
                <a:latin typeface="Arial Black" panose="020B0A04020102020204" pitchFamily="34" charset="0"/>
              </a:rPr>
              <a:t>Технічні засоби проведення уроку</a:t>
            </a:r>
            <a:endParaRPr lang="uk-UA" sz="1800" cap="all" dirty="0">
              <a:latin typeface="Arial Black" panose="020B0A04020102020204" pitchFamily="34" charset="0"/>
            </a:endParaRPr>
          </a:p>
        </p:txBody>
      </p:sp>
      <p:sp>
        <p:nvSpPr>
          <p:cNvPr id="6" name="Стрілка вниз 5"/>
          <p:cNvSpPr/>
          <p:nvPr/>
        </p:nvSpPr>
        <p:spPr>
          <a:xfrm rot="17415888">
            <a:off x="4753413" y="4032851"/>
            <a:ext cx="366269" cy="1121486"/>
          </a:xfrm>
          <a:prstGeom prst="downArrow">
            <a:avLst>
              <a:gd name="adj1" fmla="val 50000"/>
              <a:gd name="adj2" fmla="val 38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ліво 6"/>
          <p:cNvSpPr/>
          <p:nvPr/>
        </p:nvSpPr>
        <p:spPr>
          <a:xfrm rot="19924471">
            <a:off x="3085468" y="4446611"/>
            <a:ext cx="1027104" cy="379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">
            <a:off x="5577300" y="594463"/>
            <a:ext cx="3024336" cy="321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604" y="404664"/>
            <a:ext cx="7630616" cy="659159"/>
          </a:xfrm>
        </p:spPr>
        <p:txBody>
          <a:bodyPr/>
          <a:lstStyle/>
          <a:p>
            <a:r>
              <a:rPr lang="uk-UA" sz="1800" cap="all" dirty="0" smtClean="0">
                <a:latin typeface="Arial Black" panose="020B0A04020102020204" pitchFamily="34" charset="0"/>
              </a:rPr>
              <a:t>Роль педагога </a:t>
            </a:r>
            <a:br>
              <a:rPr lang="uk-UA" sz="1800" cap="all" dirty="0" smtClean="0">
                <a:latin typeface="Arial Black" panose="020B0A04020102020204" pitchFamily="34" charset="0"/>
              </a:rPr>
            </a:br>
            <a:r>
              <a:rPr lang="uk-UA" sz="1800" cap="all" dirty="0" smtClean="0">
                <a:latin typeface="Arial Black" panose="020B0A04020102020204" pitchFamily="34" charset="0"/>
              </a:rPr>
              <a:t>в інклюзивному освітньому процесі</a:t>
            </a:r>
            <a:endParaRPr lang="uk-UA" sz="1800" cap="all" dirty="0">
              <a:latin typeface="Arial Black" panose="020B0A040201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01130" y="1355471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Систематичні повтори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776664" y="1538536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Альтернативні засоби </a:t>
            </a:r>
          </a:p>
          <a:p>
            <a:pPr algn="ctr"/>
            <a:r>
              <a:rPr lang="uk-UA" b="1" dirty="0" smtClean="0">
                <a:solidFill>
                  <a:schemeClr val="tx2"/>
                </a:solidFill>
              </a:rPr>
              <a:t>комунікації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11560" y="3807332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Час </a:t>
            </a:r>
          </a:p>
          <a:p>
            <a:pPr algn="ctr"/>
            <a:r>
              <a:rPr lang="uk-UA" b="1" dirty="0" smtClean="0">
                <a:solidFill>
                  <a:schemeClr val="tx2"/>
                </a:solidFill>
              </a:rPr>
              <a:t>на роздуми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796136" y="3960509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Особливості </a:t>
            </a:r>
            <a:r>
              <a:rPr lang="uk-UA" b="1" dirty="0" err="1" smtClean="0">
                <a:solidFill>
                  <a:schemeClr val="tx2"/>
                </a:solidFill>
              </a:rPr>
              <a:t>мисленнєвих</a:t>
            </a:r>
            <a:r>
              <a:rPr lang="uk-UA" b="1" dirty="0" smtClean="0">
                <a:solidFill>
                  <a:schemeClr val="tx2"/>
                </a:solidFill>
              </a:rPr>
              <a:t> процесів</a:t>
            </a:r>
          </a:p>
        </p:txBody>
      </p:sp>
      <p:sp>
        <p:nvSpPr>
          <p:cNvPr id="3" name="Овал 2"/>
          <p:cNvSpPr/>
          <p:nvPr/>
        </p:nvSpPr>
        <p:spPr>
          <a:xfrm>
            <a:off x="2753993" y="1936515"/>
            <a:ext cx="366097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5" name="Пряма сполучна лінія 4"/>
          <p:cNvCxnSpPr/>
          <p:nvPr/>
        </p:nvCxnSpPr>
        <p:spPr>
          <a:xfrm>
            <a:off x="2910796" y="3478147"/>
            <a:ext cx="3096345" cy="22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596652">
            <a:off x="3242382" y="2457420"/>
            <a:ext cx="12241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Зоровий аналізатор</a:t>
            </a:r>
            <a:endParaRPr lang="uk-UA" sz="1600" dirty="0"/>
          </a:p>
        </p:txBody>
      </p:sp>
      <p:sp>
        <p:nvSpPr>
          <p:cNvPr id="24" name="TextBox 23"/>
          <p:cNvSpPr txBox="1"/>
          <p:nvPr/>
        </p:nvSpPr>
        <p:spPr>
          <a:xfrm rot="1686105">
            <a:off x="2923485" y="3910900"/>
            <a:ext cx="15558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Емоційне підкріплення</a:t>
            </a:r>
            <a:endParaRPr lang="uk-UA" sz="1600" dirty="0"/>
          </a:p>
        </p:txBody>
      </p:sp>
      <p:sp>
        <p:nvSpPr>
          <p:cNvPr id="25" name="TextBox 24"/>
          <p:cNvSpPr txBox="1"/>
          <p:nvPr/>
        </p:nvSpPr>
        <p:spPr>
          <a:xfrm rot="1413900">
            <a:off x="4728659" y="2496563"/>
            <a:ext cx="137646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Т</a:t>
            </a:r>
            <a:r>
              <a:rPr lang="uk-UA" sz="1600" dirty="0" smtClean="0"/>
              <a:t>актильний аналізатор</a:t>
            </a:r>
            <a:endParaRPr lang="uk-UA" sz="1600" dirty="0"/>
          </a:p>
        </p:txBody>
      </p:sp>
      <p:sp>
        <p:nvSpPr>
          <p:cNvPr id="26" name="TextBox 25"/>
          <p:cNvSpPr txBox="1"/>
          <p:nvPr/>
        </p:nvSpPr>
        <p:spPr>
          <a:xfrm rot="20644982">
            <a:off x="4759424" y="4033655"/>
            <a:ext cx="12241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Слуховий аналізатор</a:t>
            </a:r>
            <a:endParaRPr lang="uk-UA" sz="1600" dirty="0"/>
          </a:p>
        </p:txBody>
      </p:sp>
      <p:sp>
        <p:nvSpPr>
          <p:cNvPr id="35" name="Вигнута догори стрілка 34"/>
          <p:cNvSpPr/>
          <p:nvPr/>
        </p:nvSpPr>
        <p:spPr>
          <a:xfrm>
            <a:off x="4048884" y="3022879"/>
            <a:ext cx="1224136" cy="417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Вигнута догори стрілка 36"/>
          <p:cNvSpPr/>
          <p:nvPr/>
        </p:nvSpPr>
        <p:spPr>
          <a:xfrm rot="10637365">
            <a:off x="3861495" y="3527416"/>
            <a:ext cx="1403739" cy="394990"/>
          </a:xfrm>
          <a:prstGeom prst="curvedDownArrow">
            <a:avLst>
              <a:gd name="adj1" fmla="val 25000"/>
              <a:gd name="adj2" fmla="val 5230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09601"/>
            <a:ext cx="7702624" cy="659159"/>
          </a:xfrm>
        </p:spPr>
        <p:txBody>
          <a:bodyPr/>
          <a:lstStyle/>
          <a:p>
            <a:r>
              <a:rPr lang="uk-UA" sz="1800" cap="all" dirty="0" smtClean="0">
                <a:latin typeface="Arial Black" panose="020B0A04020102020204" pitchFamily="34" charset="0"/>
              </a:rPr>
              <a:t>Роль педагога </a:t>
            </a:r>
            <a:br>
              <a:rPr lang="uk-UA" sz="1800" cap="all" dirty="0" smtClean="0">
                <a:latin typeface="Arial Black" panose="020B0A04020102020204" pitchFamily="34" charset="0"/>
              </a:rPr>
            </a:br>
            <a:r>
              <a:rPr lang="uk-UA" sz="1800" cap="all" dirty="0" smtClean="0">
                <a:latin typeface="Arial Black" panose="020B0A04020102020204" pitchFamily="34" charset="0"/>
              </a:rPr>
              <a:t>в інклюзивному освітньому процесі</a:t>
            </a:r>
            <a:endParaRPr lang="uk-UA" sz="1800" cap="all" dirty="0">
              <a:latin typeface="Arial Black" panose="020B0A040201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57426" y="1629966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Забезпечення доступності</a:t>
            </a: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Надання можливості доступності навчального матеріалу, активної участі всіх </a:t>
            </a:r>
            <a:r>
              <a:rPr lang="uk-UA" sz="1400" b="1" i="1" dirty="0" smtClean="0">
                <a:solidFill>
                  <a:schemeClr val="tx1"/>
                </a:solidFill>
              </a:rPr>
              <a:t>здобувачів </a:t>
            </a:r>
            <a:r>
              <a:rPr lang="uk-UA" sz="1400" b="1" i="1" dirty="0" smtClean="0">
                <a:solidFill>
                  <a:schemeClr val="tx1"/>
                </a:solidFill>
              </a:rPr>
              <a:t>в освітньому процесі.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28184" y="1649942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Індивідуальна підтримка</a:t>
            </a: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Допомога </a:t>
            </a:r>
            <a:r>
              <a:rPr lang="uk-UA" sz="1400" b="1" i="1" dirty="0" smtClean="0">
                <a:solidFill>
                  <a:schemeClr val="tx1"/>
                </a:solidFill>
              </a:rPr>
              <a:t>здобувачам  </a:t>
            </a:r>
            <a:r>
              <a:rPr lang="uk-UA" sz="1400" b="1" i="1" dirty="0" smtClean="0">
                <a:solidFill>
                  <a:schemeClr val="tx1"/>
                </a:solidFill>
              </a:rPr>
              <a:t>з особливими освітніми потребами у досягненні цілей та розвитку необхідних навичок.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857426" y="3830556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Формування інклюзивної культури</a:t>
            </a: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Заохочення взаємоповаги, розуміння відмінностей, активної взаємодії між здобувачами освіти.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223431" y="3830556"/>
            <a:ext cx="2736304" cy="18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Співпраця з фахівцями</a:t>
            </a: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Співпраця педагога </a:t>
            </a:r>
            <a:endParaRPr lang="uk-UA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з </a:t>
            </a:r>
            <a:r>
              <a:rPr lang="uk-UA" sz="1400" b="1" i="1" dirty="0" smtClean="0">
                <a:solidFill>
                  <a:schemeClr val="tx1"/>
                </a:solidFill>
              </a:rPr>
              <a:t>командою фахівців </a:t>
            </a:r>
            <a:endParaRPr lang="uk-UA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є </a:t>
            </a:r>
            <a:r>
              <a:rPr lang="uk-UA" sz="1400" b="1" i="1" dirty="0" smtClean="0">
                <a:solidFill>
                  <a:schemeClr val="tx1"/>
                </a:solidFill>
              </a:rPr>
              <a:t>важливою для надання комплексної підтримки </a:t>
            </a:r>
            <a:r>
              <a:rPr lang="uk-UA" sz="1400" b="1" i="1" dirty="0" smtClean="0">
                <a:solidFill>
                  <a:schemeClr val="tx1"/>
                </a:solidFill>
              </a:rPr>
              <a:t>здобувачам з особливими освітніми потребами.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sp>
        <p:nvSpPr>
          <p:cNvPr id="9" name="Вигнута догори стрілка 8"/>
          <p:cNvSpPr/>
          <p:nvPr/>
        </p:nvSpPr>
        <p:spPr>
          <a:xfrm rot="17109202">
            <a:off x="3919941" y="3338519"/>
            <a:ext cx="360040" cy="5656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9936358">
            <a:off x="5625163" y="4338039"/>
            <a:ext cx="612829" cy="4171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Вигнута догори стрілка 15"/>
          <p:cNvSpPr/>
          <p:nvPr/>
        </p:nvSpPr>
        <p:spPr>
          <a:xfrm rot="5400000">
            <a:off x="7278915" y="3386384"/>
            <a:ext cx="339074" cy="5683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Вигнута догори стрілка 17"/>
          <p:cNvSpPr/>
          <p:nvPr/>
        </p:nvSpPr>
        <p:spPr>
          <a:xfrm rot="17109202">
            <a:off x="5722386" y="2137486"/>
            <a:ext cx="361587" cy="5656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8" y="1870931"/>
            <a:ext cx="2634158" cy="35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CDB4A66-6212-42AA-96C1-4B5AA05E84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2132856"/>
            <a:ext cx="8229600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ДЯКУЮ ЗА УВАГУ</a:t>
            </a:r>
            <a:r>
              <a:rPr lang="uk-UA" altLang="ru-RU" sz="2600" b="1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! </a:t>
            </a:r>
            <a:endParaRPr lang="x-none" sz="2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3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600</TotalTime>
  <Words>395</Words>
  <Application>Microsoft Office PowerPoint</Application>
  <PresentationFormat>Екран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Виконавча</vt:lpstr>
      <vt:lpstr>Презентація PowerPoint</vt:lpstr>
      <vt:lpstr>Інклюзивна освіта – це процес розвитку загальної освіти, який забезпечує доступність освіти для здобувачів освіти з особливими потребами. </vt:lpstr>
      <vt:lpstr>Форми і методи освітнього процесу</vt:lpstr>
      <vt:lpstr>Вимоги до уроку</vt:lpstr>
      <vt:lpstr>Етапи проведення уроку</vt:lpstr>
      <vt:lpstr>Роль педагога  в інклюзивному освітньому процесі</vt:lpstr>
      <vt:lpstr>Роль педагога  в інклюзивному освітньому процесі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RePack by Diakov</cp:lastModifiedBy>
  <cp:revision>32</cp:revision>
  <dcterms:created xsi:type="dcterms:W3CDTF">2024-11-23T22:00:22Z</dcterms:created>
  <dcterms:modified xsi:type="dcterms:W3CDTF">2025-01-16T09:53:24Z</dcterms:modified>
</cp:coreProperties>
</file>