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1"/>
  </p:notesMasterIdLst>
  <p:sldIdLst>
    <p:sldId id="275" r:id="rId3"/>
    <p:sldId id="341" r:id="rId4"/>
    <p:sldId id="340" r:id="rId5"/>
    <p:sldId id="272" r:id="rId6"/>
    <p:sldId id="261" r:id="rId7"/>
    <p:sldId id="278" r:id="rId8"/>
    <p:sldId id="266" r:id="rId9"/>
    <p:sldId id="262" r:id="rId10"/>
    <p:sldId id="267" r:id="rId11"/>
    <p:sldId id="264" r:id="rId12"/>
    <p:sldId id="273" r:id="rId13"/>
    <p:sldId id="274" r:id="rId14"/>
    <p:sldId id="279" r:id="rId15"/>
    <p:sldId id="290" r:id="rId16"/>
    <p:sldId id="291" r:id="rId17"/>
    <p:sldId id="257" r:id="rId18"/>
    <p:sldId id="288" r:id="rId19"/>
    <p:sldId id="258" r:id="rId20"/>
    <p:sldId id="289" r:id="rId21"/>
    <p:sldId id="330" r:id="rId22"/>
    <p:sldId id="259" r:id="rId23"/>
    <p:sldId id="315" r:id="rId24"/>
    <p:sldId id="270" r:id="rId25"/>
    <p:sldId id="329" r:id="rId26"/>
    <p:sldId id="327" r:id="rId27"/>
    <p:sldId id="328" r:id="rId28"/>
    <p:sldId id="280" r:id="rId29"/>
    <p:sldId id="277" r:id="rId30"/>
    <p:sldId id="276" r:id="rId31"/>
    <p:sldId id="294" r:id="rId32"/>
    <p:sldId id="285" r:id="rId33"/>
    <p:sldId id="293" r:id="rId34"/>
    <p:sldId id="295" r:id="rId35"/>
    <p:sldId id="336" r:id="rId36"/>
    <p:sldId id="337" r:id="rId37"/>
    <p:sldId id="331" r:id="rId38"/>
    <p:sldId id="333" r:id="rId39"/>
    <p:sldId id="335" r:id="rId40"/>
    <p:sldId id="334" r:id="rId41"/>
    <p:sldId id="321" r:id="rId42"/>
    <p:sldId id="322" r:id="rId43"/>
    <p:sldId id="323" r:id="rId44"/>
    <p:sldId id="317" r:id="rId45"/>
    <p:sldId id="298" r:id="rId46"/>
    <p:sldId id="299" r:id="rId47"/>
    <p:sldId id="324" r:id="rId48"/>
    <p:sldId id="325" r:id="rId49"/>
    <p:sldId id="339" r:id="rId50"/>
    <p:sldId id="326" r:id="rId51"/>
    <p:sldId id="300" r:id="rId52"/>
    <p:sldId id="301" r:id="rId53"/>
    <p:sldId id="302" r:id="rId54"/>
    <p:sldId id="304" r:id="rId55"/>
    <p:sldId id="303" r:id="rId56"/>
    <p:sldId id="305" r:id="rId57"/>
    <p:sldId id="316" r:id="rId58"/>
    <p:sldId id="342" r:id="rId59"/>
    <p:sldId id="314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4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EDCDC-2F7F-46AC-ADFC-3BA28C4639D0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5D964-1BE7-4E86-AFDF-1AB1754CF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962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   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fld id="{EC25F0FD-A4F7-4CF8-85A7-9A50B83B178E}" type="slidenum">
              <a:rPr lang="ru-RU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53</a:t>
            </a:fld>
            <a:endParaRPr 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 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fld id="{BFC90735-CF33-402A-A34B-8D320F009839}" type="slidenum">
              <a:rPr lang="ru-RU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55</a:t>
            </a:fld>
            <a:endParaRPr 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5D964-1BE7-4E86-AFDF-1AB1754CF27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26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6A6-520A-4EC3-8F90-49ADC4E6C510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68A-7EB4-4916-BF14-6358FBD41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59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6A6-520A-4EC3-8F90-49ADC4E6C510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68A-7EB4-4916-BF14-6358FBD41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212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6A6-520A-4EC3-8F90-49ADC4E6C510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68A-7EB4-4916-BF14-6358FBD41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960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ECAD1-7646-493B-A366-8675BE7B1CD8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07.02.2025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686EC-35CD-4F4E-B35B-F09A143F4F26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38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B9EA-F4FE-4950-A9FA-FDAAEE1E2B69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07.02.2025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1503B-A02D-477D-8B04-F5491E045736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0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F66F5-F7DA-4DD0-B298-C9397A5871C3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07.02.2025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74F27-778C-4021-A731-C1BE7B502EFD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68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65778-DAD8-4C0D-A8E4-82BFD1DDED82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07.02.2025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10686-BF6D-476D-8EAF-12092ED5E9E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48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EDB25-CD22-4B81-9827-ECC3D342533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07.02.2025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1495A-B28B-4109-B584-16CFB1CFFC46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80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CC4AE-D9A8-4D53-9C52-2004D6B7F1F7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07.02.2025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897AE-FD76-4107-AE47-BD16FEE31DFB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8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75D20-A98B-48AD-BEFE-C642EC6E9C2F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07.02.2025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CC660-FB39-4B95-9B15-5A55635AA49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71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A8729-692D-4967-A935-2887E5A5F225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07.02.2025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EAC5E-35E2-4249-BF69-AD1C17068BB4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2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6A6-520A-4EC3-8F90-49ADC4E6C510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68A-7EB4-4916-BF14-6358FBD41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077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E7D40-AD94-422D-8177-FD3574799B3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07.02.2025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DEB6A-401F-4D91-95B4-7F14B4B5739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26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DD5E-13C5-4FFD-AC03-007A094EAAE0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07.02.2025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EBAB8-D795-4BBD-8361-464BFE543846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40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8F959-665E-4BD5-BA01-508106EB126D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07.02.2025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FC850-FD63-4777-B2F0-CE23F8CCA6B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9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6A6-520A-4EC3-8F90-49ADC4E6C510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68A-7EB4-4916-BF14-6358FBD41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403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6A6-520A-4EC3-8F90-49ADC4E6C510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68A-7EB4-4916-BF14-6358FBD41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402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6A6-520A-4EC3-8F90-49ADC4E6C510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68A-7EB4-4916-BF14-6358FBD41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26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6A6-520A-4EC3-8F90-49ADC4E6C510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68A-7EB4-4916-BF14-6358FBD41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366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6A6-520A-4EC3-8F90-49ADC4E6C510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68A-7EB4-4916-BF14-6358FBD41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61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6A6-520A-4EC3-8F90-49ADC4E6C510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68A-7EB4-4916-BF14-6358FBD41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82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6A6-520A-4EC3-8F90-49ADC4E6C510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68A-7EB4-4916-BF14-6358FBD41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13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C06A6-520A-4EC3-8F90-49ADC4E6C510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C268A-7EB4-4916-BF14-6358FBD41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1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E5556C-184E-4F4A-A2A5-0340D220315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07.02.2025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4C72C1-A880-4A68-85F6-3B5D4E1E2DF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6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&#1084;&#1086;&#1085;&#1086;&#1083;&#1080;&#1090;.&#1091;&#1082;&#1088;/pdr-koristuvannya-zovnishnimi-svitlovimi-priladami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34" y="0"/>
            <a:ext cx="91805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574675" y="5084763"/>
            <a:ext cx="8569325" cy="1470025"/>
          </a:xfrm>
        </p:spPr>
        <p:txBody>
          <a:bodyPr>
            <a:noAutofit/>
          </a:bodyPr>
          <a:lstStyle/>
          <a:p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КОРИСТУВАННЯ ЗОВНІШНІМИ СВІТЛОВИМИ ПРИЛАДАМИ</a:t>
            </a:r>
            <a:b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15333" y="0"/>
            <a:ext cx="40286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  <a:cs typeface="Arabic Typesetting" pitchFamily="66" charset="-78"/>
              </a:rPr>
              <a:t>Тема:</a:t>
            </a:r>
            <a:endParaRPr lang="ru-RU" sz="8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itchFamily="34" charset="0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582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Что это такое недостаточная видимос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24778" y="251356"/>
            <a:ext cx="51164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dirty="0" smtClean="0"/>
              <a:t>Недостатня видимість </a:t>
            </a:r>
          </a:p>
          <a:p>
            <a:pPr algn="ctr"/>
            <a:r>
              <a:rPr lang="uk-UA" sz="4000" dirty="0" smtClean="0">
                <a:solidFill>
                  <a:srgbClr val="FF0000"/>
                </a:solidFill>
              </a:rPr>
              <a:t>снігопад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4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Пилова буря накрила Анкару - новини світу - Світ - TCH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24778" y="251356"/>
            <a:ext cx="51164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dirty="0" smtClean="0"/>
              <a:t>Недостатня видимість </a:t>
            </a:r>
          </a:p>
          <a:p>
            <a:pPr algn="ctr"/>
            <a:r>
              <a:rPr lang="uk-UA" sz="4000" dirty="0" smtClean="0">
                <a:solidFill>
                  <a:srgbClr val="FF0000"/>
                </a:solidFill>
              </a:rPr>
              <a:t>Пилова буря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9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95" y="8154"/>
            <a:ext cx="9176495" cy="684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4778" y="251356"/>
            <a:ext cx="51164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dirty="0" smtClean="0"/>
              <a:t>Недостатня видимість </a:t>
            </a:r>
          </a:p>
          <a:p>
            <a:pPr algn="ctr"/>
            <a:r>
              <a:rPr lang="uk-UA" sz="4000" dirty="0" smtClean="0">
                <a:solidFill>
                  <a:srgbClr val="FF0000"/>
                </a:solidFill>
              </a:rPr>
              <a:t>Задимленість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5800" y="548680"/>
            <a:ext cx="7772400" cy="5688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У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темну пору </a:t>
            </a:r>
            <a:r>
              <a:rPr lang="ru-RU" b="1" dirty="0" err="1" smtClean="0">
                <a:solidFill>
                  <a:srgbClr val="FF0000"/>
                </a:solidFill>
              </a:rPr>
              <a:t>доби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та в</a:t>
            </a:r>
            <a:r>
              <a:rPr lang="ru-RU" dirty="0" smtClean="0"/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умовах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недостатньої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видимості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незалежно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ступеня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освітлення</a:t>
            </a:r>
            <a:r>
              <a:rPr lang="ru-RU" dirty="0" smtClean="0">
                <a:solidFill>
                  <a:schemeClr val="bg1"/>
                </a:solidFill>
              </a:rPr>
              <a:t> дороги, а </a:t>
            </a:r>
            <a:r>
              <a:rPr lang="ru-RU" dirty="0" err="1" smtClean="0">
                <a:solidFill>
                  <a:schemeClr val="bg1"/>
                </a:solidFill>
              </a:rPr>
              <a:t>також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b="1" dirty="0" err="1" smtClean="0">
                <a:solidFill>
                  <a:srgbClr val="FF0000"/>
                </a:solidFill>
              </a:rPr>
              <a:t>тунелях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на транспортному </a:t>
            </a:r>
            <a:r>
              <a:rPr lang="ru-RU" dirty="0" err="1" smtClean="0">
                <a:solidFill>
                  <a:schemeClr val="bg1"/>
                </a:solidFill>
              </a:rPr>
              <a:t>засобі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рухається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повинні</a:t>
            </a:r>
            <a:r>
              <a:rPr lang="ru-RU" dirty="0" smtClean="0">
                <a:solidFill>
                  <a:schemeClr val="bg1"/>
                </a:solidFill>
              </a:rPr>
              <a:t> бути </a:t>
            </a:r>
            <a:r>
              <a:rPr lang="ru-RU" dirty="0" err="1" smtClean="0">
                <a:solidFill>
                  <a:schemeClr val="bg1"/>
                </a:solidFill>
              </a:rPr>
              <a:t>ввімкнені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такі</a:t>
            </a:r>
            <a:r>
              <a:rPr lang="ru-RU" dirty="0" smtClean="0"/>
              <a:t> </a:t>
            </a:r>
          </a:p>
          <a:p>
            <a:r>
              <a:rPr lang="ru-RU" sz="6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світлові</a:t>
            </a:r>
            <a:r>
              <a:rPr lang="ru-RU" sz="6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6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пристрої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7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Чем грозит недостаток света на дорог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87"/>
            <a:ext cx="9138816" cy="68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20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45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09" y="1935730"/>
            <a:ext cx="9117991" cy="492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6" y="116632"/>
            <a:ext cx="8784973" cy="1200329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 cap="flat" cmpd="sng" algn="ctr">
            <a:solidFill>
              <a:srgbClr val="424E5B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</a:rPr>
              <a:t>на </a:t>
            </a:r>
            <a:r>
              <a:rPr lang="ru-RU" sz="3600" b="1" dirty="0" err="1">
                <a:solidFill>
                  <a:schemeClr val="bg1"/>
                </a:solidFill>
              </a:rPr>
              <a:t>всіх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механічних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транспортних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засобах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—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фари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ближнього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дальнього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світла</a:t>
            </a:r>
            <a:r>
              <a:rPr lang="ru-RU" sz="3600" b="1" dirty="0">
                <a:solidFill>
                  <a:schemeClr val="bg1"/>
                </a:solidFill>
              </a:rPr>
              <a:t>;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972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58790" cy="11430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на </a:t>
            </a:r>
            <a:r>
              <a:rPr lang="ru-RU" sz="3600" b="1" dirty="0">
                <a:solidFill>
                  <a:srgbClr val="FFFF00"/>
                </a:solidFill>
              </a:rPr>
              <a:t>мопедах (велосипедах) </a:t>
            </a:r>
            <a:r>
              <a:rPr lang="ru-RU" sz="3600" b="1" dirty="0">
                <a:solidFill>
                  <a:schemeClr val="bg1"/>
                </a:solidFill>
              </a:rPr>
              <a:t>і </a:t>
            </a:r>
            <a:r>
              <a:rPr lang="ru-RU" sz="3600" b="1" dirty="0" err="1">
                <a:solidFill>
                  <a:srgbClr val="FFFF00"/>
                </a:solidFill>
              </a:rPr>
              <a:t>гужових</a:t>
            </a:r>
            <a:r>
              <a:rPr lang="ru-RU" sz="3600" b="1" dirty="0">
                <a:solidFill>
                  <a:srgbClr val="FFFF00"/>
                </a:solidFill>
              </a:rPr>
              <a:t> возах (санях) </a:t>
            </a:r>
            <a:r>
              <a:rPr lang="ru-RU" sz="3600" b="1" dirty="0">
                <a:solidFill>
                  <a:schemeClr val="bg1"/>
                </a:solidFill>
              </a:rPr>
              <a:t>—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фари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ліхтарі</a:t>
            </a:r>
            <a:r>
              <a:rPr lang="ru-RU" sz="3600" b="1" dirty="0">
                <a:solidFill>
                  <a:schemeClr val="bg1"/>
                </a:solidFill>
              </a:rPr>
              <a:t>;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1484784"/>
            <a:ext cx="890280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70" y="4005064"/>
            <a:ext cx="766986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62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о запросу фото велосипед ночью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148"/>
            <a:ext cx="9155071" cy="684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22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132856"/>
            <a:ext cx="1284047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Ближнє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світло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3717032"/>
            <a:ext cx="1284047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Дальнє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світло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08304" y="3717032"/>
            <a:ext cx="1835697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Денні ходові вогні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8304" y="5134670"/>
            <a:ext cx="1835697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Протитуманні </a:t>
            </a:r>
            <a:r>
              <a:rPr lang="uk-UA" sz="2000" b="1" dirty="0">
                <a:solidFill>
                  <a:schemeClr val="bg1"/>
                </a:solidFill>
              </a:rPr>
              <a:t>фари</a:t>
            </a:r>
          </a:p>
        </p:txBody>
      </p:sp>
    </p:spTree>
    <p:extLst>
      <p:ext uri="{BB962C8B-B14F-4D97-AF65-F5344CB8AC3E}">
        <p14:creationId xmlns:p14="http://schemas.microsoft.com/office/powerpoint/2010/main" val="27372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F:\АВТОСПРАВА\19. КОРИСТУВАННЯ ЗОВНІШНІМИ СВІТЛОВИМИ ПРИЛАДАМИ\vlcsnap-2021-04-16-14h16m19s991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7384"/>
            <a:ext cx="914400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3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ru-RU" sz="3600" b="0" i="0" dirty="0" smtClean="0">
                <a:solidFill>
                  <a:schemeClr val="bg1"/>
                </a:solidFill>
                <a:effectLst/>
                <a:latin typeface="+mn-lt"/>
              </a:rPr>
              <a:t>на </a:t>
            </a:r>
            <a:r>
              <a:rPr lang="ru-RU" sz="3600" b="0" i="0" dirty="0" err="1" smtClean="0">
                <a:solidFill>
                  <a:srgbClr val="FFFF00"/>
                </a:solidFill>
                <a:effectLst/>
                <a:latin typeface="+mn-lt"/>
              </a:rPr>
              <a:t>причепах</a:t>
            </a:r>
            <a:r>
              <a:rPr lang="ru-RU" sz="3600" b="0" i="0" dirty="0" smtClean="0">
                <a:solidFill>
                  <a:schemeClr val="bg1"/>
                </a:solidFill>
                <a:effectLst/>
                <a:latin typeface="+mn-lt"/>
              </a:rPr>
              <a:t> та </a:t>
            </a:r>
            <a:r>
              <a:rPr lang="ru-RU" sz="3600" b="0" i="0" dirty="0" err="1" smtClean="0">
                <a:solidFill>
                  <a:schemeClr val="bg1"/>
                </a:solidFill>
                <a:effectLst/>
                <a:latin typeface="+mn-lt"/>
              </a:rPr>
              <a:t>транспортних</a:t>
            </a:r>
            <a:r>
              <a:rPr lang="ru-RU" sz="3600" b="0" i="0" dirty="0" smtClean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3600" b="0" i="0" dirty="0" err="1" smtClean="0">
                <a:solidFill>
                  <a:schemeClr val="bg1"/>
                </a:solidFill>
                <a:effectLst/>
                <a:latin typeface="+mn-lt"/>
              </a:rPr>
              <a:t>засобах</a:t>
            </a:r>
            <a:r>
              <a:rPr lang="ru-RU" sz="3600" b="0" i="0" dirty="0" smtClean="0">
                <a:solidFill>
                  <a:schemeClr val="bg1"/>
                </a:solidFill>
                <a:effectLst/>
                <a:latin typeface="+mn-lt"/>
              </a:rPr>
              <a:t>, </a:t>
            </a:r>
            <a:r>
              <a:rPr lang="ru-RU" sz="3600" b="0" i="0" dirty="0" err="1" smtClean="0">
                <a:solidFill>
                  <a:schemeClr val="bg1"/>
                </a:solidFill>
                <a:effectLst/>
                <a:latin typeface="+mn-lt"/>
              </a:rPr>
              <a:t>що</a:t>
            </a:r>
            <a:r>
              <a:rPr lang="ru-RU" sz="3600" b="0" i="0" dirty="0" smtClean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3600" b="0" i="0" dirty="0" err="1" smtClean="0">
                <a:solidFill>
                  <a:srgbClr val="FFFF00"/>
                </a:solidFill>
                <a:effectLst/>
                <a:latin typeface="+mn-lt"/>
              </a:rPr>
              <a:t>буксируються</a:t>
            </a:r>
            <a:r>
              <a:rPr lang="ru-RU" sz="3600" b="0" i="0" dirty="0" smtClean="0">
                <a:solidFill>
                  <a:schemeClr val="bg1"/>
                </a:solidFill>
                <a:effectLst/>
                <a:latin typeface="+mn-lt"/>
              </a:rPr>
              <a:t>, — </a:t>
            </a:r>
            <a:r>
              <a:rPr lang="ru-RU" sz="3600" b="1" i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габаритні</a:t>
            </a:r>
            <a:r>
              <a:rPr lang="ru-RU" sz="3600" b="1" i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</a:t>
            </a:r>
            <a:r>
              <a:rPr lang="ru-RU" sz="3600" b="1" i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ліхтарі</a:t>
            </a:r>
            <a:r>
              <a:rPr lang="ru-RU" sz="3600" b="0" i="0" dirty="0" smtClean="0">
                <a:solidFill>
                  <a:schemeClr val="bg1"/>
                </a:solidFill>
                <a:effectLst/>
                <a:latin typeface="+mn-lt"/>
              </a:rPr>
              <a:t>.</a:t>
            </a:r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29" r="27409"/>
          <a:stretch/>
        </p:blipFill>
        <p:spPr bwMode="auto">
          <a:xfrm>
            <a:off x="12204" y="1425140"/>
            <a:ext cx="3581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568140"/>
            <a:ext cx="5719812" cy="4289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87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6" y="260648"/>
            <a:ext cx="8784973" cy="1754326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 cap="flat" cmpd="sng" algn="ctr">
            <a:solidFill>
              <a:srgbClr val="424E5B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</a:rPr>
              <a:t>на </a:t>
            </a:r>
            <a:r>
              <a:rPr lang="ru-RU" sz="3600" b="1" dirty="0" err="1">
                <a:solidFill>
                  <a:schemeClr val="bg1"/>
                </a:solidFill>
              </a:rPr>
              <a:t>всіх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механічних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транспортних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засобах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—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фари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ближнього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дальнього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світла</a:t>
            </a:r>
            <a:r>
              <a:rPr lang="ru-RU" sz="3600" b="1" dirty="0" smtClean="0">
                <a:solidFill>
                  <a:schemeClr val="bg1"/>
                </a:solidFill>
              </a:rPr>
              <a:t>;</a:t>
            </a:r>
          </a:p>
          <a:p>
            <a:pPr lvl="0" algn="ctr"/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7506" y="4653136"/>
            <a:ext cx="8928992" cy="187220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smtClean="0"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3600" smtClean="0">
                <a:solidFill>
                  <a:srgbClr val="FFFF00"/>
                </a:solidFill>
                <a:latin typeface="+mn-lt"/>
              </a:rPr>
              <a:t>причепах</a:t>
            </a:r>
            <a:r>
              <a:rPr lang="ru-RU" sz="3600" smtClean="0">
                <a:solidFill>
                  <a:schemeClr val="bg1"/>
                </a:solidFill>
                <a:latin typeface="+mn-lt"/>
              </a:rPr>
              <a:t> та транспортних засобах, що </a:t>
            </a:r>
            <a:r>
              <a:rPr lang="ru-RU" sz="3600" smtClean="0">
                <a:solidFill>
                  <a:srgbClr val="FFFF00"/>
                </a:solidFill>
                <a:latin typeface="+mn-lt"/>
              </a:rPr>
              <a:t>буксируються</a:t>
            </a:r>
            <a:r>
              <a:rPr lang="ru-RU" sz="3600" smtClean="0">
                <a:solidFill>
                  <a:schemeClr val="bg1"/>
                </a:solidFill>
                <a:latin typeface="+mn-lt"/>
              </a:rPr>
              <a:t>, — </a:t>
            </a:r>
            <a:r>
              <a:rPr lang="ru-RU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габаритні ліхтарі</a:t>
            </a:r>
            <a:r>
              <a:rPr lang="ru-RU" sz="3600" smtClean="0">
                <a:solidFill>
                  <a:schemeClr val="bg1"/>
                </a:solidFill>
                <a:latin typeface="+mn-lt"/>
              </a:rPr>
              <a:t>.</a:t>
            </a:r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6" y="2276872"/>
            <a:ext cx="8758790" cy="1944216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на </a:t>
            </a:r>
            <a:r>
              <a:rPr lang="ru-RU" sz="3600" b="1" dirty="0">
                <a:solidFill>
                  <a:srgbClr val="FFFF00"/>
                </a:solidFill>
              </a:rPr>
              <a:t>мопедах (велосипедах) </a:t>
            </a:r>
            <a:r>
              <a:rPr lang="ru-RU" sz="3600" b="1" dirty="0">
                <a:solidFill>
                  <a:schemeClr val="bg1"/>
                </a:solidFill>
              </a:rPr>
              <a:t>і </a:t>
            </a:r>
            <a:r>
              <a:rPr lang="ru-RU" sz="3600" b="1" dirty="0" err="1">
                <a:solidFill>
                  <a:srgbClr val="FFFF00"/>
                </a:solidFill>
              </a:rPr>
              <a:t>гужових</a:t>
            </a:r>
            <a:r>
              <a:rPr lang="ru-RU" sz="3600" b="1" dirty="0">
                <a:solidFill>
                  <a:srgbClr val="FFFF00"/>
                </a:solidFill>
              </a:rPr>
              <a:t> возах (санях) </a:t>
            </a:r>
            <a:r>
              <a:rPr lang="ru-RU" sz="3600" b="1" dirty="0">
                <a:solidFill>
                  <a:schemeClr val="bg1"/>
                </a:solidFill>
              </a:rPr>
              <a:t>—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фари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ліхтарі</a:t>
            </a:r>
            <a:r>
              <a:rPr lang="ru-RU" sz="3600" b="1" dirty="0">
                <a:solidFill>
                  <a:schemeClr val="bg1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6279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1"/>
            <a:ext cx="8928992" cy="2062021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ru-RU" sz="3200" dirty="0" err="1">
                <a:solidFill>
                  <a:srgbClr val="FF0000"/>
                </a:solidFill>
              </a:rPr>
              <a:t>Примітка</a:t>
            </a:r>
            <a:r>
              <a:rPr lang="ru-RU" sz="3200" dirty="0">
                <a:solidFill>
                  <a:srgbClr val="FF0000"/>
                </a:solidFill>
              </a:rPr>
              <a:t>. </a:t>
            </a:r>
            <a:r>
              <a:rPr lang="ru-RU" sz="3200" dirty="0">
                <a:solidFill>
                  <a:schemeClr val="bg1"/>
                </a:solidFill>
              </a:rPr>
              <a:t>В </a:t>
            </a:r>
            <a:r>
              <a:rPr lang="ru-RU" sz="3200" dirty="0" err="1">
                <a:solidFill>
                  <a:schemeClr val="bg1"/>
                </a:solidFill>
              </a:rPr>
              <a:t>умовах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недостатньої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видимості</a:t>
            </a:r>
            <a:r>
              <a:rPr lang="ru-RU" sz="3200" dirty="0">
                <a:solidFill>
                  <a:schemeClr val="bg1"/>
                </a:solidFill>
              </a:rPr>
              <a:t> на </a:t>
            </a:r>
            <a:r>
              <a:rPr lang="ru-RU" sz="3200" dirty="0" err="1">
                <a:solidFill>
                  <a:schemeClr val="bg1"/>
                </a:solidFill>
              </a:rPr>
              <a:t>механічних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транспортних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засобах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дозволяється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замість</a:t>
            </a:r>
            <a:r>
              <a:rPr lang="ru-RU" sz="3200" dirty="0">
                <a:solidFill>
                  <a:schemeClr val="bg1"/>
                </a:solidFill>
              </a:rPr>
              <a:t> фар </a:t>
            </a:r>
            <a:r>
              <a:rPr lang="ru-RU" sz="3200" dirty="0" err="1">
                <a:solidFill>
                  <a:schemeClr val="bg1"/>
                </a:solidFill>
              </a:rPr>
              <a:t>ближнього</a:t>
            </a:r>
            <a:r>
              <a:rPr lang="ru-RU" sz="3200" dirty="0">
                <a:solidFill>
                  <a:schemeClr val="bg1"/>
                </a:solidFill>
              </a:rPr>
              <a:t> (</a:t>
            </a:r>
            <a:r>
              <a:rPr lang="ru-RU" sz="3200" dirty="0" err="1">
                <a:solidFill>
                  <a:schemeClr val="bg1"/>
                </a:solidFill>
              </a:rPr>
              <a:t>дальнього</a:t>
            </a:r>
            <a:r>
              <a:rPr lang="ru-RU" sz="3200" dirty="0">
                <a:solidFill>
                  <a:schemeClr val="bg1"/>
                </a:solidFill>
              </a:rPr>
              <a:t>) </a:t>
            </a:r>
            <a:r>
              <a:rPr lang="ru-RU" sz="3200" dirty="0" err="1">
                <a:solidFill>
                  <a:schemeClr val="bg1"/>
                </a:solidFill>
              </a:rPr>
              <a:t>світла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ввімкнути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протитуманні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фари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178653"/>
            <a:ext cx="8425102" cy="467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22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АВТОСПРАВА\19. КОРИСТУВАННЯ ЗОВНІШНІМИ СВІТЛОВИМИ ПРИЛАДАМИ\vlcsnap-2021-04-16-14h02m59s07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70" t="9264" r="16468"/>
          <a:stretch/>
        </p:blipFill>
        <p:spPr bwMode="auto">
          <a:xfrm>
            <a:off x="0" y="1"/>
            <a:ext cx="9144000" cy="685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50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АВТОСПРАВА\19. КОРИСТУВАННЯ ЗОВНІШНІМИ СВІТЛОВИМИ ПРИЛАДАМИ\vlcsnap-2021-04-16-14h02m43s70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46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56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АВТОСПРАВА\19. КОРИСТУВАННЯ ЗОВНІШНІМИ СВІТЛОВИМИ ПРИЛАДАМИ\vlcsnap-2021-04-16-14h03m11s639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6" t="8519" r="16056"/>
          <a:stretch/>
        </p:blipFill>
        <p:spPr bwMode="auto">
          <a:xfrm>
            <a:off x="0" y="2704"/>
            <a:ext cx="9125844" cy="68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0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074509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EC008C"/>
                </a:solidFill>
              </a:rPr>
              <a:t>19.2</a:t>
            </a:r>
            <a:r>
              <a:rPr lang="ru-RU" sz="4800" b="1" dirty="0" smtClean="0">
                <a:solidFill>
                  <a:srgbClr val="EC008C"/>
                </a:solidFill>
              </a:rPr>
              <a:t>.  </a:t>
            </a:r>
            <a:r>
              <a:rPr lang="ru-RU" sz="4800" b="1" dirty="0" err="1" smtClean="0">
                <a:solidFill>
                  <a:schemeClr val="bg1"/>
                </a:solidFill>
              </a:rPr>
              <a:t>Дальнє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світло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слід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перемикати</a:t>
            </a:r>
            <a:r>
              <a:rPr lang="ru-RU" sz="4800" b="1" dirty="0">
                <a:solidFill>
                  <a:schemeClr val="bg1"/>
                </a:solidFill>
              </a:rPr>
              <a:t> на </a:t>
            </a:r>
            <a:r>
              <a:rPr lang="ru-RU" sz="4800" b="1" dirty="0" err="1">
                <a:solidFill>
                  <a:schemeClr val="bg1"/>
                </a:solidFill>
              </a:rPr>
              <a:t>ближнє</a:t>
            </a:r>
            <a:r>
              <a:rPr lang="ru-RU" sz="4800" b="1" dirty="0">
                <a:solidFill>
                  <a:schemeClr val="bg1"/>
                </a:solidFill>
              </a:rPr>
              <a:t> не </a:t>
            </a:r>
            <a:r>
              <a:rPr lang="ru-RU" sz="4800" b="1" dirty="0" err="1">
                <a:solidFill>
                  <a:schemeClr val="bg1"/>
                </a:solidFill>
              </a:rPr>
              <a:t>менш</a:t>
            </a:r>
            <a:r>
              <a:rPr lang="ru-RU" sz="4800" b="1" dirty="0">
                <a:solidFill>
                  <a:schemeClr val="bg1"/>
                </a:solidFill>
              </a:rPr>
              <a:t> як за </a:t>
            </a:r>
            <a:r>
              <a:rPr lang="ru-RU" sz="4800" b="1" dirty="0">
                <a:solidFill>
                  <a:srgbClr val="FFFF00"/>
                </a:solidFill>
              </a:rPr>
              <a:t>250 м</a:t>
            </a:r>
            <a:r>
              <a:rPr lang="ru-RU" sz="4800" b="1" dirty="0">
                <a:solidFill>
                  <a:schemeClr val="bg1"/>
                </a:solidFill>
              </a:rPr>
              <a:t> до </a:t>
            </a:r>
            <a:r>
              <a:rPr lang="ru-RU" sz="4800" b="1" dirty="0" err="1">
                <a:solidFill>
                  <a:schemeClr val="bg1"/>
                </a:solidFill>
              </a:rPr>
              <a:t>зустрічного</a:t>
            </a:r>
            <a:r>
              <a:rPr lang="ru-RU" sz="4800" b="1" dirty="0">
                <a:solidFill>
                  <a:schemeClr val="bg1"/>
                </a:solidFill>
              </a:rPr>
              <a:t> транспортного </a:t>
            </a:r>
            <a:r>
              <a:rPr lang="ru-RU" sz="4800" b="1" dirty="0" err="1" smtClean="0">
                <a:solidFill>
                  <a:schemeClr val="bg1"/>
                </a:solidFill>
              </a:rPr>
              <a:t>засобу</a:t>
            </a:r>
            <a:r>
              <a:rPr lang="ru-RU" sz="4800" b="1" dirty="0" smtClean="0">
                <a:solidFill>
                  <a:schemeClr val="bg1"/>
                </a:solidFill>
              </a:rPr>
              <a:t>.</a:t>
            </a:r>
            <a:endParaRPr lang="ru-R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16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01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5" y="4971763"/>
            <a:ext cx="183569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Протитуманний ліхтар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02753" y="3715240"/>
            <a:ext cx="1467118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Ліхтар заднього ходу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2789" y="2366384"/>
            <a:ext cx="213015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Габаритні вогні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6470" y="1300698"/>
            <a:ext cx="1644087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Стоп-сигнал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8783" y="188640"/>
            <a:ext cx="264615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err="1" smtClean="0">
                <a:solidFill>
                  <a:schemeClr val="bg1"/>
                </a:solidFill>
              </a:rPr>
              <a:t>Підсвітка</a:t>
            </a:r>
            <a:r>
              <a:rPr lang="uk-UA" sz="2000" b="1" dirty="0" smtClean="0">
                <a:solidFill>
                  <a:schemeClr val="bg1"/>
                </a:solidFill>
              </a:rPr>
              <a:t> номера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7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44"/>
            <a:ext cx="9229444" cy="685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4615065"/>
            <a:ext cx="6097604" cy="223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715285"/>
            <a:ext cx="3491880" cy="31700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</a:rPr>
              <a:t>А до </a:t>
            </a:r>
            <a:r>
              <a:rPr lang="ru-RU" sz="4000" b="1" dirty="0" err="1">
                <a:solidFill>
                  <a:srgbClr val="FFFF00"/>
                </a:solidFill>
              </a:rPr>
              <a:t>речі</a:t>
            </a:r>
            <a:r>
              <a:rPr lang="ru-RU" sz="4000" b="1" dirty="0">
                <a:solidFill>
                  <a:srgbClr val="FFFF00"/>
                </a:solidFill>
              </a:rPr>
              <a:t>! Як повинен вести себе </a:t>
            </a:r>
            <a:r>
              <a:rPr lang="ru-RU" sz="4000" b="1" dirty="0" err="1">
                <a:solidFill>
                  <a:srgbClr val="FFFF00"/>
                </a:solidFill>
              </a:rPr>
              <a:t>водій</a:t>
            </a:r>
            <a:r>
              <a:rPr lang="ru-RU" sz="4000" b="1" dirty="0">
                <a:solidFill>
                  <a:srgbClr val="FFFF00"/>
                </a:solidFill>
              </a:rPr>
              <a:t> при </a:t>
            </a:r>
            <a:r>
              <a:rPr lang="ru-RU" sz="4000" b="1" dirty="0" err="1">
                <a:solidFill>
                  <a:srgbClr val="FFFF00"/>
                </a:solidFill>
              </a:rPr>
              <a:t>засліпленні</a:t>
            </a:r>
            <a:r>
              <a:rPr lang="ru-RU" sz="4000" b="1" dirty="0">
                <a:solidFill>
                  <a:srgbClr val="FFFF00"/>
                </a:solidFill>
              </a:rPr>
              <a:t> </a:t>
            </a:r>
            <a:r>
              <a:rPr lang="ru-RU" sz="4000" b="1" dirty="0" err="1">
                <a:solidFill>
                  <a:srgbClr val="FFFF00"/>
                </a:solidFill>
              </a:rPr>
              <a:t>світлом</a:t>
            </a:r>
            <a:r>
              <a:rPr lang="ru-RU" sz="4000" b="1" dirty="0">
                <a:solidFill>
                  <a:srgbClr val="FFFF00"/>
                </a:solidFill>
              </a:rPr>
              <a:t> фар?</a:t>
            </a:r>
          </a:p>
        </p:txBody>
      </p:sp>
    </p:spTree>
    <p:extLst>
      <p:ext uri="{BB962C8B-B14F-4D97-AF65-F5344CB8AC3E}">
        <p14:creationId xmlns:p14="http://schemas.microsoft.com/office/powerpoint/2010/main" val="300403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114866"/>
            <a:ext cx="7560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Open Sans"/>
              </a:rPr>
              <a:t>В </a:t>
            </a:r>
            <a:r>
              <a:rPr lang="ru-RU" sz="3600" dirty="0" err="1" smtClean="0">
                <a:solidFill>
                  <a:schemeClr val="bg1"/>
                </a:solidFill>
                <a:latin typeface="Open Sans"/>
              </a:rPr>
              <a:t>разі</a:t>
            </a:r>
            <a:r>
              <a:rPr lang="ru-RU" sz="3600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Open Sans"/>
              </a:rPr>
              <a:t>засліплення</a:t>
            </a:r>
            <a:r>
              <a:rPr lang="ru-RU" sz="3600" dirty="0">
                <a:solidFill>
                  <a:schemeClr val="bg1"/>
                </a:solidFill>
                <a:latin typeface="Open Sans"/>
              </a:rPr>
              <a:t> – </a:t>
            </a:r>
            <a:r>
              <a:rPr lang="ru-RU" sz="3600" b="1" dirty="0" err="1">
                <a:solidFill>
                  <a:srgbClr val="FF0000"/>
                </a:solidFill>
                <a:latin typeface="Open Sans"/>
              </a:rPr>
              <a:t>зупинитися</a:t>
            </a:r>
            <a:r>
              <a:rPr lang="ru-RU" sz="3600" b="1" dirty="0">
                <a:solidFill>
                  <a:srgbClr val="FF0000"/>
                </a:solidFill>
                <a:latin typeface="Open Sans"/>
              </a:rPr>
              <a:t>, не </a:t>
            </a:r>
            <a:r>
              <a:rPr lang="ru-RU" sz="3600" b="1" dirty="0" err="1">
                <a:solidFill>
                  <a:srgbClr val="FF0000"/>
                </a:solidFill>
                <a:latin typeface="Open Sans"/>
              </a:rPr>
              <a:t>змінюючи</a:t>
            </a:r>
            <a:r>
              <a:rPr lang="ru-RU" sz="36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Open Sans"/>
              </a:rPr>
              <a:t>смуги</a:t>
            </a:r>
            <a:r>
              <a:rPr lang="ru-RU" sz="36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Open Sans"/>
              </a:rPr>
              <a:t>руху</a:t>
            </a:r>
            <a:r>
              <a:rPr lang="ru-RU" sz="3600" b="1" dirty="0">
                <a:solidFill>
                  <a:srgbClr val="FF0000"/>
                </a:solidFill>
                <a:latin typeface="Open Sans"/>
              </a:rPr>
              <a:t>, і </a:t>
            </a:r>
            <a:r>
              <a:rPr lang="ru-RU" sz="3600" b="1" dirty="0" err="1">
                <a:solidFill>
                  <a:srgbClr val="FF0000"/>
                </a:solidFill>
                <a:latin typeface="Open Sans"/>
              </a:rPr>
              <a:t>увімкнути</a:t>
            </a:r>
            <a:r>
              <a:rPr lang="ru-RU" sz="36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Open Sans"/>
              </a:rPr>
              <a:t>аварійну</a:t>
            </a:r>
            <a:r>
              <a:rPr lang="ru-RU" sz="36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Open Sans"/>
              </a:rPr>
              <a:t>світлову</a:t>
            </a:r>
            <a:r>
              <a:rPr lang="ru-RU" sz="36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Open Sans"/>
              </a:rPr>
              <a:t>сигналізацію</a:t>
            </a:r>
            <a:r>
              <a:rPr lang="ru-RU" sz="3600" dirty="0">
                <a:solidFill>
                  <a:schemeClr val="bg1"/>
                </a:solidFill>
                <a:latin typeface="Open Sans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Open Sans"/>
              </a:rPr>
              <a:t>Відновлення</a:t>
            </a:r>
            <a:r>
              <a:rPr lang="ru-RU" sz="36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Open Sans"/>
              </a:rPr>
              <a:t>руху</a:t>
            </a:r>
            <a:r>
              <a:rPr lang="ru-RU" sz="36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Open Sans"/>
              </a:rPr>
              <a:t>дозволяється</a:t>
            </a:r>
            <a:r>
              <a:rPr lang="ru-RU" sz="36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Open Sans"/>
              </a:rPr>
              <a:t>лише</a:t>
            </a:r>
            <a:r>
              <a:rPr lang="ru-RU" sz="36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Open Sans"/>
              </a:rPr>
              <a:t>після</a:t>
            </a:r>
            <a:r>
              <a:rPr lang="ru-RU" sz="3600" dirty="0">
                <a:solidFill>
                  <a:schemeClr val="bg1"/>
                </a:solidFill>
                <a:latin typeface="Open Sans"/>
              </a:rPr>
              <a:t> того, як </a:t>
            </a:r>
            <a:r>
              <a:rPr lang="ru-RU" sz="3600" dirty="0" err="1">
                <a:solidFill>
                  <a:schemeClr val="bg1"/>
                </a:solidFill>
                <a:latin typeface="Open Sans"/>
              </a:rPr>
              <a:t>пройдуть</a:t>
            </a:r>
            <a:r>
              <a:rPr lang="ru-RU" sz="36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Open Sans"/>
              </a:rPr>
              <a:t>негативні</a:t>
            </a:r>
            <a:r>
              <a:rPr lang="ru-RU" sz="36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Open Sans"/>
              </a:rPr>
              <a:t>наслідки</a:t>
            </a:r>
            <a:r>
              <a:rPr lang="ru-RU" sz="36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Open Sans"/>
              </a:rPr>
              <a:t>засліплення</a:t>
            </a:r>
            <a:r>
              <a:rPr lang="ru-RU" sz="3600" dirty="0">
                <a:solidFill>
                  <a:schemeClr val="bg1"/>
                </a:solidFill>
                <a:latin typeface="Open Sans"/>
              </a:rPr>
              <a:t>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7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800" y="1"/>
            <a:ext cx="9194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Картинки по запросу фото аварийная сигнализация ночь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30" y="44624"/>
            <a:ext cx="2620962" cy="251718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1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5800" y="548680"/>
            <a:ext cx="7772400" cy="5688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>
                <a:solidFill>
                  <a:prstClr val="white"/>
                </a:solidFill>
              </a:rPr>
              <a:t>Під</a:t>
            </a:r>
            <a:r>
              <a:rPr lang="ru-RU" dirty="0">
                <a:solidFill>
                  <a:prstClr val="white"/>
                </a:solidFill>
              </a:rPr>
              <a:t> час </a:t>
            </a:r>
            <a:r>
              <a:rPr lang="ru-RU" b="1" dirty="0" err="1">
                <a:solidFill>
                  <a:srgbClr val="FFFF00"/>
                </a:solidFill>
              </a:rPr>
              <a:t>зупинки</a:t>
            </a:r>
            <a:r>
              <a:rPr lang="ru-RU" dirty="0">
                <a:solidFill>
                  <a:prstClr val="white"/>
                </a:solidFill>
              </a:rPr>
              <a:t> на </a:t>
            </a:r>
            <a:r>
              <a:rPr lang="ru-RU" dirty="0" err="1">
                <a:solidFill>
                  <a:prstClr val="white"/>
                </a:solidFill>
              </a:rPr>
              <a:t>дорозі</a:t>
            </a:r>
            <a:r>
              <a:rPr lang="ru-RU" dirty="0">
                <a:solidFill>
                  <a:prstClr val="white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в темну пору </a:t>
            </a:r>
            <a:r>
              <a:rPr lang="ru-RU" b="1" dirty="0" err="1">
                <a:solidFill>
                  <a:srgbClr val="FFFF00"/>
                </a:solidFill>
              </a:rPr>
              <a:t>доби</a:t>
            </a:r>
            <a:r>
              <a:rPr lang="ru-RU" b="1" dirty="0">
                <a:solidFill>
                  <a:srgbClr val="FFFF00"/>
                </a:solidFill>
              </a:rPr>
              <a:t> і в </a:t>
            </a:r>
            <a:r>
              <a:rPr lang="ru-RU" b="1" dirty="0" err="1">
                <a:solidFill>
                  <a:srgbClr val="FFFF00"/>
                </a:solidFill>
              </a:rPr>
              <a:t>умовах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недостатньої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видимості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prstClr val="white"/>
                </a:solidFill>
              </a:rPr>
              <a:t>на транспортному </a:t>
            </a:r>
            <a:r>
              <a:rPr lang="ru-RU" dirty="0" err="1">
                <a:solidFill>
                  <a:prstClr val="white"/>
                </a:solidFill>
              </a:rPr>
              <a:t>засобі</a:t>
            </a:r>
            <a:r>
              <a:rPr lang="ru-RU" dirty="0">
                <a:solidFill>
                  <a:prstClr val="white"/>
                </a:solidFill>
              </a:rPr>
              <a:t> </a:t>
            </a:r>
            <a:r>
              <a:rPr lang="ru-RU" dirty="0" err="1">
                <a:solidFill>
                  <a:prstClr val="white"/>
                </a:solidFill>
              </a:rPr>
              <a:t>мають</a:t>
            </a:r>
            <a:r>
              <a:rPr lang="ru-RU" dirty="0">
                <a:solidFill>
                  <a:prstClr val="white"/>
                </a:solidFill>
              </a:rPr>
              <a:t> бути </a:t>
            </a:r>
            <a:r>
              <a:rPr lang="ru-RU" dirty="0" err="1">
                <a:solidFill>
                  <a:prstClr val="white"/>
                </a:solidFill>
              </a:rPr>
              <a:t>ввімкнені</a:t>
            </a:r>
            <a:r>
              <a:rPr lang="ru-RU" dirty="0">
                <a:solidFill>
                  <a:prstClr val="white"/>
                </a:solidFill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габаритні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стоянкові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ліхтарі</a:t>
            </a:r>
            <a:r>
              <a:rPr lang="ru-RU" dirty="0">
                <a:solidFill>
                  <a:prstClr val="white"/>
                </a:solidFill>
              </a:rPr>
              <a:t>, а при </a:t>
            </a:r>
            <a:r>
              <a:rPr lang="ru-RU" dirty="0" err="1">
                <a:solidFill>
                  <a:srgbClr val="FFFF00"/>
                </a:solidFill>
              </a:rPr>
              <a:t>вимушеній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зупинці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prstClr val="white"/>
                </a:solidFill>
              </a:rPr>
              <a:t>додатково</a:t>
            </a:r>
            <a:r>
              <a:rPr lang="ru-RU" dirty="0">
                <a:solidFill>
                  <a:prstClr val="white"/>
                </a:solidFill>
              </a:rPr>
              <a:t> –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аварійна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світлова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сигналізація</a:t>
            </a:r>
            <a:r>
              <a:rPr lang="ru-RU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68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 descr="C:\Users\Andriy\Pictures\vlcsnap-2021-04-16-15h52m10s75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17" y="0"/>
            <a:ext cx="9182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3817" y="5500389"/>
            <a:ext cx="9169401" cy="138499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prstClr val="white"/>
                </a:solidFill>
              </a:rPr>
              <a:t>Під</a:t>
            </a:r>
            <a:r>
              <a:rPr lang="ru-RU" sz="2800" dirty="0">
                <a:solidFill>
                  <a:prstClr val="white"/>
                </a:solidFill>
              </a:rPr>
              <a:t> час </a:t>
            </a:r>
            <a:r>
              <a:rPr lang="ru-RU" sz="2800" b="1" dirty="0" err="1">
                <a:solidFill>
                  <a:srgbClr val="FFFF00"/>
                </a:solidFill>
              </a:rPr>
              <a:t>зупинки</a:t>
            </a:r>
            <a:r>
              <a:rPr lang="ru-RU" sz="2800" dirty="0">
                <a:solidFill>
                  <a:prstClr val="white"/>
                </a:solidFill>
              </a:rPr>
              <a:t> на </a:t>
            </a:r>
            <a:r>
              <a:rPr lang="ru-RU" sz="2800" dirty="0" err="1">
                <a:solidFill>
                  <a:prstClr val="white"/>
                </a:solidFill>
              </a:rPr>
              <a:t>дорозі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b="1" dirty="0">
                <a:solidFill>
                  <a:srgbClr val="FFFF00"/>
                </a:solidFill>
              </a:rPr>
              <a:t>в темну пору </a:t>
            </a:r>
            <a:r>
              <a:rPr lang="ru-RU" sz="2800" b="1" dirty="0" err="1" smtClean="0">
                <a:solidFill>
                  <a:srgbClr val="FFFF00"/>
                </a:solidFill>
              </a:rPr>
              <a:t>доби</a:t>
            </a:r>
            <a:r>
              <a:rPr lang="ru-RU" sz="2800" dirty="0">
                <a:solidFill>
                  <a:prstClr val="white"/>
                </a:solidFill>
              </a:rPr>
              <a:t> на транспортному </a:t>
            </a:r>
            <a:r>
              <a:rPr lang="ru-RU" sz="2800" dirty="0" err="1">
                <a:solidFill>
                  <a:prstClr val="white"/>
                </a:solidFill>
              </a:rPr>
              <a:t>засобі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мають</a:t>
            </a:r>
            <a:r>
              <a:rPr lang="ru-RU" sz="2800" dirty="0">
                <a:solidFill>
                  <a:prstClr val="white"/>
                </a:solidFill>
              </a:rPr>
              <a:t> бути </a:t>
            </a:r>
            <a:r>
              <a:rPr lang="ru-RU" sz="2800" dirty="0" err="1">
                <a:solidFill>
                  <a:prstClr val="white"/>
                </a:solidFill>
              </a:rPr>
              <a:t>ввімкнені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endParaRPr lang="ru-RU" sz="2800" dirty="0" smtClean="0">
              <a:solidFill>
                <a:prstClr val="white"/>
              </a:solidFill>
            </a:endParaRPr>
          </a:p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габаритні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</a:t>
            </a:r>
            <a:r>
              <a:rPr lang="ru-RU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стоянкові</a:t>
            </a:r>
            <a:r>
              <a:rPr lang="ru-RU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ліхтарі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6089" y="0"/>
            <a:ext cx="9160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вмикається п</a:t>
            </a:r>
            <a:r>
              <a:rPr lang="ru-RU" sz="2800" b="1" dirty="0" err="1" smtClean="0">
                <a:solidFill>
                  <a:schemeClr val="bg1"/>
                </a:solidFill>
              </a:rPr>
              <a:t>ід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час </a:t>
            </a:r>
            <a:r>
              <a:rPr lang="ru-RU" sz="2800" b="1" dirty="0" err="1">
                <a:solidFill>
                  <a:schemeClr val="bg1"/>
                </a:solidFill>
              </a:rPr>
              <a:t>зупинки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</a:rPr>
              <a:t>дорозі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 </a:t>
            </a:r>
            <a:r>
              <a:rPr lang="ru-RU" sz="2800" b="1" dirty="0">
                <a:solidFill>
                  <a:schemeClr val="bg1"/>
                </a:solidFill>
              </a:rPr>
              <a:t>темну пору </a:t>
            </a:r>
            <a:r>
              <a:rPr lang="ru-RU" sz="2800" b="1" dirty="0" err="1" smtClean="0">
                <a:solidFill>
                  <a:schemeClr val="bg1"/>
                </a:solidFill>
              </a:rPr>
              <a:t>доби</a:t>
            </a:r>
            <a:r>
              <a:rPr lang="ru-RU" sz="28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112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Andriy\Pictures\vlcsnap-2021-04-16-16h04m22s07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92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3817" y="5500389"/>
            <a:ext cx="9169401" cy="138499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prstClr val="white"/>
                </a:solidFill>
              </a:rPr>
              <a:t>Під</a:t>
            </a:r>
            <a:r>
              <a:rPr lang="ru-RU" sz="2800" dirty="0">
                <a:solidFill>
                  <a:prstClr val="white"/>
                </a:solidFill>
              </a:rPr>
              <a:t> час </a:t>
            </a:r>
            <a:r>
              <a:rPr lang="ru-RU" sz="2800" b="1" dirty="0" err="1" smtClean="0">
                <a:solidFill>
                  <a:srgbClr val="FFFF00"/>
                </a:solidFill>
              </a:rPr>
              <a:t>вимушено</a:t>
            </a:r>
            <a:r>
              <a:rPr lang="uk-UA" sz="2800" b="1" dirty="0" smtClean="0">
                <a:solidFill>
                  <a:srgbClr val="FFFF00"/>
                </a:solidFill>
              </a:rPr>
              <a:t>ї</a:t>
            </a:r>
            <a:r>
              <a:rPr lang="uk-UA" sz="2800" dirty="0" smtClean="0">
                <a:solidFill>
                  <a:prstClr val="white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зупинки</a:t>
            </a:r>
            <a:r>
              <a:rPr lang="ru-RU" sz="2800" dirty="0" smtClean="0">
                <a:solidFill>
                  <a:prstClr val="white"/>
                </a:solidFill>
              </a:rPr>
              <a:t> </a:t>
            </a:r>
            <a:r>
              <a:rPr lang="ru-RU" sz="2800" dirty="0">
                <a:solidFill>
                  <a:prstClr val="white"/>
                </a:solidFill>
              </a:rPr>
              <a:t>на </a:t>
            </a:r>
            <a:r>
              <a:rPr lang="ru-RU" sz="2800" dirty="0" err="1">
                <a:solidFill>
                  <a:prstClr val="white"/>
                </a:solidFill>
              </a:rPr>
              <a:t>дорозі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b="1" dirty="0">
                <a:solidFill>
                  <a:srgbClr val="FFFF00"/>
                </a:solidFill>
              </a:rPr>
              <a:t>в темну пору </a:t>
            </a:r>
            <a:r>
              <a:rPr lang="ru-RU" sz="2800" b="1" dirty="0" err="1" smtClean="0">
                <a:solidFill>
                  <a:srgbClr val="FFFF00"/>
                </a:solidFill>
              </a:rPr>
              <a:t>доби</a:t>
            </a:r>
            <a:r>
              <a:rPr lang="ru-RU" sz="2800" dirty="0">
                <a:solidFill>
                  <a:prstClr val="white"/>
                </a:solidFill>
              </a:rPr>
              <a:t> на транспортному </a:t>
            </a:r>
            <a:r>
              <a:rPr lang="ru-RU" sz="2800" dirty="0" err="1">
                <a:solidFill>
                  <a:prstClr val="white"/>
                </a:solidFill>
              </a:rPr>
              <a:t>засобі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мають</a:t>
            </a:r>
            <a:r>
              <a:rPr lang="ru-RU" sz="2800" dirty="0">
                <a:solidFill>
                  <a:prstClr val="white"/>
                </a:solidFill>
              </a:rPr>
              <a:t> бути </a:t>
            </a:r>
            <a:r>
              <a:rPr lang="ru-RU" sz="2800" dirty="0" err="1">
                <a:solidFill>
                  <a:prstClr val="white"/>
                </a:solidFill>
              </a:rPr>
              <a:t>ввімкнені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endParaRPr lang="ru-RU" sz="2800" dirty="0" smtClean="0">
              <a:solidFill>
                <a:prstClr val="white"/>
              </a:solidFill>
            </a:endParaRPr>
          </a:p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габаритні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</a:t>
            </a:r>
            <a:r>
              <a:rPr lang="ru-RU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стоянкові</a:t>
            </a:r>
            <a:r>
              <a:rPr lang="ru-RU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ліхтарі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аварійна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сигналізація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>
                <a:solidFill>
                  <a:prstClr val="white"/>
                </a:solidFill>
              </a:rPr>
              <a:t>.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6089" y="0"/>
            <a:ext cx="9160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вмикається п</a:t>
            </a:r>
            <a:r>
              <a:rPr lang="ru-RU" sz="2800" b="1" dirty="0" err="1" smtClean="0">
                <a:solidFill>
                  <a:schemeClr val="bg1"/>
                </a:solidFill>
              </a:rPr>
              <a:t>ід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час </a:t>
            </a:r>
            <a:r>
              <a:rPr lang="ru-RU" sz="2800" b="1" dirty="0" err="1" smtClean="0">
                <a:solidFill>
                  <a:schemeClr val="bg1"/>
                </a:solidFill>
              </a:rPr>
              <a:t>вимушеної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зупинки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</a:rPr>
              <a:t>дорозі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 </a:t>
            </a:r>
            <a:r>
              <a:rPr lang="ru-RU" sz="2800" b="1" dirty="0">
                <a:solidFill>
                  <a:schemeClr val="bg1"/>
                </a:solidFill>
              </a:rPr>
              <a:t>темну пору </a:t>
            </a:r>
            <a:r>
              <a:rPr lang="ru-RU" sz="2800" b="1" dirty="0" err="1" smtClean="0">
                <a:solidFill>
                  <a:schemeClr val="bg1"/>
                </a:solidFill>
              </a:rPr>
              <a:t>доби</a:t>
            </a:r>
            <a:r>
              <a:rPr lang="ru-RU" sz="28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209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АВТОСПРАВА\19. КОРИСТУВАННЯ ЗОВНІШНІМИ СВІТЛОВИМИ ПРИЛАДАМИ\vlcsnap-2021-04-16-14h09m24s2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3817" y="5500389"/>
            <a:ext cx="9169401" cy="138499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smtClean="0">
                <a:solidFill>
                  <a:schemeClr val="bg1"/>
                </a:solidFill>
                <a:latin typeface="Open Sans"/>
              </a:rPr>
              <a:t>В умовах </a:t>
            </a:r>
            <a:r>
              <a:rPr lang="uk-UA" sz="2800" smtClean="0">
                <a:solidFill>
                  <a:srgbClr val="FFFF00"/>
                </a:solidFill>
                <a:latin typeface="Open Sans"/>
              </a:rPr>
              <a:t>недостатньої видимості </a:t>
            </a:r>
            <a:r>
              <a:rPr lang="uk-UA" sz="2800" smtClean="0">
                <a:solidFill>
                  <a:schemeClr val="bg1"/>
                </a:solidFill>
                <a:latin typeface="Open Sans"/>
              </a:rPr>
              <a:t>дозволяється додатково увімкнути </a:t>
            </a:r>
            <a:r>
              <a:rPr lang="uk-UA" sz="2800" smtClean="0">
                <a:solidFill>
                  <a:srgbClr val="FFFF00"/>
                </a:solidFill>
                <a:latin typeface="Open Sans"/>
              </a:rPr>
              <a:t>ближнє світло або протитуманні фари </a:t>
            </a:r>
            <a:r>
              <a:rPr lang="uk-UA" sz="2800" smtClean="0">
                <a:solidFill>
                  <a:schemeClr val="bg1"/>
                </a:solidFill>
                <a:latin typeface="Open Sans"/>
              </a:rPr>
              <a:t>та </a:t>
            </a:r>
            <a:r>
              <a:rPr lang="uk-UA" sz="2800" smtClean="0">
                <a:solidFill>
                  <a:srgbClr val="FFFF00"/>
                </a:solidFill>
                <a:latin typeface="Open Sans"/>
              </a:rPr>
              <a:t>задні протитуманні ліхтарі</a:t>
            </a:r>
            <a:r>
              <a:rPr lang="uk-UA" sz="2800" smtClean="0">
                <a:solidFill>
                  <a:schemeClr val="bg1"/>
                </a:solidFill>
                <a:latin typeface="Open Sans"/>
              </a:rPr>
              <a:t>.</a:t>
            </a:r>
            <a:endParaRPr lang="uk-UA" sz="280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6089" y="0"/>
            <a:ext cx="9160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B050"/>
                </a:solidFill>
              </a:rPr>
              <a:t>Що вмикається під час зупинки на дорозі </a:t>
            </a:r>
          </a:p>
          <a:p>
            <a:pPr algn="ctr"/>
            <a:r>
              <a:rPr lang="uk-UA" sz="2800" b="1" dirty="0" smtClean="0">
                <a:solidFill>
                  <a:srgbClr val="00B050"/>
                </a:solidFill>
              </a:rPr>
              <a:t>в умовах недостатньої видимості?</a:t>
            </a:r>
            <a:endParaRPr lang="uk-UA" sz="2800" b="1" dirty="0">
              <a:solidFill>
                <a:srgbClr val="00B050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62367"/>
            <a:ext cx="2915816" cy="174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85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АВТОСПРАВА\19. КОРИСТУВАННЯ ЗОВНІШНІМИ СВІТЛОВИМИ ПРИЛАДАМИ\vlcsnap-2021-04-16-14h09m43s8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3817" y="5500389"/>
            <a:ext cx="9169401" cy="138499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Open Sans"/>
              </a:rPr>
              <a:t>В </a:t>
            </a:r>
            <a:r>
              <a:rPr lang="ru-RU" sz="2800" dirty="0" err="1">
                <a:solidFill>
                  <a:schemeClr val="bg1"/>
                </a:solidFill>
                <a:latin typeface="Open Sans"/>
              </a:rPr>
              <a:t>умовах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недостатньої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видимості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Open Sans"/>
              </a:rPr>
              <a:t>дозволяється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Open Sans"/>
              </a:rPr>
              <a:t>додатково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Open Sans"/>
              </a:rPr>
              <a:t>увімкнути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ближнє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світло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або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протитуманні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фари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та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задні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протитуманні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ліхтарі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5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ndriy\Pictures\vlcsnap-2021-04-16-15h39m53s3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3817" y="5500389"/>
            <a:ext cx="9169401" cy="138499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Open Sans"/>
              </a:rPr>
              <a:t>В </a:t>
            </a:r>
            <a:r>
              <a:rPr lang="ru-RU" sz="2800" dirty="0" err="1">
                <a:solidFill>
                  <a:schemeClr val="bg1"/>
                </a:solidFill>
                <a:latin typeface="Open Sans"/>
              </a:rPr>
              <a:t>умовах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недостатньої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видимості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Open Sans"/>
              </a:rPr>
              <a:t>дозволяється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Open Sans"/>
              </a:rPr>
              <a:t>додатково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Open Sans"/>
              </a:rPr>
              <a:t>увімкнути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ближнє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світло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або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протитуманні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фари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та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задні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протитуманні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ліхтарі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0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Andriy\Pictures\vlcsnap-2021-04-16-15h40m09s6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17" y="0"/>
            <a:ext cx="91578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3817" y="5500389"/>
            <a:ext cx="9169401" cy="138499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Open Sans"/>
              </a:rPr>
              <a:t>В </a:t>
            </a:r>
            <a:r>
              <a:rPr lang="ru-RU" sz="2800" dirty="0" err="1">
                <a:solidFill>
                  <a:schemeClr val="bg1"/>
                </a:solidFill>
                <a:latin typeface="Open Sans"/>
              </a:rPr>
              <a:t>умовах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недостатньої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видимості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Open Sans"/>
              </a:rPr>
              <a:t>дозволяється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Open Sans"/>
              </a:rPr>
              <a:t>додатково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Open Sans"/>
              </a:rPr>
              <a:t>увімкнути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ближнє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світло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або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протитуманні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фари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та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задні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протитуманні</a:t>
            </a:r>
            <a:r>
              <a:rPr lang="ru-RU" sz="28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Open Sans"/>
              </a:rPr>
              <a:t>ліхтарі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5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73501" y="332656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002060"/>
                </a:solidFill>
              </a:rPr>
              <a:t>ЗГАДАЄМО!!!</a:t>
            </a:r>
            <a:endParaRPr lang="ru-RU" sz="6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95536" y="1598066"/>
            <a:ext cx="8229600" cy="4525963"/>
          </a:xfrm>
        </p:spPr>
        <p:txBody>
          <a:bodyPr>
            <a:normAutofit/>
          </a:bodyPr>
          <a:lstStyle/>
          <a:p>
            <a:r>
              <a:rPr lang="uk-UA" sz="6000" dirty="0" smtClean="0"/>
              <a:t>Темна пора доби?</a:t>
            </a:r>
          </a:p>
          <a:p>
            <a:r>
              <a:rPr lang="uk-UA" sz="6000" dirty="0" smtClean="0"/>
              <a:t>Недостатня видимість?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25971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86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АВТОСПРАВА\19. КОРИСТУВАННЯ ЗОВНІШНІМИ СВІТЛОВИМИ ПРИЛАДАМИ\vlcsnap-2021-04-16-14h13m09s9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699" y="0"/>
            <a:ext cx="9181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2700" y="5013176"/>
            <a:ext cx="9156700" cy="181588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prstClr val="white"/>
                </a:solidFill>
              </a:rPr>
              <a:t>Якщо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габаритні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ліхтарі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несправні</a:t>
            </a:r>
            <a:r>
              <a:rPr lang="ru-RU" sz="2800" dirty="0">
                <a:solidFill>
                  <a:prstClr val="white"/>
                </a:solidFill>
              </a:rPr>
              <a:t>, </a:t>
            </a:r>
            <a:r>
              <a:rPr lang="ru-RU" sz="2800" b="1" dirty="0" smtClean="0">
                <a:solidFill>
                  <a:prstClr val="white"/>
                </a:solidFill>
              </a:rPr>
              <a:t>ТЗ</a:t>
            </a:r>
            <a:r>
              <a:rPr lang="ru-RU" sz="2800" dirty="0" smtClean="0">
                <a:solidFill>
                  <a:prstClr val="white"/>
                </a:solidFill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</a:rPr>
              <a:t>слід</a:t>
            </a:r>
            <a:r>
              <a:rPr lang="ru-RU" sz="2800" dirty="0" smtClean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прибрати</a:t>
            </a:r>
            <a:r>
              <a:rPr lang="ru-RU" sz="2800" dirty="0">
                <a:solidFill>
                  <a:prstClr val="white"/>
                </a:solidFill>
              </a:rPr>
              <a:t> за </a:t>
            </a:r>
            <a:r>
              <a:rPr lang="ru-RU" sz="2800" dirty="0" err="1">
                <a:solidFill>
                  <a:prstClr val="white"/>
                </a:solidFill>
              </a:rPr>
              <a:t>межі</a:t>
            </a:r>
            <a:r>
              <a:rPr lang="ru-RU" sz="2800" dirty="0">
                <a:solidFill>
                  <a:prstClr val="white"/>
                </a:solidFill>
              </a:rPr>
              <a:t> дороги, а </a:t>
            </a:r>
            <a:r>
              <a:rPr lang="ru-RU" sz="2800" dirty="0" err="1">
                <a:solidFill>
                  <a:prstClr val="white"/>
                </a:solidFill>
              </a:rPr>
              <a:t>якщо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це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неможливо</a:t>
            </a:r>
            <a:r>
              <a:rPr lang="ru-RU" sz="2800" dirty="0">
                <a:solidFill>
                  <a:prstClr val="white"/>
                </a:solidFill>
              </a:rPr>
              <a:t>, </a:t>
            </a:r>
            <a:r>
              <a:rPr lang="ru-RU" sz="2800" dirty="0" err="1">
                <a:solidFill>
                  <a:prstClr val="white"/>
                </a:solidFill>
              </a:rPr>
              <a:t>його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необхідно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позначити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відповідно</a:t>
            </a:r>
            <a:r>
              <a:rPr lang="ru-RU" sz="2800" dirty="0">
                <a:solidFill>
                  <a:prstClr val="white"/>
                </a:solidFill>
              </a:rPr>
              <a:t> до </a:t>
            </a:r>
            <a:r>
              <a:rPr lang="ru-RU" sz="2800" dirty="0" err="1">
                <a:solidFill>
                  <a:prstClr val="white"/>
                </a:solidFill>
              </a:rPr>
              <a:t>вимог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пунктів</a:t>
            </a:r>
            <a:r>
              <a:rPr lang="ru-RU" sz="2800" dirty="0">
                <a:solidFill>
                  <a:prstClr val="white"/>
                </a:solidFill>
              </a:rPr>
              <a:t> 9.10 та 9.11 </a:t>
            </a:r>
            <a:r>
              <a:rPr lang="ru-RU" sz="2800" dirty="0" err="1">
                <a:solidFill>
                  <a:prstClr val="white"/>
                </a:solidFill>
              </a:rPr>
              <a:t>цих</a:t>
            </a:r>
            <a:r>
              <a:rPr lang="ru-RU" sz="2800" dirty="0">
                <a:solidFill>
                  <a:prstClr val="white"/>
                </a:solidFill>
              </a:rPr>
              <a:t> Правил.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6089" y="0"/>
            <a:ext cx="9160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B050"/>
                </a:solidFill>
              </a:rPr>
              <a:t>Що робити під час зупинки, якщо </a:t>
            </a:r>
            <a:r>
              <a:rPr lang="uk-UA" sz="2800" b="1" dirty="0">
                <a:solidFill>
                  <a:srgbClr val="00B050"/>
                </a:solidFill>
              </a:rPr>
              <a:t>габаритні ліхтарі несправні?</a:t>
            </a:r>
          </a:p>
        </p:txBody>
      </p:sp>
    </p:spTree>
    <p:extLst>
      <p:ext uri="{BB962C8B-B14F-4D97-AF65-F5344CB8AC3E}">
        <p14:creationId xmlns:p14="http://schemas.microsoft.com/office/powerpoint/2010/main" val="256660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АВТОСПРАВА\19. КОРИСТУВАННЯ ЗОВНІШНІМИ СВІТЛОВИМИ ПРИЛАДАМИ\vlcsnap-2021-04-16-14h13m31s7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-27384"/>
            <a:ext cx="91567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2700" y="5013176"/>
            <a:ext cx="9156700" cy="181588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prstClr val="white"/>
                </a:solidFill>
              </a:rPr>
              <a:t>Якщо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габаритні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ліхтарі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несправні</a:t>
            </a:r>
            <a:r>
              <a:rPr lang="ru-RU" sz="2800" dirty="0">
                <a:solidFill>
                  <a:prstClr val="white"/>
                </a:solidFill>
              </a:rPr>
              <a:t>, </a:t>
            </a:r>
            <a:r>
              <a:rPr lang="ru-RU" sz="2800" b="1" dirty="0" smtClean="0">
                <a:solidFill>
                  <a:prstClr val="white"/>
                </a:solidFill>
              </a:rPr>
              <a:t>ТЗ</a:t>
            </a:r>
            <a:r>
              <a:rPr lang="ru-RU" sz="2800" dirty="0" smtClean="0">
                <a:solidFill>
                  <a:prstClr val="white"/>
                </a:solidFill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</a:rPr>
              <a:t>слід</a:t>
            </a:r>
            <a:r>
              <a:rPr lang="ru-RU" sz="2800" dirty="0" smtClean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прибрати</a:t>
            </a:r>
            <a:r>
              <a:rPr lang="ru-RU" sz="2800" dirty="0">
                <a:solidFill>
                  <a:prstClr val="white"/>
                </a:solidFill>
              </a:rPr>
              <a:t> за </a:t>
            </a:r>
            <a:r>
              <a:rPr lang="ru-RU" sz="2800" dirty="0" err="1">
                <a:solidFill>
                  <a:prstClr val="white"/>
                </a:solidFill>
              </a:rPr>
              <a:t>межі</a:t>
            </a:r>
            <a:r>
              <a:rPr lang="ru-RU" sz="2800" dirty="0">
                <a:solidFill>
                  <a:prstClr val="white"/>
                </a:solidFill>
              </a:rPr>
              <a:t> дороги, а </a:t>
            </a:r>
            <a:r>
              <a:rPr lang="ru-RU" sz="2800" dirty="0" err="1">
                <a:solidFill>
                  <a:prstClr val="white"/>
                </a:solidFill>
              </a:rPr>
              <a:t>якщо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це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неможливо</a:t>
            </a:r>
            <a:r>
              <a:rPr lang="ru-RU" sz="2800" dirty="0">
                <a:solidFill>
                  <a:prstClr val="white"/>
                </a:solidFill>
              </a:rPr>
              <a:t>, </a:t>
            </a:r>
            <a:r>
              <a:rPr lang="ru-RU" sz="2800" dirty="0" err="1">
                <a:solidFill>
                  <a:prstClr val="white"/>
                </a:solidFill>
              </a:rPr>
              <a:t>його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необхідно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позначити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відповідно</a:t>
            </a:r>
            <a:r>
              <a:rPr lang="ru-RU" sz="2800" dirty="0">
                <a:solidFill>
                  <a:prstClr val="white"/>
                </a:solidFill>
              </a:rPr>
              <a:t> до </a:t>
            </a:r>
            <a:r>
              <a:rPr lang="ru-RU" sz="2800" dirty="0" err="1">
                <a:solidFill>
                  <a:prstClr val="white"/>
                </a:solidFill>
              </a:rPr>
              <a:t>вимог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пунктів</a:t>
            </a:r>
            <a:r>
              <a:rPr lang="ru-RU" sz="2800" dirty="0">
                <a:solidFill>
                  <a:prstClr val="white"/>
                </a:solidFill>
              </a:rPr>
              <a:t> 9.10 та 9.11 </a:t>
            </a:r>
            <a:r>
              <a:rPr lang="ru-RU" sz="2800" dirty="0" err="1">
                <a:solidFill>
                  <a:prstClr val="white"/>
                </a:solidFill>
              </a:rPr>
              <a:t>цих</a:t>
            </a:r>
            <a:r>
              <a:rPr lang="ru-RU" sz="2800" dirty="0">
                <a:solidFill>
                  <a:prstClr val="white"/>
                </a:solidFill>
              </a:rPr>
              <a:t> Правил.</a:t>
            </a:r>
          </a:p>
        </p:txBody>
      </p:sp>
    </p:spTree>
    <p:extLst>
      <p:ext uri="{BB962C8B-B14F-4D97-AF65-F5344CB8AC3E}">
        <p14:creationId xmlns:p14="http://schemas.microsoft.com/office/powerpoint/2010/main" val="380856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АВТОСПРАВА\19. КОРИСТУВАННЯ ЗОВНІШНІМИ СВІТЛОВИМИ ПРИЛАДАМИ\vlcsnap-2021-04-16-14h13m48s2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2700" y="5013176"/>
            <a:ext cx="9156700" cy="181588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prstClr val="white"/>
                </a:solidFill>
              </a:rPr>
              <a:t>Якщо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габаритні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ліхтарі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несправні</a:t>
            </a:r>
            <a:r>
              <a:rPr lang="ru-RU" sz="2800" dirty="0">
                <a:solidFill>
                  <a:prstClr val="white"/>
                </a:solidFill>
              </a:rPr>
              <a:t>, </a:t>
            </a:r>
            <a:r>
              <a:rPr lang="ru-RU" sz="2800" b="1" dirty="0" smtClean="0">
                <a:solidFill>
                  <a:prstClr val="white"/>
                </a:solidFill>
              </a:rPr>
              <a:t>ТЗ</a:t>
            </a:r>
            <a:r>
              <a:rPr lang="ru-RU" sz="2800" dirty="0" smtClean="0">
                <a:solidFill>
                  <a:prstClr val="white"/>
                </a:solidFill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</a:rPr>
              <a:t>слід</a:t>
            </a:r>
            <a:r>
              <a:rPr lang="ru-RU" sz="2800" dirty="0" smtClean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прибрати</a:t>
            </a:r>
            <a:r>
              <a:rPr lang="ru-RU" sz="2800" dirty="0">
                <a:solidFill>
                  <a:prstClr val="white"/>
                </a:solidFill>
              </a:rPr>
              <a:t> за </a:t>
            </a:r>
            <a:r>
              <a:rPr lang="ru-RU" sz="2800" dirty="0" err="1">
                <a:solidFill>
                  <a:prstClr val="white"/>
                </a:solidFill>
              </a:rPr>
              <a:t>межі</a:t>
            </a:r>
            <a:r>
              <a:rPr lang="ru-RU" sz="2800" dirty="0">
                <a:solidFill>
                  <a:prstClr val="white"/>
                </a:solidFill>
              </a:rPr>
              <a:t> дороги, а </a:t>
            </a:r>
            <a:r>
              <a:rPr lang="ru-RU" sz="2800" dirty="0" err="1">
                <a:solidFill>
                  <a:prstClr val="white"/>
                </a:solidFill>
              </a:rPr>
              <a:t>якщо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це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неможливо</a:t>
            </a:r>
            <a:r>
              <a:rPr lang="ru-RU" sz="2800" dirty="0">
                <a:solidFill>
                  <a:prstClr val="white"/>
                </a:solidFill>
              </a:rPr>
              <a:t>, </a:t>
            </a:r>
            <a:r>
              <a:rPr lang="ru-RU" sz="2800" dirty="0" err="1">
                <a:solidFill>
                  <a:prstClr val="white"/>
                </a:solidFill>
              </a:rPr>
              <a:t>його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необхідно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позначити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відповідно</a:t>
            </a:r>
            <a:r>
              <a:rPr lang="ru-RU" sz="2800" dirty="0">
                <a:solidFill>
                  <a:prstClr val="white"/>
                </a:solidFill>
              </a:rPr>
              <a:t> до </a:t>
            </a:r>
            <a:r>
              <a:rPr lang="ru-RU" sz="2800" dirty="0" err="1">
                <a:solidFill>
                  <a:prstClr val="white"/>
                </a:solidFill>
              </a:rPr>
              <a:t>вимог</a:t>
            </a:r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err="1">
                <a:solidFill>
                  <a:prstClr val="white"/>
                </a:solidFill>
              </a:rPr>
              <a:t>пунктів</a:t>
            </a:r>
            <a:r>
              <a:rPr lang="ru-RU" sz="2800" dirty="0">
                <a:solidFill>
                  <a:prstClr val="white"/>
                </a:solidFill>
              </a:rPr>
              <a:t> 9.10 та 9.11 </a:t>
            </a:r>
            <a:r>
              <a:rPr lang="ru-RU" sz="2800" dirty="0" err="1">
                <a:solidFill>
                  <a:prstClr val="white"/>
                </a:solidFill>
              </a:rPr>
              <a:t>цих</a:t>
            </a:r>
            <a:r>
              <a:rPr lang="ru-RU" sz="2800" dirty="0">
                <a:solidFill>
                  <a:prstClr val="white"/>
                </a:solidFill>
              </a:rPr>
              <a:t> Правил.</a:t>
            </a:r>
          </a:p>
        </p:txBody>
      </p:sp>
    </p:spTree>
    <p:extLst>
      <p:ext uri="{BB962C8B-B14F-4D97-AF65-F5344CB8AC3E}">
        <p14:creationId xmlns:p14="http://schemas.microsoft.com/office/powerpoint/2010/main" val="734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8384"/>
            <a:ext cx="9134997" cy="684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53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5800" y="548680"/>
            <a:ext cx="7772400" cy="5688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>
                <a:solidFill>
                  <a:srgbClr val="FFFF00"/>
                </a:solidFill>
              </a:rPr>
              <a:t>Протитуманні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фари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prstClr val="white"/>
                </a:solidFill>
              </a:rPr>
              <a:t>можна</a:t>
            </a:r>
            <a:r>
              <a:rPr lang="ru-RU" dirty="0">
                <a:solidFill>
                  <a:prstClr val="white"/>
                </a:solidFill>
              </a:rPr>
              <a:t> </a:t>
            </a:r>
            <a:r>
              <a:rPr lang="ru-RU" dirty="0" err="1">
                <a:solidFill>
                  <a:prstClr val="white"/>
                </a:solidFill>
              </a:rPr>
              <a:t>використовувати</a:t>
            </a:r>
            <a:r>
              <a:rPr lang="ru-RU" dirty="0">
                <a:solidFill>
                  <a:prstClr val="white"/>
                </a:solidFill>
              </a:rPr>
              <a:t> в </a:t>
            </a:r>
            <a:r>
              <a:rPr lang="ru-RU" dirty="0" err="1">
                <a:solidFill>
                  <a:prstClr val="white"/>
                </a:solidFill>
              </a:rPr>
              <a:t>умовах</a:t>
            </a:r>
            <a:r>
              <a:rPr lang="ru-RU" dirty="0">
                <a:solidFill>
                  <a:prstClr val="white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недостатньої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видимості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prstClr val="white"/>
                </a:solidFill>
              </a:rPr>
              <a:t>як </a:t>
            </a:r>
            <a:r>
              <a:rPr lang="ru-RU" b="1" dirty="0" err="1">
                <a:solidFill>
                  <a:srgbClr val="FFC000"/>
                </a:solidFill>
              </a:rPr>
              <a:t>окремо</a:t>
            </a:r>
            <a:r>
              <a:rPr lang="ru-RU" b="1" dirty="0">
                <a:solidFill>
                  <a:srgbClr val="FFC000"/>
                </a:solidFill>
              </a:rPr>
              <a:t>, так і з </a:t>
            </a:r>
            <a:r>
              <a:rPr lang="ru-RU" b="1" dirty="0" err="1">
                <a:solidFill>
                  <a:srgbClr val="FFC000"/>
                </a:solidFill>
              </a:rPr>
              <a:t>ближнім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або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дальнім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світлом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prstClr val="white"/>
                </a:solidFill>
              </a:rPr>
              <a:t>фар, а </a:t>
            </a:r>
            <a:r>
              <a:rPr lang="ru-RU" b="1" dirty="0">
                <a:solidFill>
                  <a:srgbClr val="FF0000"/>
                </a:solidFill>
              </a:rPr>
              <a:t>в темну пору </a:t>
            </a:r>
            <a:r>
              <a:rPr lang="ru-RU" b="1" dirty="0" err="1">
                <a:solidFill>
                  <a:srgbClr val="FF0000"/>
                </a:solidFill>
              </a:rPr>
              <a:t>доби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prstClr val="white"/>
                </a:solidFill>
              </a:rPr>
              <a:t>на </a:t>
            </a:r>
            <a:r>
              <a:rPr lang="ru-RU" dirty="0" err="1">
                <a:solidFill>
                  <a:prstClr val="white"/>
                </a:solidFill>
              </a:rPr>
              <a:t>неосвітлених</a:t>
            </a:r>
            <a:r>
              <a:rPr lang="ru-RU" dirty="0">
                <a:solidFill>
                  <a:prstClr val="white"/>
                </a:solidFill>
              </a:rPr>
              <a:t> </a:t>
            </a:r>
            <a:r>
              <a:rPr lang="ru-RU" dirty="0" err="1">
                <a:solidFill>
                  <a:prstClr val="white"/>
                </a:solidFill>
              </a:rPr>
              <a:t>ділянках</a:t>
            </a:r>
            <a:r>
              <a:rPr lang="ru-RU" dirty="0">
                <a:solidFill>
                  <a:prstClr val="white"/>
                </a:solidFill>
              </a:rPr>
              <a:t> </a:t>
            </a:r>
            <a:r>
              <a:rPr lang="ru-RU" dirty="0" err="1">
                <a:solidFill>
                  <a:prstClr val="white"/>
                </a:solidFill>
              </a:rPr>
              <a:t>доріг</a:t>
            </a:r>
            <a:r>
              <a:rPr lang="ru-RU" dirty="0">
                <a:solidFill>
                  <a:prstClr val="white"/>
                </a:solidFill>
              </a:rPr>
              <a:t> – </a:t>
            </a:r>
            <a:r>
              <a:rPr lang="ru-RU" b="1" dirty="0" err="1">
                <a:solidFill>
                  <a:srgbClr val="FFC000"/>
                </a:solidFill>
              </a:rPr>
              <a:t>лише</a:t>
            </a:r>
            <a:r>
              <a:rPr lang="ru-RU" b="1" dirty="0">
                <a:solidFill>
                  <a:srgbClr val="FFC000"/>
                </a:solidFill>
              </a:rPr>
              <a:t> разом з </a:t>
            </a:r>
            <a:r>
              <a:rPr lang="ru-RU" b="1" dirty="0" err="1">
                <a:solidFill>
                  <a:srgbClr val="FFC000"/>
                </a:solidFill>
              </a:rPr>
              <a:t>ближнім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або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дальнім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prstClr val="white"/>
                </a:solidFill>
              </a:rPr>
              <a:t>світлом</a:t>
            </a:r>
            <a:r>
              <a:rPr lang="ru-RU" dirty="0">
                <a:solidFill>
                  <a:prstClr val="white"/>
                </a:solidFill>
              </a:rPr>
              <a:t> фар.</a:t>
            </a:r>
          </a:p>
        </p:txBody>
      </p:sp>
    </p:spTree>
    <p:extLst>
      <p:ext uri="{BB962C8B-B14F-4D97-AF65-F5344CB8AC3E}">
        <p14:creationId xmlns:p14="http://schemas.microsoft.com/office/powerpoint/2010/main" val="23855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7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19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АВТОСПРАВА\19. КОРИСТУВАННЯ ЗОВНІШНІМИ СВІТЛОВИМИ ПРИЛАДАМИ\vlcsnap-2021-04-16-14h12m27s4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5467746"/>
            <a:ext cx="9144000" cy="1417638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rgbClr val="FFFF00"/>
                </a:solidFill>
                <a:ea typeface="+mn-ea"/>
                <a:cs typeface="+mn-cs"/>
              </a:rPr>
              <a:t>Протитуманні</a:t>
            </a:r>
            <a:r>
              <a:rPr lang="ru-RU" sz="2800" b="1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a typeface="+mn-ea"/>
                <a:cs typeface="+mn-cs"/>
              </a:rPr>
              <a:t>фари</a:t>
            </a:r>
            <a:r>
              <a:rPr lang="ru-RU" sz="2800" b="1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ru-RU" sz="2800" dirty="0" err="1">
                <a:solidFill>
                  <a:prstClr val="white"/>
                </a:solidFill>
                <a:ea typeface="+mn-ea"/>
                <a:cs typeface="+mn-cs"/>
              </a:rPr>
              <a:t>можна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 </a:t>
            </a:r>
            <a:r>
              <a:rPr lang="ru-RU" sz="2800" dirty="0" err="1">
                <a:solidFill>
                  <a:prstClr val="white"/>
                </a:solidFill>
                <a:ea typeface="+mn-ea"/>
                <a:cs typeface="+mn-cs"/>
              </a:rPr>
              <a:t>використовувати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 в </a:t>
            </a:r>
            <a:r>
              <a:rPr lang="ru-RU" sz="2800" dirty="0" err="1">
                <a:solidFill>
                  <a:prstClr val="white"/>
                </a:solidFill>
                <a:ea typeface="+mn-ea"/>
                <a:cs typeface="+mn-cs"/>
              </a:rPr>
              <a:t>умовах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a typeface="+mn-ea"/>
                <a:cs typeface="+mn-cs"/>
              </a:rPr>
              <a:t>недостатньої</a:t>
            </a:r>
            <a:r>
              <a:rPr lang="ru-RU" sz="2800" b="1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a typeface="+mn-ea"/>
                <a:cs typeface="+mn-cs"/>
              </a:rPr>
              <a:t>видимості</a:t>
            </a:r>
            <a:r>
              <a:rPr lang="ru-RU" sz="2800" b="1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як </a:t>
            </a:r>
            <a:r>
              <a:rPr lang="ru-RU" sz="2800" b="1" dirty="0" err="1">
                <a:solidFill>
                  <a:srgbClr val="FFC000"/>
                </a:solidFill>
                <a:ea typeface="+mn-ea"/>
                <a:cs typeface="+mn-cs"/>
              </a:rPr>
              <a:t>окремо</a:t>
            </a:r>
            <a:r>
              <a:rPr lang="ru-RU" sz="2800" b="1" dirty="0">
                <a:solidFill>
                  <a:srgbClr val="FFC000"/>
                </a:solidFill>
                <a:ea typeface="+mn-ea"/>
                <a:cs typeface="+mn-cs"/>
              </a:rPr>
              <a:t>, так і з </a:t>
            </a:r>
            <a:r>
              <a:rPr lang="ru-RU" sz="2800" b="1" dirty="0" err="1">
                <a:solidFill>
                  <a:srgbClr val="FFC000"/>
                </a:solidFill>
                <a:ea typeface="+mn-ea"/>
                <a:cs typeface="+mn-cs"/>
              </a:rPr>
              <a:t>ближнім</a:t>
            </a:r>
            <a:r>
              <a:rPr lang="ru-RU" sz="2800" b="1" dirty="0">
                <a:solidFill>
                  <a:srgbClr val="FFC000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ea typeface="+mn-ea"/>
                <a:cs typeface="+mn-cs"/>
              </a:rPr>
              <a:t>або</a:t>
            </a:r>
            <a:r>
              <a:rPr lang="ru-RU" sz="2800" b="1" dirty="0">
                <a:solidFill>
                  <a:srgbClr val="FFC000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ea typeface="+mn-ea"/>
                <a:cs typeface="+mn-cs"/>
              </a:rPr>
              <a:t>дальнім</a:t>
            </a:r>
            <a:r>
              <a:rPr lang="ru-RU" sz="2800" b="1" dirty="0">
                <a:solidFill>
                  <a:srgbClr val="FFC000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ea typeface="+mn-ea"/>
                <a:cs typeface="+mn-cs"/>
              </a:rPr>
              <a:t>світлом</a:t>
            </a:r>
            <a:r>
              <a:rPr lang="ru-RU" sz="2800" b="1" dirty="0">
                <a:solidFill>
                  <a:srgbClr val="FFC000"/>
                </a:solidFill>
                <a:ea typeface="+mn-ea"/>
                <a:cs typeface="+mn-cs"/>
              </a:rPr>
              <a:t> 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фар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7004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АВТОСПРАВА\19. КОРИСТУВАННЯ ЗОВНІШНІМИ СВІТЛОВИМИ ПРИЛАДАМИ\vlcsnap-2021-04-16-14h12m36s989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5467746"/>
            <a:ext cx="9144000" cy="1417638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rgbClr val="FFFF00"/>
                </a:solidFill>
                <a:ea typeface="+mn-ea"/>
                <a:cs typeface="+mn-cs"/>
              </a:rPr>
              <a:t>Протитуманні</a:t>
            </a:r>
            <a:r>
              <a:rPr lang="ru-RU" sz="2800" b="1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a typeface="+mn-ea"/>
                <a:cs typeface="+mn-cs"/>
              </a:rPr>
              <a:t>фари</a:t>
            </a:r>
            <a:r>
              <a:rPr lang="ru-RU" sz="2800" b="1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ru-RU" sz="2800" dirty="0" err="1">
                <a:solidFill>
                  <a:prstClr val="white"/>
                </a:solidFill>
                <a:ea typeface="+mn-ea"/>
                <a:cs typeface="+mn-cs"/>
              </a:rPr>
              <a:t>можна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 </a:t>
            </a:r>
            <a:r>
              <a:rPr lang="ru-RU" sz="2800" dirty="0" err="1">
                <a:solidFill>
                  <a:prstClr val="white"/>
                </a:solidFill>
                <a:ea typeface="+mn-ea"/>
                <a:cs typeface="+mn-cs"/>
              </a:rPr>
              <a:t>використовувати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 в </a:t>
            </a:r>
            <a:r>
              <a:rPr lang="ru-RU" sz="2800" dirty="0" err="1">
                <a:solidFill>
                  <a:prstClr val="white"/>
                </a:solidFill>
                <a:ea typeface="+mn-ea"/>
                <a:cs typeface="+mn-cs"/>
              </a:rPr>
              <a:t>умовах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a typeface="+mn-ea"/>
                <a:cs typeface="+mn-cs"/>
              </a:rPr>
              <a:t>недостатньої</a:t>
            </a:r>
            <a:r>
              <a:rPr lang="ru-RU" sz="2800" b="1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a typeface="+mn-ea"/>
                <a:cs typeface="+mn-cs"/>
              </a:rPr>
              <a:t>видимості</a:t>
            </a:r>
            <a:r>
              <a:rPr lang="ru-RU" sz="2800" b="1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як </a:t>
            </a:r>
            <a:r>
              <a:rPr lang="ru-RU" sz="2800" b="1" dirty="0" err="1">
                <a:solidFill>
                  <a:srgbClr val="FFC000"/>
                </a:solidFill>
                <a:ea typeface="+mn-ea"/>
                <a:cs typeface="+mn-cs"/>
              </a:rPr>
              <a:t>окремо</a:t>
            </a:r>
            <a:r>
              <a:rPr lang="ru-RU" sz="2800" b="1" dirty="0">
                <a:solidFill>
                  <a:srgbClr val="FFC000"/>
                </a:solidFill>
                <a:ea typeface="+mn-ea"/>
                <a:cs typeface="+mn-cs"/>
              </a:rPr>
              <a:t>, так і з </a:t>
            </a:r>
            <a:r>
              <a:rPr lang="ru-RU" sz="2800" b="1" dirty="0" err="1">
                <a:solidFill>
                  <a:srgbClr val="FFC000"/>
                </a:solidFill>
                <a:ea typeface="+mn-ea"/>
                <a:cs typeface="+mn-cs"/>
              </a:rPr>
              <a:t>ближнім</a:t>
            </a:r>
            <a:r>
              <a:rPr lang="ru-RU" sz="2800" b="1" dirty="0">
                <a:solidFill>
                  <a:srgbClr val="FFC000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ea typeface="+mn-ea"/>
                <a:cs typeface="+mn-cs"/>
              </a:rPr>
              <a:t>або</a:t>
            </a:r>
            <a:r>
              <a:rPr lang="ru-RU" sz="2800" b="1" dirty="0">
                <a:solidFill>
                  <a:srgbClr val="FFC000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ea typeface="+mn-ea"/>
                <a:cs typeface="+mn-cs"/>
              </a:rPr>
              <a:t>дальнім</a:t>
            </a:r>
            <a:r>
              <a:rPr lang="ru-RU" sz="2800" b="1" dirty="0">
                <a:solidFill>
                  <a:srgbClr val="FFC000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ea typeface="+mn-ea"/>
                <a:cs typeface="+mn-cs"/>
              </a:rPr>
              <a:t>світлом</a:t>
            </a:r>
            <a:r>
              <a:rPr lang="ru-RU" sz="2800" b="1" dirty="0">
                <a:solidFill>
                  <a:srgbClr val="FFC000"/>
                </a:solidFill>
                <a:ea typeface="+mn-ea"/>
                <a:cs typeface="+mn-cs"/>
              </a:rPr>
              <a:t> 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фар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1502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F:\АВТОСПРАВА\19. КОРИСТУВАННЯ ЗОВНІШНІМИ СВІТЛОВИМИ ПРИЛАДАМИ\vlcsnap-2021-04-16-14h17m00s727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284"/>
          <a:stretch/>
        </p:blipFill>
        <p:spPr bwMode="auto">
          <a:xfrm>
            <a:off x="-17265" y="0"/>
            <a:ext cx="9161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3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АВТОСПРАВА\19. КОРИСТУВАННЯ ЗОВНІШНІМИ СВІТЛОВИМИ ПРИЛАДАМИ\vlcsnap-2021-04-16-14h11m50s67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67746"/>
            <a:ext cx="9144000" cy="1417638"/>
          </a:xfrm>
          <a:solidFill>
            <a:srgbClr val="002060"/>
          </a:solidFill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800" b="1" dirty="0" err="1">
                <a:solidFill>
                  <a:srgbClr val="FFFF00"/>
                </a:solidFill>
                <a:ea typeface="+mn-ea"/>
                <a:cs typeface="+mn-cs"/>
              </a:rPr>
              <a:t>Протитуманні</a:t>
            </a:r>
            <a:r>
              <a:rPr lang="ru-RU" sz="2800" b="1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a typeface="+mn-ea"/>
                <a:cs typeface="+mn-cs"/>
              </a:rPr>
              <a:t>фари</a:t>
            </a:r>
            <a:r>
              <a:rPr lang="ru-RU" sz="2800" b="1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ru-RU" sz="2800" dirty="0" err="1">
                <a:solidFill>
                  <a:prstClr val="white"/>
                </a:solidFill>
                <a:ea typeface="+mn-ea"/>
                <a:cs typeface="+mn-cs"/>
              </a:rPr>
              <a:t>можна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 </a:t>
            </a:r>
            <a:r>
              <a:rPr lang="ru-RU" sz="2800" dirty="0" err="1">
                <a:solidFill>
                  <a:prstClr val="white"/>
                </a:solidFill>
                <a:ea typeface="+mn-ea"/>
                <a:cs typeface="+mn-cs"/>
              </a:rPr>
              <a:t>використовувати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 </a:t>
            </a:r>
            <a:r>
              <a:rPr lang="ru-RU" sz="2800" dirty="0" smtClean="0">
                <a:solidFill>
                  <a:prstClr val="white"/>
                </a:solidFill>
                <a:ea typeface="+mn-ea"/>
                <a:cs typeface="+mn-cs"/>
              </a:rPr>
              <a:t> </a:t>
            </a:r>
            <a:r>
              <a:rPr lang="ru-RU" sz="2800" b="1" dirty="0">
                <a:solidFill>
                  <a:srgbClr val="FF0000"/>
                </a:solidFill>
                <a:ea typeface="+mn-ea"/>
                <a:cs typeface="+mn-cs"/>
              </a:rPr>
              <a:t>в темну пору </a:t>
            </a:r>
            <a:r>
              <a:rPr lang="ru-RU" sz="2800" b="1" dirty="0" err="1">
                <a:solidFill>
                  <a:srgbClr val="FF0000"/>
                </a:solidFill>
                <a:ea typeface="+mn-ea"/>
                <a:cs typeface="+mn-cs"/>
              </a:rPr>
              <a:t>доби</a:t>
            </a:r>
            <a:r>
              <a:rPr lang="ru-RU" sz="2800" b="1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на </a:t>
            </a:r>
            <a:r>
              <a:rPr lang="ru-RU" sz="2800" dirty="0" err="1">
                <a:solidFill>
                  <a:prstClr val="white"/>
                </a:solidFill>
                <a:ea typeface="+mn-ea"/>
                <a:cs typeface="+mn-cs"/>
              </a:rPr>
              <a:t>неосвітлених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 </a:t>
            </a:r>
            <a:r>
              <a:rPr lang="ru-RU" sz="2800" dirty="0" err="1">
                <a:solidFill>
                  <a:prstClr val="white"/>
                </a:solidFill>
                <a:ea typeface="+mn-ea"/>
                <a:cs typeface="+mn-cs"/>
              </a:rPr>
              <a:t>ділянках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 </a:t>
            </a:r>
            <a:r>
              <a:rPr lang="ru-RU" sz="2800" dirty="0" err="1">
                <a:solidFill>
                  <a:prstClr val="white"/>
                </a:solidFill>
                <a:ea typeface="+mn-ea"/>
                <a:cs typeface="+mn-cs"/>
              </a:rPr>
              <a:t>доріг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 – </a:t>
            </a:r>
            <a:r>
              <a:rPr lang="ru-RU" sz="2800" b="1" dirty="0" err="1">
                <a:solidFill>
                  <a:srgbClr val="FFC000"/>
                </a:solidFill>
                <a:ea typeface="+mn-ea"/>
                <a:cs typeface="+mn-cs"/>
              </a:rPr>
              <a:t>лише</a:t>
            </a:r>
            <a:r>
              <a:rPr lang="ru-RU" sz="2800" b="1" dirty="0">
                <a:solidFill>
                  <a:srgbClr val="FFC000"/>
                </a:solidFill>
                <a:ea typeface="+mn-ea"/>
                <a:cs typeface="+mn-cs"/>
              </a:rPr>
              <a:t> разом з </a:t>
            </a:r>
            <a:r>
              <a:rPr lang="ru-RU" sz="2800" b="1" dirty="0" err="1">
                <a:solidFill>
                  <a:srgbClr val="FFC000"/>
                </a:solidFill>
                <a:ea typeface="+mn-ea"/>
                <a:cs typeface="+mn-cs"/>
              </a:rPr>
              <a:t>ближнім</a:t>
            </a:r>
            <a:r>
              <a:rPr lang="ru-RU" sz="2800" b="1" dirty="0">
                <a:solidFill>
                  <a:srgbClr val="FFC000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ea typeface="+mn-ea"/>
                <a:cs typeface="+mn-cs"/>
              </a:rPr>
              <a:t>або</a:t>
            </a:r>
            <a:r>
              <a:rPr lang="ru-RU" sz="2800" b="1" dirty="0">
                <a:solidFill>
                  <a:srgbClr val="FFC000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ea typeface="+mn-ea"/>
                <a:cs typeface="+mn-cs"/>
              </a:rPr>
              <a:t>дальнім</a:t>
            </a:r>
            <a:r>
              <a:rPr lang="ru-RU" sz="2800" b="1" dirty="0">
                <a:solidFill>
                  <a:srgbClr val="FFC000"/>
                </a:solidFill>
                <a:ea typeface="+mn-ea"/>
                <a:cs typeface="+mn-cs"/>
              </a:rPr>
              <a:t> </a:t>
            </a:r>
            <a:r>
              <a:rPr lang="ru-RU" sz="2800" dirty="0" err="1">
                <a:solidFill>
                  <a:prstClr val="white"/>
                </a:solidFill>
                <a:ea typeface="+mn-ea"/>
                <a:cs typeface="+mn-cs"/>
              </a:rPr>
              <a:t>світлом</a:t>
            </a:r>
            <a:r>
              <a:rPr lang="ru-RU" sz="2800" dirty="0">
                <a:solidFill>
                  <a:prstClr val="white"/>
                </a:solidFill>
                <a:ea typeface="+mn-ea"/>
                <a:cs typeface="+mn-cs"/>
              </a:rPr>
              <a:t> фар.</a:t>
            </a:r>
          </a:p>
        </p:txBody>
      </p:sp>
    </p:spTree>
    <p:extLst>
      <p:ext uri="{BB962C8B-B14F-4D97-AF65-F5344CB8AC3E}">
        <p14:creationId xmlns:p14="http://schemas.microsoft.com/office/powerpoint/2010/main" val="157169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785225" cy="1143000"/>
          </a:xfrm>
        </p:spPr>
        <p:txBody>
          <a:bodyPr>
            <a:normAutofit fontScale="90000"/>
          </a:bodyPr>
          <a:lstStyle/>
          <a:p>
            <a:r>
              <a:rPr lang="ru-RU" b="1" i="0" dirty="0" smtClean="0">
                <a:solidFill>
                  <a:srgbClr val="00B050"/>
                </a:solidFill>
                <a:effectLst/>
                <a:latin typeface="Arial"/>
              </a:rPr>
              <a:t>Темною порою доби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вважається час після заходу і до сходу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Arial"/>
              </a:rPr>
              <a:t>сонця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1556792"/>
            <a:ext cx="9180512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55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5" y="0"/>
            <a:ext cx="91276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5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6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7" y="4221088"/>
            <a:ext cx="3347864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3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23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Картинки по запросу фото сочлененный троллейбу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76200"/>
            <a:ext cx="9144001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 descr="C:\Users\User\Desktop\avtopoez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788" y="4141788"/>
            <a:ext cx="2589212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4724400" y="457200"/>
            <a:ext cx="9144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0" y="5445224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Знак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автопоїзда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повинен бути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постійно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увімкнений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під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час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руху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1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" y="0"/>
            <a:ext cx="9139365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0" y="5445224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Знак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автопоїзда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повинен бути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постійно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увімкнений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під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час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руху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58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91200"/>
            <a:ext cx="9144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під</a:t>
            </a:r>
            <a:r>
              <a:rPr lang="ru-RU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час </a:t>
            </a:r>
            <a:r>
              <a:rPr lang="ru-RU" sz="2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вимушеної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зупинки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чи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стоянки </a:t>
            </a:r>
            <a:r>
              <a:rPr lang="ru-RU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на </a:t>
            </a:r>
            <a:r>
              <a:rPr lang="ru-RU" sz="24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дорозі</a:t>
            </a:r>
            <a:r>
              <a:rPr lang="ru-RU" sz="2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- в 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темну пору </a:t>
            </a:r>
            <a:r>
              <a:rPr lang="ru-RU" sz="2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доби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або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в </a:t>
            </a:r>
            <a:r>
              <a:rPr lang="ru-RU" sz="2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умовах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недостатньої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видимості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pic>
        <p:nvPicPr>
          <p:cNvPr id="25603" name="Picture 4" descr="Картинки по запросу фото ночная доро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9" descr="C:\Users\User\Desktop\avtopoezd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414713"/>
            <a:ext cx="38100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ятно 1 3"/>
          <p:cNvSpPr/>
          <p:nvPr/>
        </p:nvSpPr>
        <p:spPr>
          <a:xfrm>
            <a:off x="1828800" y="5334000"/>
            <a:ext cx="228600" cy="3048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381000" y="5226050"/>
            <a:ext cx="228600" cy="3048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1104900" y="3733800"/>
            <a:ext cx="228600" cy="3048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1333500" y="3733800"/>
            <a:ext cx="228600" cy="3048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1562100" y="3733800"/>
            <a:ext cx="228600" cy="3048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ятно 1 11"/>
          <p:cNvSpPr/>
          <p:nvPr/>
        </p:nvSpPr>
        <p:spPr>
          <a:xfrm>
            <a:off x="3962400" y="4648200"/>
            <a:ext cx="228600" cy="3048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Блок-схема: извлечение 4"/>
          <p:cNvSpPr/>
          <p:nvPr/>
        </p:nvSpPr>
        <p:spPr>
          <a:xfrm>
            <a:off x="4610100" y="3733800"/>
            <a:ext cx="228600" cy="201613"/>
          </a:xfrm>
          <a:prstGeom prst="flowChartExtra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44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:\АВТОСПРАВА\19. КОРИСТУВАННЯ ЗОВНІШНІМИ СВІТЛОВИМИ ПРИЛАДАМИ\vlcsnap-2021-04-16-14h04m54s47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58" t="21591" r="16354"/>
          <a:stretch/>
        </p:blipFill>
        <p:spPr bwMode="auto">
          <a:xfrm>
            <a:off x="0" y="1480720"/>
            <a:ext cx="9144000" cy="537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96" y="-27384"/>
            <a:ext cx="9144496" cy="150810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chemeClr val="bg1"/>
                </a:solidFill>
              </a:rPr>
              <a:t>Задній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протитуманний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ліхтар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rgbClr val="00B050"/>
                </a:solidFill>
              </a:rPr>
              <a:t>дозволяється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використовувати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виключно</a:t>
            </a:r>
            <a:r>
              <a:rPr lang="ru-RU" sz="2800" dirty="0">
                <a:solidFill>
                  <a:schemeClr val="bg1"/>
                </a:solidFill>
              </a:rPr>
              <a:t> в </a:t>
            </a:r>
            <a:r>
              <a:rPr lang="ru-RU" sz="2800" b="1" dirty="0" err="1">
                <a:solidFill>
                  <a:srgbClr val="FFFF00"/>
                </a:solidFill>
              </a:rPr>
              <a:t>умовах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недостатньої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видимості</a:t>
            </a:r>
            <a:r>
              <a:rPr lang="ru-RU" sz="2800" dirty="0">
                <a:solidFill>
                  <a:schemeClr val="bg1"/>
                </a:solidFill>
              </a:rPr>
              <a:t> як у </a:t>
            </a:r>
            <a:r>
              <a:rPr lang="ru-RU" sz="2800" dirty="0" err="1">
                <a:solidFill>
                  <a:schemeClr val="bg1"/>
                </a:solidFill>
              </a:rPr>
              <a:t>світлу</a:t>
            </a:r>
            <a:r>
              <a:rPr lang="ru-RU" sz="2800" dirty="0">
                <a:solidFill>
                  <a:schemeClr val="bg1"/>
                </a:solidFill>
              </a:rPr>
              <a:t>, так і в темну пору </a:t>
            </a:r>
            <a:r>
              <a:rPr lang="ru-RU" sz="2800" dirty="0" err="1">
                <a:solidFill>
                  <a:schemeClr val="bg1"/>
                </a:solidFill>
              </a:rPr>
              <a:t>доби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84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16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Домашнє завдання:</a:t>
            </a:r>
            <a:endParaRPr lang="uk-UA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ru-RU" sz="4400" b="1" u="sng" dirty="0" err="1">
                <a:solidFill>
                  <a:srgbClr val="515151"/>
                </a:solidFill>
                <a:latin typeface="Open Sans"/>
                <a:hlinkClick r:id="rId2"/>
              </a:rPr>
              <a:t>Розділ</a:t>
            </a:r>
            <a:r>
              <a:rPr lang="ru-RU" sz="4400" b="1" u="sng" dirty="0">
                <a:solidFill>
                  <a:srgbClr val="515151"/>
                </a:solidFill>
                <a:latin typeface="Open Sans"/>
                <a:hlinkClick r:id="rId2"/>
              </a:rPr>
              <a:t> 19:</a:t>
            </a:r>
            <a:r>
              <a:rPr lang="ru-RU" sz="4400" u="sng" dirty="0">
                <a:solidFill>
                  <a:srgbClr val="FF0E00"/>
                </a:solidFill>
                <a:latin typeface="Open Sans"/>
                <a:hlinkClick r:id="rId2"/>
              </a:rPr>
              <a:t> </a:t>
            </a:r>
            <a:r>
              <a:rPr lang="ru-RU" sz="4400" u="sng" dirty="0" err="1">
                <a:solidFill>
                  <a:srgbClr val="FF0E00"/>
                </a:solidFill>
                <a:latin typeface="Open Sans"/>
                <a:hlinkClick r:id="rId2"/>
              </a:rPr>
              <a:t>Користування</a:t>
            </a:r>
            <a:r>
              <a:rPr lang="ru-RU" sz="4400" u="sng" dirty="0">
                <a:solidFill>
                  <a:srgbClr val="FF0E00"/>
                </a:solidFill>
                <a:latin typeface="Open Sans"/>
                <a:hlinkClick r:id="rId2"/>
              </a:rPr>
              <a:t> </a:t>
            </a:r>
            <a:r>
              <a:rPr lang="ru-RU" sz="4400" u="sng" dirty="0" err="1">
                <a:solidFill>
                  <a:srgbClr val="FF0E00"/>
                </a:solidFill>
                <a:latin typeface="Open Sans"/>
                <a:hlinkClick r:id="rId2"/>
              </a:rPr>
              <a:t>зовнішніми</a:t>
            </a:r>
            <a:r>
              <a:rPr lang="ru-RU" sz="4400" u="sng" dirty="0">
                <a:solidFill>
                  <a:srgbClr val="FF0E00"/>
                </a:solidFill>
                <a:latin typeface="Open Sans"/>
                <a:hlinkClick r:id="rId2"/>
              </a:rPr>
              <a:t> </a:t>
            </a:r>
            <a:r>
              <a:rPr lang="ru-RU" sz="4400" u="sng" dirty="0" err="1">
                <a:solidFill>
                  <a:srgbClr val="FF0E00"/>
                </a:solidFill>
                <a:latin typeface="Open Sans"/>
                <a:hlinkClick r:id="rId2"/>
              </a:rPr>
              <a:t>світловими</a:t>
            </a:r>
            <a:r>
              <a:rPr lang="ru-RU" sz="4400" u="sng" dirty="0">
                <a:solidFill>
                  <a:srgbClr val="FF0E00"/>
                </a:solidFill>
                <a:latin typeface="Open Sans"/>
                <a:hlinkClick r:id="rId2"/>
              </a:rPr>
              <a:t> </a:t>
            </a:r>
            <a:r>
              <a:rPr lang="ru-RU" sz="4400" u="sng" dirty="0" err="1">
                <a:solidFill>
                  <a:srgbClr val="FF0E00"/>
                </a:solidFill>
                <a:latin typeface="Open Sans"/>
                <a:hlinkClick r:id="rId2"/>
              </a:rPr>
              <a:t>приладами</a:t>
            </a:r>
            <a:endParaRPr lang="ru-RU" sz="4400" dirty="0">
              <a:solidFill>
                <a:srgbClr val="000000"/>
              </a:solidFill>
              <a:latin typeface="Open Sans"/>
            </a:endParaRPr>
          </a:p>
          <a:p>
            <a:pPr>
              <a:buFont typeface="Arial"/>
              <a:buChar char="•"/>
            </a:pPr>
            <a:r>
              <a:rPr lang="uk-UA" sz="4400" b="1" dirty="0" smtClean="0">
                <a:solidFill>
                  <a:srgbClr val="232323"/>
                </a:solidFill>
              </a:rPr>
              <a:t>Іспит з ПДР України 2025 по пройденим темам.</a:t>
            </a:r>
          </a:p>
          <a:p>
            <a:endParaRPr lang="uk-UA" sz="4400" b="1" dirty="0"/>
          </a:p>
        </p:txBody>
      </p:sp>
    </p:spTree>
    <p:extLst>
      <p:ext uri="{BB962C8B-B14F-4D97-AF65-F5344CB8AC3E}">
        <p14:creationId xmlns:p14="http://schemas.microsoft.com/office/powerpoint/2010/main" val="9599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70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223361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3600" b="1" i="0" dirty="0" err="1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Недостатня</a:t>
            </a:r>
            <a:r>
              <a:rPr lang="ru-RU" sz="3600" b="1" i="0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i="0" dirty="0" err="1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видимість</a:t>
            </a:r>
            <a:r>
              <a:rPr lang="ru-RU" sz="3600" b="1" i="0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 - </a:t>
            </a:r>
            <a:r>
              <a:rPr lang="ru-RU" sz="3600" b="0" i="0" dirty="0" err="1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видимість</a:t>
            </a:r>
            <a:r>
              <a:rPr lang="ru-RU" sz="3600" b="0" i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дороги в </a:t>
            </a:r>
            <a:r>
              <a:rPr lang="ru-RU" sz="3600" b="0" i="0" dirty="0" err="1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напрямку</a:t>
            </a:r>
            <a:r>
              <a:rPr lang="ru-RU" sz="3600" b="0" i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3600" b="0" i="0" dirty="0" err="1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руху</a:t>
            </a:r>
            <a:r>
              <a:rPr lang="ru-RU" sz="3600" b="0" i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3600" b="0" i="0" dirty="0" err="1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менше</a:t>
            </a:r>
            <a:r>
              <a:rPr lang="ru-RU" sz="3600" b="0" i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300 м у </a:t>
            </a:r>
            <a:r>
              <a:rPr lang="ru-RU" sz="3600" b="0" i="0" dirty="0" err="1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сутінках</a:t>
            </a:r>
            <a:r>
              <a:rPr lang="ru-RU" sz="3600" b="0" i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в </a:t>
            </a:r>
            <a:r>
              <a:rPr lang="ru-RU" sz="3600" b="0" i="0" dirty="0" err="1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умовах</a:t>
            </a:r>
            <a:r>
              <a:rPr lang="ru-RU" sz="3600" b="0" i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туману, </a:t>
            </a:r>
            <a:r>
              <a:rPr lang="ru-RU" sz="3600" b="0" i="0" dirty="0" err="1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дощу</a:t>
            </a:r>
            <a:r>
              <a:rPr lang="ru-RU" sz="3600" b="0" i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ru-RU" sz="3600" b="0" i="0" dirty="0" err="1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снігопаду</a:t>
            </a:r>
            <a:r>
              <a:rPr lang="ru-RU" sz="3600" b="0" i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3600" b="0" i="0" dirty="0" err="1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тощо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53841"/>
            <a:ext cx="914400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43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4777" y="251356"/>
            <a:ext cx="51164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dirty="0" smtClean="0"/>
              <a:t>Недостатня видимість </a:t>
            </a:r>
          </a:p>
          <a:p>
            <a:pPr algn="ctr"/>
            <a:r>
              <a:rPr lang="uk-UA" sz="4000" dirty="0" smtClean="0">
                <a:solidFill>
                  <a:srgbClr val="FF0000"/>
                </a:solidFill>
              </a:rPr>
              <a:t>туман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8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79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4778" y="251356"/>
            <a:ext cx="51164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dirty="0" smtClean="0"/>
              <a:t>Недостатня видимість </a:t>
            </a:r>
          </a:p>
          <a:p>
            <a:pPr algn="ctr"/>
            <a:r>
              <a:rPr lang="uk-UA" sz="4000" dirty="0" smtClean="0">
                <a:solidFill>
                  <a:srgbClr val="FF0000"/>
                </a:solidFill>
              </a:rPr>
              <a:t>дощ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746</Words>
  <Application>Microsoft Office PowerPoint</Application>
  <PresentationFormat>Экран (4:3)</PresentationFormat>
  <Paragraphs>77</Paragraphs>
  <Slides>58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8" baseType="lpstr">
      <vt:lpstr>Arabic Typesetting</vt:lpstr>
      <vt:lpstr>Arial</vt:lpstr>
      <vt:lpstr>Arial Black</vt:lpstr>
      <vt:lpstr>Calibri</vt:lpstr>
      <vt:lpstr>Franklin Gothic Medium</vt:lpstr>
      <vt:lpstr>Georgia</vt:lpstr>
      <vt:lpstr>Open Sans</vt:lpstr>
      <vt:lpstr>Trebuchet MS</vt:lpstr>
      <vt:lpstr>Тема Office</vt:lpstr>
      <vt:lpstr>Воздушный поток</vt:lpstr>
      <vt:lpstr>КОРИСТУВАННЯ ЗОВНІШНІМИ СВІТЛОВИМИ ПРИЛАДАМИ </vt:lpstr>
      <vt:lpstr>Презентация PowerPoint</vt:lpstr>
      <vt:lpstr>Презентация PowerPoint</vt:lpstr>
      <vt:lpstr>ЗГАДАЄМО!!!</vt:lpstr>
      <vt:lpstr>Темною порою доби вважається час після заходу і до сходу сонця.</vt:lpstr>
      <vt:lpstr>Презентация PowerPoint</vt:lpstr>
      <vt:lpstr>Недостатня видимість - видимість дороги в напрямку руху менше 300 м у сутінках, в умовах туману, дощу, снігопаду тощо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мопедах (велосипедах) і гужових возах (санях) — фари або ліхтарі;</vt:lpstr>
      <vt:lpstr>Презентация PowerPoint</vt:lpstr>
      <vt:lpstr>Презентация PowerPoint</vt:lpstr>
      <vt:lpstr>на причепах та транспортних засобах, що буксируються, — габаритні ліхтарі.</vt:lpstr>
      <vt:lpstr>на мопедах (велосипедах) і гужових возах (санях) — фари або ліхтарі;</vt:lpstr>
      <vt:lpstr>Примітка. В умовах недостатньої видимості на механічних транспортних засобах дозволяється замість фар ближнього (дальнього) світла ввімкнути протитуманні фари.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Протитуманні фари можна використовувати в умовах недостатньої видимості як окремо, так і з ближнім або дальнім світлом фар</vt:lpstr>
      <vt:lpstr>Протитуманні фари можна використовувати в умовах недостатньої видимості як окремо, так і з ближнім або дальнім світлом фар</vt:lpstr>
      <vt:lpstr>Презентация PowerPoint</vt:lpstr>
      <vt:lpstr>Протитуманні фари можна використовувати  в темну пору доби на неосвітлених ділянках доріг – лише разом з ближнім або дальнім світлом фар.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Домашнє завдання: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 темну пору доби та в умовах недостатньої видимості незалежно від ступеня освітлення дороги, а також у тунелях на транспортному засобі, що рухається, повинні бути ввімкнені такі світлові пристрої:</dc:title>
  <dc:creator>Andriy</dc:creator>
  <cp:lastModifiedBy>Admin</cp:lastModifiedBy>
  <cp:revision>59</cp:revision>
  <dcterms:created xsi:type="dcterms:W3CDTF">2021-03-31T12:30:57Z</dcterms:created>
  <dcterms:modified xsi:type="dcterms:W3CDTF">2025-02-07T12:22:26Z</dcterms:modified>
</cp:coreProperties>
</file>