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284" r:id="rId3"/>
    <p:sldId id="309" r:id="rId4"/>
    <p:sldId id="290" r:id="rId5"/>
    <p:sldId id="320" r:id="rId6"/>
    <p:sldId id="321" r:id="rId7"/>
    <p:sldId id="322" r:id="rId8"/>
    <p:sldId id="323" r:id="rId9"/>
    <p:sldId id="329" r:id="rId10"/>
    <p:sldId id="325" r:id="rId11"/>
    <p:sldId id="326" r:id="rId12"/>
    <p:sldId id="327" r:id="rId13"/>
    <p:sldId id="328" r:id="rId14"/>
    <p:sldId id="330" r:id="rId15"/>
    <p:sldId id="318" r:id="rId16"/>
    <p:sldId id="316" r:id="rId17"/>
    <p:sldId id="332" r:id="rId18"/>
    <p:sldId id="315" r:id="rId19"/>
    <p:sldId id="319" r:id="rId20"/>
    <p:sldId id="331" r:id="rId21"/>
    <p:sldId id="31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3300"/>
    <a:srgbClr val="349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71" autoAdjust="0"/>
  </p:normalViewPr>
  <p:slideViewPr>
    <p:cSldViewPr>
      <p:cViewPr varScale="1">
        <p:scale>
          <a:sx n="86" d="100"/>
          <a:sy n="86" d="100"/>
        </p:scale>
        <p:origin x="13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988F3-64DE-4E7D-9704-5E841DF23E61}" type="datetimeFigureOut">
              <a:rPr lang="ru-RU" smtClean="0"/>
              <a:pPr/>
              <a:t>28.10.2024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24F90-DFD8-4D7B-8209-73CAD0AA8723}" type="slidenum">
              <a:rPr lang="ru-RU" smtClean="0"/>
              <a:pPr/>
              <a:t>‹№›</a:t>
            </a:fld>
            <a:endParaRPr lang="ru-RU"/>
          </a:p>
        </p:txBody>
      </p:sp>
    </p:spTree>
    <p:extLst>
      <p:ext uri="{BB962C8B-B14F-4D97-AF65-F5344CB8AC3E}">
        <p14:creationId xmlns:p14="http://schemas.microsoft.com/office/powerpoint/2010/main" val="19862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олилиния 6"/>
          <p:cNvSpPr/>
          <p:nvPr userDrawn="1"/>
        </p:nvSpPr>
        <p:spPr>
          <a:xfrm rot="167672">
            <a:off x="2698853" y="-42529"/>
            <a:ext cx="842113" cy="6868632"/>
          </a:xfrm>
          <a:custGeom>
            <a:avLst/>
            <a:gdLst>
              <a:gd name="connsiteX0" fmla="*/ 829339 w 829339"/>
              <a:gd name="connsiteY0" fmla="*/ 0 h 6804837"/>
              <a:gd name="connsiteX1" fmla="*/ 531628 w 829339"/>
              <a:gd name="connsiteY1" fmla="*/ 3211033 h 6804837"/>
              <a:gd name="connsiteX2" fmla="*/ 0 w 829339"/>
              <a:gd name="connsiteY2" fmla="*/ 6804837 h 6804837"/>
              <a:gd name="connsiteX3" fmla="*/ 0 w 829339"/>
              <a:gd name="connsiteY3" fmla="*/ 6804837 h 6804837"/>
              <a:gd name="connsiteX0" fmla="*/ 829339 w 906100"/>
              <a:gd name="connsiteY0" fmla="*/ 0 h 6804837"/>
              <a:gd name="connsiteX1" fmla="*/ 531628 w 906100"/>
              <a:gd name="connsiteY1" fmla="*/ 3211033 h 6804837"/>
              <a:gd name="connsiteX2" fmla="*/ 0 w 906100"/>
              <a:gd name="connsiteY2" fmla="*/ 6804837 h 6804837"/>
              <a:gd name="connsiteX3" fmla="*/ 0 w 906100"/>
              <a:gd name="connsiteY3" fmla="*/ 6804837 h 6804837"/>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65545 w 765545"/>
              <a:gd name="connsiteY0" fmla="*/ 0 h 6868632"/>
              <a:gd name="connsiteX1" fmla="*/ 531628 w 765545"/>
              <a:gd name="connsiteY1" fmla="*/ 3274828 h 6868632"/>
              <a:gd name="connsiteX2" fmla="*/ 0 w 765545"/>
              <a:gd name="connsiteY2" fmla="*/ 6868632 h 6868632"/>
              <a:gd name="connsiteX3" fmla="*/ 0 w 765545"/>
              <a:gd name="connsiteY3" fmla="*/ 6868632 h 6868632"/>
              <a:gd name="connsiteX0" fmla="*/ 765545 w 842113"/>
              <a:gd name="connsiteY0" fmla="*/ 0 h 6868632"/>
              <a:gd name="connsiteX1" fmla="*/ 531628 w 842113"/>
              <a:gd name="connsiteY1" fmla="*/ 3274828 h 6868632"/>
              <a:gd name="connsiteX2" fmla="*/ 0 w 842113"/>
              <a:gd name="connsiteY2" fmla="*/ 6868632 h 6868632"/>
              <a:gd name="connsiteX3" fmla="*/ 0 w 842113"/>
              <a:gd name="connsiteY3" fmla="*/ 6868632 h 6868632"/>
            </a:gdLst>
            <a:ahLst/>
            <a:cxnLst>
              <a:cxn ang="0">
                <a:pos x="connsiteX0" y="connsiteY0"/>
              </a:cxn>
              <a:cxn ang="0">
                <a:pos x="connsiteX1" y="connsiteY1"/>
              </a:cxn>
              <a:cxn ang="0">
                <a:pos x="connsiteX2" y="connsiteY2"/>
              </a:cxn>
              <a:cxn ang="0">
                <a:pos x="connsiteX3" y="connsiteY3"/>
              </a:cxn>
            </a:cxnLst>
            <a:rect l="l" t="t" r="r" b="b"/>
            <a:pathLst>
              <a:path w="842113" h="6868632">
                <a:moveTo>
                  <a:pt x="765545" y="0"/>
                </a:moveTo>
                <a:cubicBezTo>
                  <a:pt x="441252" y="464289"/>
                  <a:pt x="-262269" y="714154"/>
                  <a:pt x="531628" y="3274828"/>
                </a:cubicBezTo>
                <a:cubicBezTo>
                  <a:pt x="1463748" y="6090683"/>
                  <a:pt x="0" y="6868632"/>
                  <a:pt x="0" y="6868632"/>
                </a:cubicBezTo>
                <a:lnTo>
                  <a:pt x="0" y="6868632"/>
                </a:lnTo>
              </a:path>
            </a:pathLst>
          </a:custGeom>
          <a:ln w="38100">
            <a:solidFill>
              <a:schemeClr val="accent3">
                <a:lumMod val="50000"/>
              </a:schemeClr>
            </a:solidFill>
          </a:ln>
          <a:effectLst>
            <a:outerShdw blurRad="1143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олилиния 7"/>
          <p:cNvSpPr/>
          <p:nvPr userDrawn="1"/>
        </p:nvSpPr>
        <p:spPr>
          <a:xfrm rot="189704">
            <a:off x="1976195" y="64026"/>
            <a:ext cx="1471695" cy="6858000"/>
          </a:xfrm>
          <a:custGeom>
            <a:avLst/>
            <a:gdLst>
              <a:gd name="connsiteX0" fmla="*/ 350874 w 350874"/>
              <a:gd name="connsiteY0" fmla="*/ 0 h 6858000"/>
              <a:gd name="connsiteX1" fmla="*/ 0 w 350874"/>
              <a:gd name="connsiteY1" fmla="*/ 6858000 h 6858000"/>
              <a:gd name="connsiteX2" fmla="*/ 350874 w 350874"/>
              <a:gd name="connsiteY2" fmla="*/ 0 h 6858000"/>
              <a:gd name="connsiteX0" fmla="*/ 981778 w 1393284"/>
              <a:gd name="connsiteY0" fmla="*/ 0 h 6859149"/>
              <a:gd name="connsiteX1" fmla="*/ 630904 w 1393284"/>
              <a:gd name="connsiteY1" fmla="*/ 6858000 h 6859149"/>
              <a:gd name="connsiteX2" fmla="*/ 981778 w 1393284"/>
              <a:gd name="connsiteY2" fmla="*/ 0 h 685914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132877 w 1773156"/>
              <a:gd name="connsiteY0" fmla="*/ 140562 h 6999465"/>
              <a:gd name="connsiteX1" fmla="*/ 782003 w 1773156"/>
              <a:gd name="connsiteY1" fmla="*/ 6998562 h 6999465"/>
              <a:gd name="connsiteX2" fmla="*/ 1132877 w 1773156"/>
              <a:gd name="connsiteY2" fmla="*/ 140562 h 6999465"/>
              <a:gd name="connsiteX0" fmla="*/ 1088002 w 1728281"/>
              <a:gd name="connsiteY0" fmla="*/ 88726 h 6947629"/>
              <a:gd name="connsiteX1" fmla="*/ 737128 w 1728281"/>
              <a:gd name="connsiteY1" fmla="*/ 6946726 h 6947629"/>
              <a:gd name="connsiteX2" fmla="*/ 1088002 w 1728281"/>
              <a:gd name="connsiteY2" fmla="*/ 88726 h 6947629"/>
              <a:gd name="connsiteX0" fmla="*/ 1085485 w 1722002"/>
              <a:gd name="connsiteY0" fmla="*/ 49 h 6858821"/>
              <a:gd name="connsiteX1" fmla="*/ 734611 w 1722002"/>
              <a:gd name="connsiteY1" fmla="*/ 6858049 h 6858821"/>
              <a:gd name="connsiteX2" fmla="*/ 1085485 w 1722002"/>
              <a:gd name="connsiteY2" fmla="*/ 49 h 6858821"/>
              <a:gd name="connsiteX0" fmla="*/ 1085485 w 1722002"/>
              <a:gd name="connsiteY0" fmla="*/ 49 h 6858821"/>
              <a:gd name="connsiteX1" fmla="*/ 734611 w 1722002"/>
              <a:gd name="connsiteY1" fmla="*/ 6858049 h 6858821"/>
              <a:gd name="connsiteX2" fmla="*/ 1085485 w 1722002"/>
              <a:gd name="connsiteY2" fmla="*/ 49 h 6858821"/>
              <a:gd name="connsiteX0" fmla="*/ 1085485 w 1625032"/>
              <a:gd name="connsiteY0" fmla="*/ 0 h 6858831"/>
              <a:gd name="connsiteX1" fmla="*/ 734611 w 1625032"/>
              <a:gd name="connsiteY1" fmla="*/ 6858000 h 6858831"/>
              <a:gd name="connsiteX2" fmla="*/ 1085485 w 1625032"/>
              <a:gd name="connsiteY2" fmla="*/ 0 h 6858831"/>
              <a:gd name="connsiteX0" fmla="*/ 1157562 w 1697109"/>
              <a:gd name="connsiteY0" fmla="*/ 0 h 6858831"/>
              <a:gd name="connsiteX1" fmla="*/ 806688 w 1697109"/>
              <a:gd name="connsiteY1" fmla="*/ 6858000 h 6858831"/>
              <a:gd name="connsiteX2" fmla="*/ 1157562 w 1697109"/>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531348 w 1070895"/>
              <a:gd name="connsiteY0" fmla="*/ 0 h 6858831"/>
              <a:gd name="connsiteX1" fmla="*/ 180474 w 1070895"/>
              <a:gd name="connsiteY1" fmla="*/ 6858000 h 6858831"/>
              <a:gd name="connsiteX2" fmla="*/ 531348 w 1070895"/>
              <a:gd name="connsiteY2" fmla="*/ 0 h 6858831"/>
              <a:gd name="connsiteX0" fmla="*/ 884142 w 1423689"/>
              <a:gd name="connsiteY0" fmla="*/ 0 h 6858831"/>
              <a:gd name="connsiteX1" fmla="*/ 533268 w 1423689"/>
              <a:gd name="connsiteY1" fmla="*/ 6858000 h 6858831"/>
              <a:gd name="connsiteX2" fmla="*/ 884142 w 1423689"/>
              <a:gd name="connsiteY2" fmla="*/ 0 h 6858831"/>
              <a:gd name="connsiteX0" fmla="*/ 853263 w 1392810"/>
              <a:gd name="connsiteY0" fmla="*/ 0 h 6858831"/>
              <a:gd name="connsiteX1" fmla="*/ 502389 w 1392810"/>
              <a:gd name="connsiteY1" fmla="*/ 6858000 h 6858831"/>
              <a:gd name="connsiteX2" fmla="*/ 853263 w 1392810"/>
              <a:gd name="connsiteY2" fmla="*/ 0 h 6858831"/>
              <a:gd name="connsiteX0" fmla="*/ 925239 w 1464786"/>
              <a:gd name="connsiteY0" fmla="*/ 0 h 6858831"/>
              <a:gd name="connsiteX1" fmla="*/ 574365 w 1464786"/>
              <a:gd name="connsiteY1" fmla="*/ 6858000 h 6858831"/>
              <a:gd name="connsiteX2" fmla="*/ 925239 w 1464786"/>
              <a:gd name="connsiteY2" fmla="*/ 0 h 6858831"/>
              <a:gd name="connsiteX0" fmla="*/ 925239 w 1097863"/>
              <a:gd name="connsiteY0" fmla="*/ 0 h 6859035"/>
              <a:gd name="connsiteX1" fmla="*/ 574365 w 1097863"/>
              <a:gd name="connsiteY1" fmla="*/ 6858000 h 6859035"/>
              <a:gd name="connsiteX2" fmla="*/ 925239 w 1097863"/>
              <a:gd name="connsiteY2" fmla="*/ 0 h 6859035"/>
              <a:gd name="connsiteX0" fmla="*/ 925239 w 1198039"/>
              <a:gd name="connsiteY0" fmla="*/ 0 h 6858000"/>
              <a:gd name="connsiteX1" fmla="*/ 574365 w 1198039"/>
              <a:gd name="connsiteY1" fmla="*/ 6858000 h 6858000"/>
              <a:gd name="connsiteX2" fmla="*/ 925239 w 1198039"/>
              <a:gd name="connsiteY2" fmla="*/ 0 h 6858000"/>
              <a:gd name="connsiteX0" fmla="*/ 925239 w 1193849"/>
              <a:gd name="connsiteY0" fmla="*/ 0 h 6858000"/>
              <a:gd name="connsiteX1" fmla="*/ 574365 w 1193849"/>
              <a:gd name="connsiteY1" fmla="*/ 6858000 h 6858000"/>
              <a:gd name="connsiteX2" fmla="*/ 925239 w 1193849"/>
              <a:gd name="connsiteY2" fmla="*/ 0 h 6858000"/>
              <a:gd name="connsiteX0" fmla="*/ 925239 w 1345409"/>
              <a:gd name="connsiteY0" fmla="*/ 0 h 6858000"/>
              <a:gd name="connsiteX1" fmla="*/ 574365 w 1345409"/>
              <a:gd name="connsiteY1" fmla="*/ 6858000 h 6858000"/>
              <a:gd name="connsiteX2" fmla="*/ 925239 w 1345409"/>
              <a:gd name="connsiteY2" fmla="*/ 0 h 6858000"/>
              <a:gd name="connsiteX0" fmla="*/ 925239 w 1327679"/>
              <a:gd name="connsiteY0" fmla="*/ 0 h 6858000"/>
              <a:gd name="connsiteX1" fmla="*/ 574365 w 1327679"/>
              <a:gd name="connsiteY1" fmla="*/ 6858000 h 6858000"/>
              <a:gd name="connsiteX2" fmla="*/ 925239 w 1327679"/>
              <a:gd name="connsiteY2" fmla="*/ 0 h 6858000"/>
            </a:gdLst>
            <a:ahLst/>
            <a:cxnLst>
              <a:cxn ang="0">
                <a:pos x="connsiteX0" y="connsiteY0"/>
              </a:cxn>
              <a:cxn ang="0">
                <a:pos x="connsiteX1" y="connsiteY1"/>
              </a:cxn>
              <a:cxn ang="0">
                <a:pos x="connsiteX2" y="connsiteY2"/>
              </a:cxn>
            </a:cxnLst>
            <a:rect l="l" t="t" r="r" b="b"/>
            <a:pathLst>
              <a:path w="1327679" h="6858000">
                <a:moveTo>
                  <a:pt x="925239" y="0"/>
                </a:moveTo>
                <a:cubicBezTo>
                  <a:pt x="-967356" y="2498651"/>
                  <a:pt x="2860365" y="4901609"/>
                  <a:pt x="574365" y="6858000"/>
                </a:cubicBezTo>
                <a:cubicBezTo>
                  <a:pt x="2520123" y="4444409"/>
                  <a:pt x="-1786063" y="2870791"/>
                  <a:pt x="925239" y="0"/>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userDrawn="1"/>
        </p:nvSpPr>
        <p:spPr>
          <a:xfrm>
            <a:off x="1367830" y="-20782"/>
            <a:ext cx="1764010" cy="688917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96" h="6889173">
                <a:moveTo>
                  <a:pt x="1543718" y="10391"/>
                </a:moveTo>
                <a:lnTo>
                  <a:pt x="1450199" y="0"/>
                </a:lnTo>
                <a:cubicBezTo>
                  <a:pt x="303735" y="1423554"/>
                  <a:pt x="-562173" y="3834246"/>
                  <a:pt x="442281" y="5081155"/>
                </a:cubicBezTo>
                <a:cubicBezTo>
                  <a:pt x="1467518" y="6182591"/>
                  <a:pt x="1713435" y="6057900"/>
                  <a:pt x="1055345" y="6889173"/>
                </a:cubicBezTo>
                <a:lnTo>
                  <a:pt x="1107299" y="6889173"/>
                </a:lnTo>
                <a:cubicBezTo>
                  <a:pt x="1862372" y="6096001"/>
                  <a:pt x="1910862" y="5739246"/>
                  <a:pt x="909872" y="4073237"/>
                </a:cubicBezTo>
                <a:cubicBezTo>
                  <a:pt x="102845" y="2635828"/>
                  <a:pt x="636246" y="1042555"/>
                  <a:pt x="1543718" y="10391"/>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userDrawn="1"/>
        </p:nvSpPr>
        <p:spPr>
          <a:xfrm>
            <a:off x="1259632" y="-13855"/>
            <a:ext cx="1726742" cy="7034646"/>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926976 w 1926976"/>
              <a:gd name="connsiteY0" fmla="*/ 0 h 7034646"/>
              <a:gd name="connsiteX1" fmla="*/ 1450199 w 1926976"/>
              <a:gd name="connsiteY1" fmla="*/ 145473 h 7034646"/>
              <a:gd name="connsiteX2" fmla="*/ 442281 w 1926976"/>
              <a:gd name="connsiteY2" fmla="*/ 5226628 h 7034646"/>
              <a:gd name="connsiteX3" fmla="*/ 1055345 w 1926976"/>
              <a:gd name="connsiteY3" fmla="*/ 7034646 h 7034646"/>
              <a:gd name="connsiteX4" fmla="*/ 1107299 w 1926976"/>
              <a:gd name="connsiteY4" fmla="*/ 7034646 h 7034646"/>
              <a:gd name="connsiteX5" fmla="*/ 909872 w 1926976"/>
              <a:gd name="connsiteY5" fmla="*/ 4218710 h 7034646"/>
              <a:gd name="connsiteX6" fmla="*/ 1926976 w 1926976"/>
              <a:gd name="connsiteY6" fmla="*/ 0 h 7034646"/>
              <a:gd name="connsiteX0" fmla="*/ 1862534 w 1862534"/>
              <a:gd name="connsiteY0" fmla="*/ 0 h 7034646"/>
              <a:gd name="connsiteX1" fmla="*/ 1710051 w 1862534"/>
              <a:gd name="connsiteY1" fmla="*/ 10391 h 7034646"/>
              <a:gd name="connsiteX2" fmla="*/ 377839 w 1862534"/>
              <a:gd name="connsiteY2" fmla="*/ 5226628 h 7034646"/>
              <a:gd name="connsiteX3" fmla="*/ 990903 w 1862534"/>
              <a:gd name="connsiteY3" fmla="*/ 7034646 h 7034646"/>
              <a:gd name="connsiteX4" fmla="*/ 1042857 w 1862534"/>
              <a:gd name="connsiteY4" fmla="*/ 7034646 h 7034646"/>
              <a:gd name="connsiteX5" fmla="*/ 845430 w 1862534"/>
              <a:gd name="connsiteY5" fmla="*/ 4218710 h 7034646"/>
              <a:gd name="connsiteX6" fmla="*/ 1862534 w 1862534"/>
              <a:gd name="connsiteY6" fmla="*/ 0 h 7034646"/>
              <a:gd name="connsiteX0" fmla="*/ 1542590 w 1542590"/>
              <a:gd name="connsiteY0" fmla="*/ 0 h 7034646"/>
              <a:gd name="connsiteX1" fmla="*/ 1390107 w 1542590"/>
              <a:gd name="connsiteY1" fmla="*/ 10391 h 7034646"/>
              <a:gd name="connsiteX2" fmla="*/ 460806 w 1542590"/>
              <a:gd name="connsiteY2" fmla="*/ 4312228 h 7034646"/>
              <a:gd name="connsiteX3" fmla="*/ 670959 w 1542590"/>
              <a:gd name="connsiteY3" fmla="*/ 7034646 h 7034646"/>
              <a:gd name="connsiteX4" fmla="*/ 722913 w 1542590"/>
              <a:gd name="connsiteY4" fmla="*/ 7034646 h 7034646"/>
              <a:gd name="connsiteX5" fmla="*/ 525486 w 1542590"/>
              <a:gd name="connsiteY5" fmla="*/ 4218710 h 7034646"/>
              <a:gd name="connsiteX6" fmla="*/ 1542590 w 1542590"/>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585578 w 1602682"/>
              <a:gd name="connsiteY5" fmla="*/ 4218710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1185032 w 1602682"/>
              <a:gd name="connsiteY5" fmla="*/ 5673438 h 7034646"/>
              <a:gd name="connsiteX6" fmla="*/ 1602682 w 1602682"/>
              <a:gd name="connsiteY6" fmla="*/ 0 h 7034646"/>
              <a:gd name="connsiteX0" fmla="*/ 1602682 w 1633050"/>
              <a:gd name="connsiteY0" fmla="*/ 0 h 7034646"/>
              <a:gd name="connsiteX1" fmla="*/ 1450199 w 1633050"/>
              <a:gd name="connsiteY1" fmla="*/ 10391 h 7034646"/>
              <a:gd name="connsiteX2" fmla="*/ 442281 w 1633050"/>
              <a:gd name="connsiteY2" fmla="*/ 5185065 h 7034646"/>
              <a:gd name="connsiteX3" fmla="*/ 731051 w 1633050"/>
              <a:gd name="connsiteY3" fmla="*/ 7034646 h 7034646"/>
              <a:gd name="connsiteX4" fmla="*/ 783005 w 1633050"/>
              <a:gd name="connsiteY4" fmla="*/ 7034646 h 7034646"/>
              <a:gd name="connsiteX5" fmla="*/ 1185032 w 1633050"/>
              <a:gd name="connsiteY5" fmla="*/ 5673438 h 7034646"/>
              <a:gd name="connsiteX6" fmla="*/ 1602682 w 1633050"/>
              <a:gd name="connsiteY6" fmla="*/ 0 h 703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50" h="7034646">
                <a:moveTo>
                  <a:pt x="1602682" y="0"/>
                </a:moveTo>
                <a:lnTo>
                  <a:pt x="1450199" y="10391"/>
                </a:lnTo>
                <a:cubicBezTo>
                  <a:pt x="303735" y="1433945"/>
                  <a:pt x="-562173" y="3938156"/>
                  <a:pt x="442281" y="5185065"/>
                </a:cubicBezTo>
                <a:cubicBezTo>
                  <a:pt x="1467518" y="6286501"/>
                  <a:pt x="1389141" y="6203373"/>
                  <a:pt x="731051" y="7034646"/>
                </a:cubicBezTo>
                <a:lnTo>
                  <a:pt x="783005" y="7034646"/>
                </a:lnTo>
                <a:cubicBezTo>
                  <a:pt x="1066676" y="6771410"/>
                  <a:pt x="2276283" y="6473537"/>
                  <a:pt x="1185032" y="5673438"/>
                </a:cubicBezTo>
                <a:cubicBezTo>
                  <a:pt x="-850384" y="3893129"/>
                  <a:pt x="695210" y="1032164"/>
                  <a:pt x="1602682" y="0"/>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userDrawn="1"/>
        </p:nvSpPr>
        <p:spPr>
          <a:xfrm>
            <a:off x="0" y="0"/>
            <a:ext cx="2795155" cy="6878782"/>
          </a:xfrm>
          <a:custGeom>
            <a:avLst/>
            <a:gdLst>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22318 w 2795155"/>
              <a:gd name="connsiteY4" fmla="*/ 5288973 h 6878782"/>
              <a:gd name="connsiteX5" fmla="*/ 2795155 w 2795155"/>
              <a:gd name="connsiteY5" fmla="*/ 0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5155" h="6878782">
                <a:moveTo>
                  <a:pt x="2795155" y="0"/>
                </a:moveTo>
                <a:lnTo>
                  <a:pt x="0" y="0"/>
                </a:lnTo>
                <a:lnTo>
                  <a:pt x="0" y="6858000"/>
                </a:lnTo>
                <a:lnTo>
                  <a:pt x="2337955" y="6878782"/>
                </a:lnTo>
                <a:cubicBezTo>
                  <a:pt x="3141519" y="6255328"/>
                  <a:pt x="2635827" y="5912427"/>
                  <a:pt x="1922318" y="5288973"/>
                </a:cubicBezTo>
                <a:cubicBezTo>
                  <a:pt x="606137" y="4201392"/>
                  <a:pt x="1575955" y="1409700"/>
                  <a:pt x="2795155" y="0"/>
                </a:cubicBezTo>
                <a:close/>
              </a:path>
            </a:pathLst>
          </a:custGeom>
          <a:solidFill>
            <a:schemeClr val="accent3">
              <a:lumMod val="50000"/>
            </a:schemeClr>
          </a:solidFill>
          <a:ln>
            <a:noFill/>
          </a:ln>
          <a:scene3d>
            <a:camera prst="orthographicFront"/>
            <a:lightRig rig="threePt" dir="t">
              <a:rot lat="0" lon="0" rev="3600000"/>
            </a:lightRig>
          </a:scene3d>
          <a:sp3d prstMaterial="metal">
            <a:bevelT w="3111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 name="Заголовок 1"/>
          <p:cNvSpPr>
            <a:spLocks noGrp="1"/>
          </p:cNvSpPr>
          <p:nvPr>
            <p:ph type="ctrTitle"/>
          </p:nvPr>
        </p:nvSpPr>
        <p:spPr>
          <a:xfrm>
            <a:off x="4139952" y="1340768"/>
            <a:ext cx="4030216" cy="1373043"/>
          </a:xfrm>
        </p:spPr>
        <p:txBody>
          <a:bodyPr/>
          <a:lstStyle>
            <a:lvl1pPr>
              <a:defRPr b="1" cap="none" spc="300">
                <a:ln w="11430" cmpd="sng">
                  <a:noFill/>
                  <a:prstDash val="solid"/>
                  <a:miter lim="800000"/>
                </a:ln>
                <a:gradFill>
                  <a:gsLst>
                    <a:gs pos="53000">
                      <a:schemeClr val="accent3">
                        <a:lumMod val="50000"/>
                      </a:schemeClr>
                    </a:gs>
                    <a:gs pos="100000">
                      <a:schemeClr val="tx1"/>
                    </a:gs>
                  </a:gsLst>
                  <a:lin ang="5400000"/>
                </a:gradFill>
                <a:effectLst>
                  <a:glow rad="45500">
                    <a:schemeClr val="accent1">
                      <a:satMod val="220000"/>
                      <a:alpha val="35000"/>
                    </a:schemeClr>
                  </a:glow>
                </a:effectLst>
              </a:defRPr>
            </a:lvl1pPr>
          </a:lstStyle>
          <a:p>
            <a:r>
              <a:rPr lang="ru-RU"/>
              <a:t>Образец заголовка</a:t>
            </a:r>
          </a:p>
        </p:txBody>
      </p:sp>
      <p:sp>
        <p:nvSpPr>
          <p:cNvPr id="3" name="Подзаголовок 2"/>
          <p:cNvSpPr>
            <a:spLocks noGrp="1"/>
          </p:cNvSpPr>
          <p:nvPr>
            <p:ph type="subTitle" idx="1"/>
          </p:nvPr>
        </p:nvSpPr>
        <p:spPr>
          <a:xfrm>
            <a:off x="4139952" y="3383899"/>
            <a:ext cx="4049037" cy="1849617"/>
          </a:xfrm>
        </p:spPr>
        <p:txBody>
          <a:bodyPr/>
          <a:lstStyle>
            <a:lvl1pPr marL="0" indent="0" algn="ctr">
              <a:buNone/>
              <a:defRPr>
                <a:ln>
                  <a:solidFill>
                    <a:srgbClr val="349655"/>
                  </a:solidFill>
                </a:ln>
                <a:gradFill>
                  <a:gsLst>
                    <a:gs pos="13000">
                      <a:schemeClr val="tx1"/>
                    </a:gs>
                    <a:gs pos="71000">
                      <a:schemeClr val="accent3">
                        <a:lumMod val="75000"/>
                      </a:schemeClr>
                    </a:gs>
                    <a:gs pos="92000">
                      <a:schemeClr val="tx1"/>
                    </a:gs>
                  </a:gsLst>
                  <a:lin ang="5400000" scaled="0"/>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Tree>
    <p:extLst>
      <p:ext uri="{BB962C8B-B14F-4D97-AF65-F5344CB8AC3E}">
        <p14:creationId xmlns:p14="http://schemas.microsoft.com/office/powerpoint/2010/main" val="399384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7" name="Группа 6"/>
          <p:cNvGrpSpPr/>
          <p:nvPr userDrawn="1"/>
        </p:nvGrpSpPr>
        <p:grpSpPr>
          <a:xfrm>
            <a:off x="-26242" y="-1220213"/>
            <a:ext cx="9180633" cy="10084136"/>
            <a:chOff x="-26242" y="-1220213"/>
            <a:chExt cx="9180633" cy="10084136"/>
          </a:xfrm>
        </p:grpSpPr>
        <p:sp>
          <p:nvSpPr>
            <p:cNvPr id="8" name="Полилиния 7"/>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2" name="Полилиния 21"/>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22"/>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1" name="Группа 10"/>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20" name="Полилиния 19"/>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3" name="Группа 12"/>
              <p:cNvGrpSpPr/>
              <p:nvPr/>
            </p:nvGrpSpPr>
            <p:grpSpPr>
              <a:xfrm rot="730301">
                <a:off x="185390" y="3243716"/>
                <a:ext cx="2537603" cy="1800200"/>
                <a:chOff x="1242309" y="3933056"/>
                <a:chExt cx="3179905" cy="2425676"/>
              </a:xfrm>
            </p:grpSpPr>
            <p:sp>
              <p:nvSpPr>
                <p:cNvPr id="18" name="Полилиния 17"/>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 name="Полилиния 18"/>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4" name="Группа 13"/>
              <p:cNvGrpSpPr/>
              <p:nvPr/>
            </p:nvGrpSpPr>
            <p:grpSpPr>
              <a:xfrm rot="3587098" flipH="1">
                <a:off x="687085" y="5581915"/>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5" name="Полилиния 14"/>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sp>
        <p:nvSpPr>
          <p:cNvPr id="2" name="Заголовок 1"/>
          <p:cNvSpPr>
            <a:spLocks noGrp="1"/>
          </p:cNvSpPr>
          <p:nvPr>
            <p:ph type="title"/>
          </p:nvPr>
        </p:nvSpPr>
        <p:spPr>
          <a:xfrm>
            <a:off x="24133" y="44624"/>
            <a:ext cx="6060035" cy="1224136"/>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a:t>Образец заголовка</a:t>
            </a:r>
          </a:p>
        </p:txBody>
      </p:sp>
      <p:sp>
        <p:nvSpPr>
          <p:cNvPr id="3" name="Объект 2"/>
          <p:cNvSpPr>
            <a:spLocks noGrp="1"/>
          </p:cNvSpPr>
          <p:nvPr>
            <p:ph idx="1"/>
          </p:nvPr>
        </p:nvSpPr>
        <p:spPr>
          <a:xfrm>
            <a:off x="490948" y="2231840"/>
            <a:ext cx="8229600" cy="4234233"/>
          </a:xfrm>
          <a:solidFill>
            <a:schemeClr val="bg1">
              <a:alpha val="69000"/>
            </a:schemeClr>
          </a:solidFill>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grpSp>
        <p:nvGrpSpPr>
          <p:cNvPr id="27" name="Группа 26"/>
          <p:cNvGrpSpPr/>
          <p:nvPr userDrawn="1"/>
        </p:nvGrpSpPr>
        <p:grpSpPr>
          <a:xfrm rot="7987570">
            <a:off x="2709199" y="6420659"/>
            <a:ext cx="307901" cy="450659"/>
            <a:chOff x="2857488" y="4883951"/>
            <a:chExt cx="571504" cy="903297"/>
          </a:xfrm>
        </p:grpSpPr>
        <p:sp>
          <p:nvSpPr>
            <p:cNvPr id="28" name="Овал 27"/>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Прямая соединительная линия 29"/>
            <p:cNvCxnSpPr>
              <a:stCxn id="29" idx="0"/>
              <a:endCxn id="29"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Овал 30"/>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39"/>
          <p:cNvGrpSpPr/>
          <p:nvPr userDrawn="1"/>
        </p:nvGrpSpPr>
        <p:grpSpPr>
          <a:xfrm rot="13759740">
            <a:off x="128706" y="6346842"/>
            <a:ext cx="307901" cy="450659"/>
            <a:chOff x="2857488" y="4883951"/>
            <a:chExt cx="571504" cy="903297"/>
          </a:xfrm>
        </p:grpSpPr>
        <p:sp>
          <p:nvSpPr>
            <p:cNvPr id="41" name="Овал 40"/>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3" name="Прямая соединительная линия 42"/>
            <p:cNvCxnSpPr>
              <a:stCxn id="42" idx="0"/>
              <a:endCxn id="42"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Овал 43"/>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3" name="Группа 52"/>
          <p:cNvGrpSpPr/>
          <p:nvPr userDrawn="1"/>
        </p:nvGrpSpPr>
        <p:grpSpPr>
          <a:xfrm rot="4965394">
            <a:off x="8589021" y="104103"/>
            <a:ext cx="307901" cy="450659"/>
            <a:chOff x="2857488" y="4883951"/>
            <a:chExt cx="571504" cy="903297"/>
          </a:xfrm>
        </p:grpSpPr>
        <p:sp>
          <p:nvSpPr>
            <p:cNvPr id="54" name="Овал 53"/>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6" name="Прямая соединительная линия 55"/>
            <p:cNvCxnSpPr>
              <a:stCxn id="55" idx="0"/>
              <a:endCxn id="55"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Овал 56"/>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14096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7" name="Группа 6"/>
          <p:cNvGrpSpPr/>
          <p:nvPr userDrawn="1"/>
        </p:nvGrpSpPr>
        <p:grpSpPr>
          <a:xfrm>
            <a:off x="-89897" y="-27384"/>
            <a:ext cx="9298389" cy="8086773"/>
            <a:chOff x="-89897" y="0"/>
            <a:chExt cx="9298389" cy="8086773"/>
          </a:xfrm>
        </p:grpSpPr>
        <p:sp>
          <p:nvSpPr>
            <p:cNvPr id="8" name="Полилиния 7"/>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4" name="Группа 13"/>
              <p:cNvGrpSpPr/>
              <p:nvPr/>
            </p:nvGrpSpPr>
            <p:grpSpPr>
              <a:xfrm rot="730301">
                <a:off x="185390" y="3243716"/>
                <a:ext cx="2537603" cy="1800200"/>
                <a:chOff x="1242309" y="3933056"/>
                <a:chExt cx="3179905" cy="2425676"/>
              </a:xfrm>
            </p:grpSpPr>
            <p:sp>
              <p:nvSpPr>
                <p:cNvPr id="19" name="Полилиния 18"/>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 name="Полилиния 19"/>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5" name="Группа 14"/>
              <p:cNvGrpSpPr/>
              <p:nvPr/>
            </p:nvGrpSpPr>
            <p:grpSpPr>
              <a:xfrm rot="3587098" flipH="1">
                <a:off x="687085" y="5581915"/>
                <a:ext cx="2537603" cy="1800200"/>
                <a:chOff x="1242309" y="3933056"/>
                <a:chExt cx="3179905" cy="2425676"/>
              </a:xfrm>
            </p:grpSpPr>
            <p:sp>
              <p:nvSpPr>
                <p:cNvPr id="17" name="Полилиния 16"/>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 name="Полилиния 17"/>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6" name="Полилиния 15"/>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1" name="Группа 10"/>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12" name="Полилиния 11"/>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12"/>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 name="Заголовок 1"/>
          <p:cNvSpPr>
            <a:spLocks noGrp="1"/>
          </p:cNvSpPr>
          <p:nvPr>
            <p:ph type="title"/>
          </p:nvPr>
        </p:nvSpPr>
        <p:spPr>
          <a:xfrm>
            <a:off x="-67470" y="5447383"/>
            <a:ext cx="6249293" cy="1362075"/>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a:t>Образец заголовка</a:t>
            </a:r>
          </a:p>
        </p:txBody>
      </p:sp>
      <p:sp>
        <p:nvSpPr>
          <p:cNvPr id="3" name="Текст 2"/>
          <p:cNvSpPr>
            <a:spLocks noGrp="1"/>
          </p:cNvSpPr>
          <p:nvPr>
            <p:ph type="body" idx="1"/>
          </p:nvPr>
        </p:nvSpPr>
        <p:spPr>
          <a:xfrm>
            <a:off x="2123728" y="260649"/>
            <a:ext cx="6884924" cy="1701152"/>
          </a:xfrm>
        </p:spPr>
        <p:txBody>
          <a:bodyPr vert="horz" lIns="91440" tIns="45720" rIns="91440" bIns="45720" rtlCol="0">
            <a:normAutofit/>
          </a:bodyPr>
          <a:lstStyle>
            <a:lvl1pPr>
              <a:defRPr lang="ru-RU" smtClean="0">
                <a:ln>
                  <a:solidFill>
                    <a:srgbClr val="349655"/>
                  </a:solidFill>
                </a:ln>
                <a:gradFill>
                  <a:gsLst>
                    <a:gs pos="13000">
                      <a:schemeClr val="tx1"/>
                    </a:gs>
                    <a:gs pos="71000">
                      <a:schemeClr val="accent3">
                        <a:lumMod val="75000"/>
                      </a:schemeClr>
                    </a:gs>
                    <a:gs pos="92000">
                      <a:schemeClr val="tx1"/>
                    </a:gs>
                  </a:gsLst>
                  <a:lin ang="5400000" scaled="0"/>
                </a:gradFill>
              </a:defRPr>
            </a:lvl1pPr>
          </a:lstStyle>
          <a:p>
            <a:pPr marL="0" lvl="0" indent="0" algn="ctr">
              <a:buNone/>
            </a:pPr>
            <a:r>
              <a:rPr lang="ru-RU"/>
              <a:t>Образец текста</a:t>
            </a:r>
          </a:p>
        </p:txBody>
      </p:sp>
      <p:grpSp>
        <p:nvGrpSpPr>
          <p:cNvPr id="21" name="Группа 20"/>
          <p:cNvGrpSpPr/>
          <p:nvPr userDrawn="1"/>
        </p:nvGrpSpPr>
        <p:grpSpPr>
          <a:xfrm rot="4495045">
            <a:off x="7750986" y="2100643"/>
            <a:ext cx="307901" cy="450659"/>
            <a:chOff x="2857488" y="4883951"/>
            <a:chExt cx="571504" cy="903297"/>
          </a:xfrm>
        </p:grpSpPr>
        <p:sp>
          <p:nvSpPr>
            <p:cNvPr id="22" name="Овал 21"/>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единительная линия 23"/>
            <p:cNvCxnSpPr>
              <a:stCxn id="23" idx="0"/>
              <a:endCxn id="23"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4" name="Группа 33"/>
          <p:cNvGrpSpPr/>
          <p:nvPr userDrawn="1"/>
        </p:nvGrpSpPr>
        <p:grpSpPr>
          <a:xfrm rot="13759740">
            <a:off x="6442905" y="4835439"/>
            <a:ext cx="307901" cy="450659"/>
            <a:chOff x="2857488" y="4883951"/>
            <a:chExt cx="571504" cy="903297"/>
          </a:xfrm>
        </p:grpSpPr>
        <p:sp>
          <p:nvSpPr>
            <p:cNvPr id="35" name="Овал 34"/>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единительная линия 36"/>
            <p:cNvCxnSpPr>
              <a:stCxn id="36" idx="0"/>
              <a:endCxn id="36"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Овал 37"/>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7" name="Группа 46"/>
          <p:cNvGrpSpPr/>
          <p:nvPr userDrawn="1"/>
        </p:nvGrpSpPr>
        <p:grpSpPr>
          <a:xfrm rot="16758158">
            <a:off x="1276616" y="130200"/>
            <a:ext cx="307901" cy="450659"/>
            <a:chOff x="2857488" y="4883951"/>
            <a:chExt cx="571504" cy="903297"/>
          </a:xfrm>
          <a:scene3d>
            <a:camera prst="orthographicFront">
              <a:rot lat="0" lon="0" rev="0"/>
            </a:camera>
            <a:lightRig rig="threePt" dir="t"/>
          </a:scene3d>
        </p:grpSpPr>
        <p:sp>
          <p:nvSpPr>
            <p:cNvPr id="48" name="Овал 47"/>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Прямая соединительная линия 49"/>
            <p:cNvCxnSpPr>
              <a:stCxn id="49" idx="0"/>
              <a:endCxn id="49"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Овал 50"/>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8457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8" name="Группа 7"/>
          <p:cNvGrpSpPr/>
          <p:nvPr userDrawn="1"/>
        </p:nvGrpSpPr>
        <p:grpSpPr>
          <a:xfrm>
            <a:off x="-26242" y="-1220213"/>
            <a:ext cx="9180633" cy="10084136"/>
            <a:chOff x="-26242" y="-1220213"/>
            <a:chExt cx="9180633" cy="10084136"/>
          </a:xfrm>
        </p:grpSpPr>
        <p:sp>
          <p:nvSpPr>
            <p:cNvPr id="9" name="Полилиния 8"/>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3" name="Полилиния 22"/>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олилиния 23"/>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2" name="Группа 11"/>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21" name="Полилиния 20"/>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21"/>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2"/>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4" name="Группа 13"/>
              <p:cNvGrpSpPr/>
              <p:nvPr/>
            </p:nvGrpSpPr>
            <p:grpSpPr>
              <a:xfrm rot="730301">
                <a:off x="185390" y="3243716"/>
                <a:ext cx="2537603" cy="1800200"/>
                <a:chOff x="1242309" y="3933056"/>
                <a:chExt cx="3179905" cy="2425676"/>
              </a:xfrm>
            </p:grpSpPr>
            <p:sp>
              <p:nvSpPr>
                <p:cNvPr id="19" name="Полилиния 18"/>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 name="Полилиния 19"/>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5" name="Группа 14"/>
              <p:cNvGrpSpPr/>
              <p:nvPr/>
            </p:nvGrpSpPr>
            <p:grpSpPr>
              <a:xfrm rot="3587098" flipH="1">
                <a:off x="687085" y="5581915"/>
                <a:ext cx="2537603" cy="1800200"/>
                <a:chOff x="1242309" y="3933056"/>
                <a:chExt cx="3179905" cy="2425676"/>
              </a:xfrm>
            </p:grpSpPr>
            <p:sp>
              <p:nvSpPr>
                <p:cNvPr id="17" name="Полилиния 16"/>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 name="Полилиния 17"/>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6" name="Полилиния 15"/>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sp>
        <p:nvSpPr>
          <p:cNvPr id="2" name="Заголовок 1"/>
          <p:cNvSpPr>
            <a:spLocks noGrp="1"/>
          </p:cNvSpPr>
          <p:nvPr>
            <p:ph type="title"/>
          </p:nvPr>
        </p:nvSpPr>
        <p:spPr>
          <a:xfrm>
            <a:off x="24133" y="116632"/>
            <a:ext cx="5916019" cy="1224136"/>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a:t>Образец заголовка</a:t>
            </a:r>
            <a:endParaRPr lang="ru-RU" dirty="0"/>
          </a:p>
        </p:txBody>
      </p:sp>
      <p:sp>
        <p:nvSpPr>
          <p:cNvPr id="3" name="Объект 2"/>
          <p:cNvSpPr>
            <a:spLocks noGrp="1"/>
          </p:cNvSpPr>
          <p:nvPr>
            <p:ph sz="half" idx="1"/>
          </p:nvPr>
        </p:nvSpPr>
        <p:spPr>
          <a:xfrm>
            <a:off x="539551" y="2348880"/>
            <a:ext cx="4038600" cy="4156529"/>
          </a:xfrm>
          <a:solidFill>
            <a:schemeClr val="bg1">
              <a:alpha val="69000"/>
            </a:schemeClr>
          </a:solidFill>
        </p:spPr>
        <p:txBody>
          <a:bodyPr vert="horz" lIns="91440" tIns="45720" rIns="91440" bIns="45720"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784947" y="2361713"/>
            <a:ext cx="4038600" cy="4104360"/>
          </a:xfrm>
          <a:solidFill>
            <a:schemeClr val="bg1">
              <a:alpha val="69000"/>
            </a:schemeClr>
          </a:solidFill>
        </p:spPr>
        <p:txBody>
          <a:bodyPr vert="horz" lIns="91440" tIns="45720" rIns="91440" bIns="45720"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grpSp>
        <p:nvGrpSpPr>
          <p:cNvPr id="25" name="Группа 24"/>
          <p:cNvGrpSpPr/>
          <p:nvPr userDrawn="1"/>
        </p:nvGrpSpPr>
        <p:grpSpPr>
          <a:xfrm rot="7987570">
            <a:off x="2709199" y="6420659"/>
            <a:ext cx="307901" cy="450659"/>
            <a:chOff x="2857488" y="4883951"/>
            <a:chExt cx="571504" cy="903297"/>
          </a:xfrm>
        </p:grpSpPr>
        <p:sp>
          <p:nvSpPr>
            <p:cNvPr id="26" name="Овал 2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8" name="Прямая соединительная линия 27"/>
            <p:cNvCxnSpPr>
              <a:stCxn id="27" idx="0"/>
              <a:endCxn id="2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Овал 2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37"/>
          <p:cNvGrpSpPr/>
          <p:nvPr userDrawn="1"/>
        </p:nvGrpSpPr>
        <p:grpSpPr>
          <a:xfrm rot="13759740">
            <a:off x="128706" y="6346842"/>
            <a:ext cx="307901" cy="450659"/>
            <a:chOff x="2857488" y="4883951"/>
            <a:chExt cx="571504" cy="903297"/>
          </a:xfrm>
        </p:grpSpPr>
        <p:sp>
          <p:nvSpPr>
            <p:cNvPr id="39" name="Овал 3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 name="Прямая соединительная линия 40"/>
            <p:cNvCxnSpPr>
              <a:stCxn id="40" idx="0"/>
              <a:endCxn id="4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1" name="Группа 50"/>
          <p:cNvGrpSpPr/>
          <p:nvPr userDrawn="1"/>
        </p:nvGrpSpPr>
        <p:grpSpPr>
          <a:xfrm rot="4965394">
            <a:off x="8589021" y="104103"/>
            <a:ext cx="307901" cy="450659"/>
            <a:chOff x="2857488" y="4883951"/>
            <a:chExt cx="571504" cy="903297"/>
          </a:xfrm>
        </p:grpSpPr>
        <p:sp>
          <p:nvSpPr>
            <p:cNvPr id="52" name="Овал 51"/>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4" name="Прямая соединительная линия 53"/>
            <p:cNvCxnSpPr>
              <a:stCxn id="53" idx="0"/>
              <a:endCxn id="53"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Овал 54"/>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03834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5" name="Группа 4"/>
          <p:cNvGrpSpPr/>
          <p:nvPr userDrawn="1"/>
        </p:nvGrpSpPr>
        <p:grpSpPr>
          <a:xfrm>
            <a:off x="-26242" y="-1220213"/>
            <a:ext cx="9180633" cy="10084136"/>
            <a:chOff x="-26242" y="-1220213"/>
            <a:chExt cx="9180633" cy="10084136"/>
          </a:xfrm>
        </p:grpSpPr>
        <p:sp>
          <p:nvSpPr>
            <p:cNvPr id="6" name="Полилиния 5"/>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0" name="Полилиния 19"/>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9" name="Группа 8"/>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18" name="Полилиния 17"/>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18"/>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1" name="Группа 10"/>
              <p:cNvGrpSpPr/>
              <p:nvPr/>
            </p:nvGrpSpPr>
            <p:grpSpPr>
              <a:xfrm rot="730301">
                <a:off x="185390" y="3243716"/>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2" name="Группа 11"/>
              <p:cNvGrpSpPr/>
              <p:nvPr/>
            </p:nvGrpSpPr>
            <p:grpSpPr>
              <a:xfrm rot="3587098" flipH="1">
                <a:off x="687085" y="5581915"/>
                <a:ext cx="2537603" cy="1800200"/>
                <a:chOff x="1242309" y="3933056"/>
                <a:chExt cx="3179905" cy="2425676"/>
              </a:xfrm>
            </p:grpSpPr>
            <p:sp>
              <p:nvSpPr>
                <p:cNvPr id="14" name="Полилиния 13"/>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5" name="Полилиния 14"/>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3" name="Полилиния 12"/>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grpSp>
        <p:nvGrpSpPr>
          <p:cNvPr id="22" name="Группа 21"/>
          <p:cNvGrpSpPr/>
          <p:nvPr userDrawn="1"/>
        </p:nvGrpSpPr>
        <p:grpSpPr>
          <a:xfrm rot="7987570">
            <a:off x="2709199" y="6420659"/>
            <a:ext cx="307901" cy="450659"/>
            <a:chOff x="2857488" y="4883951"/>
            <a:chExt cx="571504" cy="903297"/>
          </a:xfrm>
        </p:grpSpPr>
        <p:sp>
          <p:nvSpPr>
            <p:cNvPr id="23" name="Овал 22"/>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a:stCxn id="24" idx="0"/>
              <a:endCxn id="24"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userDrawn="1"/>
        </p:nvGrpSpPr>
        <p:grpSpPr>
          <a:xfrm rot="13759740">
            <a:off x="128706" y="6346842"/>
            <a:ext cx="307901" cy="450659"/>
            <a:chOff x="2857488" y="4883951"/>
            <a:chExt cx="571504" cy="903297"/>
          </a:xfrm>
        </p:grpSpPr>
        <p:sp>
          <p:nvSpPr>
            <p:cNvPr id="36" name="Овал 3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единительная линия 37"/>
            <p:cNvCxnSpPr>
              <a:stCxn id="37" idx="0"/>
              <a:endCxn id="3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userDrawn="1"/>
        </p:nvGrpSpPr>
        <p:grpSpPr>
          <a:xfrm rot="4965394">
            <a:off x="8589021" y="104103"/>
            <a:ext cx="307901" cy="450659"/>
            <a:chOff x="2857488" y="4883951"/>
            <a:chExt cx="571504" cy="903297"/>
          </a:xfrm>
        </p:grpSpPr>
        <p:sp>
          <p:nvSpPr>
            <p:cNvPr id="49" name="Овал 4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 name="Прямая соединительная линия 50"/>
            <p:cNvCxnSpPr>
              <a:stCxn id="50" idx="0"/>
              <a:endCxn id="5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92644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userDrawn="1"/>
        </p:nvGrpSpPr>
        <p:grpSpPr>
          <a:xfrm>
            <a:off x="-89897" y="-27384"/>
            <a:ext cx="9298389" cy="8086773"/>
            <a:chOff x="-89897" y="0"/>
            <a:chExt cx="9298389" cy="8086773"/>
          </a:xfrm>
        </p:grpSpPr>
        <p:sp>
          <p:nvSpPr>
            <p:cNvPr id="9" name="Полилиния 8"/>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5" name="Группа 14"/>
              <p:cNvGrpSpPr/>
              <p:nvPr/>
            </p:nvGrpSpPr>
            <p:grpSpPr>
              <a:xfrm rot="730301">
                <a:off x="185390" y="3243716"/>
                <a:ext cx="2537603" cy="1800200"/>
                <a:chOff x="1242309" y="3933056"/>
                <a:chExt cx="3179905" cy="2425676"/>
              </a:xfrm>
            </p:grpSpPr>
            <p:sp>
              <p:nvSpPr>
                <p:cNvPr id="20" name="Полилиния 19"/>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 name="Полилиния 20"/>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6" name="Группа 15"/>
              <p:cNvGrpSpPr/>
              <p:nvPr/>
            </p:nvGrpSpPr>
            <p:grpSpPr>
              <a:xfrm rot="3587098" flipH="1">
                <a:off x="687085" y="5581915"/>
                <a:ext cx="2537603" cy="1800200"/>
                <a:chOff x="1242309" y="3933056"/>
                <a:chExt cx="3179905" cy="2425676"/>
              </a:xfrm>
            </p:grpSpPr>
            <p:sp>
              <p:nvSpPr>
                <p:cNvPr id="18" name="Полилиния 17"/>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 name="Полилиния 18"/>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7" name="Полилиния 16"/>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2" name="Группа 11"/>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13" name="Полилиния 12"/>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 name="Заголовок 1"/>
          <p:cNvSpPr>
            <a:spLocks noGrp="1"/>
          </p:cNvSpPr>
          <p:nvPr>
            <p:ph type="title"/>
          </p:nvPr>
        </p:nvSpPr>
        <p:spPr>
          <a:xfrm>
            <a:off x="15651" y="5568676"/>
            <a:ext cx="6132883" cy="1028675"/>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ru-RU"/>
              <a:t>Образец заголовка</a:t>
            </a:r>
          </a:p>
        </p:txBody>
      </p:sp>
      <p:sp>
        <p:nvSpPr>
          <p:cNvPr id="3" name="Рисунок 2"/>
          <p:cNvSpPr>
            <a:spLocks noGrp="1"/>
          </p:cNvSpPr>
          <p:nvPr>
            <p:ph type="pic" idx="1"/>
          </p:nvPr>
        </p:nvSpPr>
        <p:spPr>
          <a:xfrm>
            <a:off x="32352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6084168" y="332656"/>
            <a:ext cx="2872691" cy="4139935"/>
          </a:xfrm>
          <a:solidFill>
            <a:schemeClr val="bg1">
              <a:alpha val="64000"/>
            </a:schemeClr>
          </a:solid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2" name="Группа 21"/>
          <p:cNvGrpSpPr/>
          <p:nvPr userDrawn="1"/>
        </p:nvGrpSpPr>
        <p:grpSpPr>
          <a:xfrm rot="7987570">
            <a:off x="7841083" y="4568725"/>
            <a:ext cx="307901" cy="450659"/>
            <a:chOff x="2857488" y="4883951"/>
            <a:chExt cx="571504" cy="903297"/>
          </a:xfrm>
        </p:grpSpPr>
        <p:sp>
          <p:nvSpPr>
            <p:cNvPr id="23" name="Овал 22"/>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a:stCxn id="24" idx="0"/>
              <a:endCxn id="24"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userDrawn="1"/>
        </p:nvGrpSpPr>
        <p:grpSpPr>
          <a:xfrm rot="13759740">
            <a:off x="6215520" y="5070422"/>
            <a:ext cx="307901" cy="450659"/>
            <a:chOff x="2857488" y="4883951"/>
            <a:chExt cx="571504" cy="903297"/>
          </a:xfrm>
        </p:grpSpPr>
        <p:sp>
          <p:nvSpPr>
            <p:cNvPr id="36" name="Овал 3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единительная линия 37"/>
            <p:cNvCxnSpPr>
              <a:stCxn id="37" idx="0"/>
              <a:endCxn id="3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userDrawn="1"/>
        </p:nvGrpSpPr>
        <p:grpSpPr>
          <a:xfrm rot="4965394">
            <a:off x="8607831" y="6294716"/>
            <a:ext cx="307901" cy="450659"/>
            <a:chOff x="2857488" y="4883951"/>
            <a:chExt cx="571504" cy="903297"/>
          </a:xfrm>
        </p:grpSpPr>
        <p:sp>
          <p:nvSpPr>
            <p:cNvPr id="49" name="Овал 4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 name="Прямая соединительная линия 50"/>
            <p:cNvCxnSpPr>
              <a:stCxn id="50" idx="0"/>
              <a:endCxn id="5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96731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5292F-CDC4-4C2A-91D3-FE4AEA0F8F35}" type="datetimeFigureOut">
              <a:rPr lang="ru-RU" smtClean="0"/>
              <a:pPr/>
              <a:t>28.10.2024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74FA0-DE96-4D37-9B96-70834AE17CC2}" type="slidenum">
              <a:rPr lang="ru-RU" smtClean="0"/>
              <a:pPr/>
              <a:t>‹№›</a:t>
            </a:fld>
            <a:endParaRPr lang="ru-RU"/>
          </a:p>
        </p:txBody>
      </p:sp>
    </p:spTree>
    <p:extLst>
      <p:ext uri="{BB962C8B-B14F-4D97-AF65-F5344CB8AC3E}">
        <p14:creationId xmlns:p14="http://schemas.microsoft.com/office/powerpoint/2010/main" val="235875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sites.google.com/view/okulelele/%D0%B3%D0%BB%D0%B0%D0%B2%D0%BD%D0%B0%D1%8F-%D1%81%D1%82%D1%80%D0%B0%D0%BD%D0%B8%D1%86%D0%B0?authuser=0&amp;hl=uk"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9832" y="260648"/>
            <a:ext cx="5616624" cy="2520280"/>
          </a:xfrm>
          <a:solidFill>
            <a:schemeClr val="accent6">
              <a:lumMod val="60000"/>
              <a:lumOff val="40000"/>
            </a:schemeClr>
          </a:solidFill>
        </p:spPr>
        <p:txBody>
          <a:bodyPr>
            <a:normAutofit/>
          </a:bodyPr>
          <a:lstStyle/>
          <a:p>
            <a:r>
              <a:rPr lang="uk-UA" sz="4000" dirty="0">
                <a:effectLst/>
              </a:rPr>
              <a:t>Що таке </a:t>
            </a:r>
            <a:r>
              <a:rPr lang="en-US" sz="4000" dirty="0">
                <a:effectLst/>
              </a:rPr>
              <a:t>STEM</a:t>
            </a:r>
            <a:r>
              <a:rPr lang="ru-RU" sz="4000" dirty="0">
                <a:effectLst/>
              </a:rPr>
              <a:t>-</a:t>
            </a:r>
            <a:r>
              <a:rPr lang="uk-UA" sz="4000" dirty="0">
                <a:effectLst/>
              </a:rPr>
              <a:t>освіта і чому вона така популярна</a:t>
            </a:r>
            <a:r>
              <a:rPr lang="ru-RU" sz="4000" dirty="0">
                <a:effectLst/>
              </a:rPr>
              <a:t>?</a:t>
            </a:r>
            <a:endParaRPr lang="ru-RU" sz="4000" dirty="0"/>
          </a:p>
        </p:txBody>
      </p:sp>
      <p:sp>
        <p:nvSpPr>
          <p:cNvPr id="3" name="Подзаголовок 2"/>
          <p:cNvSpPr>
            <a:spLocks noGrp="1"/>
          </p:cNvSpPr>
          <p:nvPr>
            <p:ph type="subTitle" idx="1"/>
          </p:nvPr>
        </p:nvSpPr>
        <p:spPr>
          <a:xfrm>
            <a:off x="2987824" y="5877272"/>
            <a:ext cx="5976664" cy="936104"/>
          </a:xfrm>
        </p:spPr>
        <p:txBody>
          <a:bodyPr>
            <a:normAutofit fontScale="92500" lnSpcReduction="10000"/>
          </a:bodyPr>
          <a:lstStyle/>
          <a:p>
            <a:r>
              <a:rPr lang="ru-RU" sz="1800" dirty="0" err="1">
                <a:solidFill>
                  <a:schemeClr val="accent5">
                    <a:lumMod val="75000"/>
                  </a:schemeClr>
                </a:solidFill>
              </a:rPr>
              <a:t>Виступ</a:t>
            </a:r>
            <a:r>
              <a:rPr lang="ru-RU" sz="1800" dirty="0">
                <a:solidFill>
                  <a:schemeClr val="accent5">
                    <a:lumMod val="75000"/>
                  </a:schemeClr>
                </a:solidFill>
              </a:rPr>
              <a:t> на </a:t>
            </a:r>
            <a:r>
              <a:rPr lang="ru-RU" sz="1800" dirty="0" err="1">
                <a:solidFill>
                  <a:schemeClr val="accent5">
                    <a:lumMod val="75000"/>
                  </a:schemeClr>
                </a:solidFill>
              </a:rPr>
              <a:t>педраді</a:t>
            </a:r>
            <a:endParaRPr lang="ru-RU" sz="1800" dirty="0">
              <a:solidFill>
                <a:schemeClr val="accent5">
                  <a:lumMod val="75000"/>
                </a:schemeClr>
              </a:solidFill>
            </a:endParaRPr>
          </a:p>
          <a:p>
            <a:r>
              <a:rPr lang="ru-RU" sz="1800" dirty="0" err="1">
                <a:solidFill>
                  <a:schemeClr val="accent5">
                    <a:lumMod val="75000"/>
                  </a:schemeClr>
                </a:solidFill>
              </a:rPr>
              <a:t>Вчителя</a:t>
            </a:r>
            <a:r>
              <a:rPr lang="ru-RU" sz="1800" dirty="0">
                <a:solidFill>
                  <a:schemeClr val="accent5">
                    <a:lumMod val="75000"/>
                  </a:schemeClr>
                </a:solidFill>
              </a:rPr>
              <a:t> </a:t>
            </a:r>
            <a:r>
              <a:rPr lang="ru-RU" sz="1800" dirty="0" err="1">
                <a:solidFill>
                  <a:schemeClr val="accent5">
                    <a:lumMod val="75000"/>
                  </a:schemeClr>
                </a:solidFill>
              </a:rPr>
              <a:t>фізики</a:t>
            </a:r>
            <a:r>
              <a:rPr lang="ru-RU" sz="1800" dirty="0">
                <a:solidFill>
                  <a:schemeClr val="accent5">
                    <a:lumMod val="75000"/>
                  </a:schemeClr>
                </a:solidFill>
              </a:rPr>
              <a:t> та </a:t>
            </a:r>
            <a:r>
              <a:rPr lang="ru-RU" sz="1800" dirty="0" err="1">
                <a:solidFill>
                  <a:schemeClr val="accent5">
                    <a:lumMod val="75000"/>
                  </a:schemeClr>
                </a:solidFill>
              </a:rPr>
              <a:t>інформатики</a:t>
            </a:r>
            <a:r>
              <a:rPr lang="ru-RU" sz="1800" dirty="0">
                <a:solidFill>
                  <a:schemeClr val="accent5">
                    <a:lumMod val="75000"/>
                  </a:schemeClr>
                </a:solidFill>
              </a:rPr>
              <a:t> </a:t>
            </a:r>
            <a:r>
              <a:rPr lang="ru-RU" sz="1800" dirty="0" err="1">
                <a:solidFill>
                  <a:schemeClr val="accent5">
                    <a:lumMod val="75000"/>
                  </a:schemeClr>
                </a:solidFill>
              </a:rPr>
              <a:t>Славгородського</a:t>
            </a:r>
            <a:r>
              <a:rPr lang="ru-RU" sz="1800" dirty="0">
                <a:solidFill>
                  <a:schemeClr val="accent5">
                    <a:lumMod val="75000"/>
                  </a:schemeClr>
                </a:solidFill>
              </a:rPr>
              <a:t> </a:t>
            </a:r>
            <a:r>
              <a:rPr lang="ru-RU" sz="1800" dirty="0" err="1">
                <a:solidFill>
                  <a:schemeClr val="accent5">
                    <a:lumMod val="75000"/>
                  </a:schemeClr>
                </a:solidFill>
              </a:rPr>
              <a:t>ліцею</a:t>
            </a:r>
            <a:r>
              <a:rPr lang="ru-RU" sz="1800" dirty="0">
                <a:solidFill>
                  <a:schemeClr val="accent5">
                    <a:lumMod val="75000"/>
                  </a:schemeClr>
                </a:solidFill>
              </a:rPr>
              <a:t> </a:t>
            </a:r>
          </a:p>
          <a:p>
            <a:r>
              <a:rPr lang="ru-RU" sz="1800" dirty="0" err="1">
                <a:solidFill>
                  <a:schemeClr val="accent5">
                    <a:lumMod val="75000"/>
                  </a:schemeClr>
                </a:solidFill>
              </a:rPr>
              <a:t>Макаренка</a:t>
            </a:r>
            <a:r>
              <a:rPr lang="ru-RU" sz="1800" dirty="0">
                <a:solidFill>
                  <a:schemeClr val="accent5">
                    <a:lumMod val="75000"/>
                  </a:schemeClr>
                </a:solidFill>
              </a:rPr>
              <a:t> В.М.</a:t>
            </a:r>
          </a:p>
        </p:txBody>
      </p:sp>
      <p:sp>
        <p:nvSpPr>
          <p:cNvPr id="4" name="Прямокутник 3"/>
          <p:cNvSpPr/>
          <p:nvPr/>
        </p:nvSpPr>
        <p:spPr>
          <a:xfrm>
            <a:off x="467544" y="2967334"/>
            <a:ext cx="8280920" cy="1569660"/>
          </a:xfrm>
          <a:prstGeom prst="rect">
            <a:avLst/>
          </a:prstGeom>
        </p:spPr>
        <p:txBody>
          <a:bodyPr wrap="square">
            <a:spAutoFit/>
          </a:bodyPr>
          <a:lstStyle/>
          <a:p>
            <a:r>
              <a:rPr lang="en-US" dirty="0"/>
              <a:t> </a:t>
            </a:r>
            <a:r>
              <a:rPr lang="en-US" sz="3200" dirty="0"/>
              <a:t>STEM = Science, Technology, Engineering, Mathematics - </a:t>
            </a:r>
            <a:r>
              <a:rPr lang="uk-UA" sz="3200" dirty="0"/>
              <a:t>акронім слів: природничі науки, технологія, інжиніринг, математика.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404664"/>
            <a:ext cx="6249293" cy="1362075"/>
          </a:xfrm>
        </p:spPr>
        <p:txBody>
          <a:bodyPr/>
          <a:lstStyle/>
          <a:p>
            <a:r>
              <a:rPr lang="uk-UA" dirty="0"/>
              <a:t>Конструктори, моделі</a:t>
            </a:r>
          </a:p>
        </p:txBody>
      </p:sp>
      <p:sp>
        <p:nvSpPr>
          <p:cNvPr id="4" name="TextBox 3"/>
          <p:cNvSpPr txBox="1"/>
          <p:nvPr/>
        </p:nvSpPr>
        <p:spPr>
          <a:xfrm>
            <a:off x="2627784" y="1535101"/>
            <a:ext cx="4057970" cy="369332"/>
          </a:xfrm>
          <a:prstGeom prst="rect">
            <a:avLst/>
          </a:prstGeom>
          <a:noFill/>
        </p:spPr>
        <p:txBody>
          <a:bodyPr wrap="none" rtlCol="0">
            <a:spAutoFit/>
          </a:bodyPr>
          <a:lstStyle/>
          <a:p>
            <a:r>
              <a:rPr lang="ru-RU" dirty="0" err="1"/>
              <a:t>Stellarium</a:t>
            </a:r>
            <a:r>
              <a:rPr lang="ru-RU" dirty="0"/>
              <a:t> </a:t>
            </a:r>
            <a:r>
              <a:rPr lang="ru-RU" dirty="0" err="1"/>
              <a:t>Mobile</a:t>
            </a:r>
            <a:r>
              <a:rPr lang="ru-RU" dirty="0"/>
              <a:t> - Карта </a:t>
            </a:r>
            <a:r>
              <a:rPr lang="ru-RU" dirty="0" err="1"/>
              <a:t>зоряного</a:t>
            </a:r>
            <a:r>
              <a:rPr lang="ru-RU" dirty="0"/>
              <a:t> неба</a:t>
            </a:r>
            <a:endParaRPr lang="uk-UA" dirty="0"/>
          </a:p>
        </p:txBody>
      </p:sp>
      <p:sp>
        <p:nvSpPr>
          <p:cNvPr id="5" name="TextBox 4"/>
          <p:cNvSpPr txBox="1"/>
          <p:nvPr/>
        </p:nvSpPr>
        <p:spPr>
          <a:xfrm>
            <a:off x="4788024" y="2095476"/>
            <a:ext cx="2333139" cy="369332"/>
          </a:xfrm>
          <a:prstGeom prst="rect">
            <a:avLst/>
          </a:prstGeom>
          <a:noFill/>
        </p:spPr>
        <p:txBody>
          <a:bodyPr wrap="none" rtlCol="0">
            <a:spAutoFit/>
          </a:bodyPr>
          <a:lstStyle/>
          <a:p>
            <a:r>
              <a:rPr lang="uk-UA" dirty="0"/>
              <a:t>Модель - Фази місяця</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35101"/>
            <a:ext cx="1872208" cy="238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144" y="2069617"/>
            <a:ext cx="15716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848479"/>
            <a:ext cx="1513041" cy="31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61105" y="3239288"/>
            <a:ext cx="2256195" cy="369332"/>
          </a:xfrm>
          <a:prstGeom prst="rect">
            <a:avLst/>
          </a:prstGeom>
          <a:noFill/>
        </p:spPr>
        <p:txBody>
          <a:bodyPr wrap="none" rtlCol="0">
            <a:spAutoFit/>
          </a:bodyPr>
          <a:lstStyle/>
          <a:p>
            <a:r>
              <a:rPr lang="uk-UA" dirty="0"/>
              <a:t>Таблиця Менделєєва</a:t>
            </a:r>
          </a:p>
        </p:txBody>
      </p:sp>
    </p:spTree>
    <p:extLst>
      <p:ext uri="{BB962C8B-B14F-4D97-AF65-F5344CB8AC3E}">
        <p14:creationId xmlns:p14="http://schemas.microsoft.com/office/powerpoint/2010/main" val="29274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6249293" cy="1362075"/>
          </a:xfrm>
        </p:spPr>
        <p:txBody>
          <a:bodyPr>
            <a:normAutofit fontScale="90000"/>
          </a:bodyPr>
          <a:lstStyle/>
          <a:p>
            <a:r>
              <a:rPr lang="uk-UA" dirty="0" err="1">
                <a:solidFill>
                  <a:srgbClr val="FF0000"/>
                </a:solidFill>
              </a:rPr>
              <a:t>Робототехнічні</a:t>
            </a:r>
            <a:r>
              <a:rPr lang="uk-UA" dirty="0">
                <a:solidFill>
                  <a:srgbClr val="FF0000"/>
                </a:solidFill>
              </a:rPr>
              <a:t> системи</a:t>
            </a:r>
            <a:br>
              <a:rPr lang="uk-UA" dirty="0"/>
            </a:br>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67366"/>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2555776" y="1467366"/>
            <a:ext cx="1845185" cy="369332"/>
          </a:xfrm>
          <a:prstGeom prst="rect">
            <a:avLst/>
          </a:prstGeom>
        </p:spPr>
        <p:txBody>
          <a:bodyPr wrap="none">
            <a:spAutoFit/>
          </a:bodyPr>
          <a:lstStyle/>
          <a:p>
            <a:r>
              <a:rPr lang="uk-UA" dirty="0"/>
              <a:t>Робот на </a:t>
            </a:r>
            <a:r>
              <a:rPr lang="en-US" dirty="0" err="1"/>
              <a:t>Arduino</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309" y="2505251"/>
            <a:ext cx="3024187"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кутник 4"/>
          <p:cNvSpPr/>
          <p:nvPr/>
        </p:nvSpPr>
        <p:spPr>
          <a:xfrm>
            <a:off x="5940152" y="2563163"/>
            <a:ext cx="2664296" cy="646331"/>
          </a:xfrm>
          <a:prstGeom prst="rect">
            <a:avLst/>
          </a:prstGeom>
        </p:spPr>
        <p:txBody>
          <a:bodyPr wrap="square">
            <a:spAutoFit/>
          </a:bodyPr>
          <a:lstStyle/>
          <a:p>
            <a:r>
              <a:rPr lang="ru-RU" dirty="0" err="1"/>
              <a:t>Метеостанція</a:t>
            </a:r>
            <a:r>
              <a:rPr lang="ru-RU" dirty="0"/>
              <a:t> на </a:t>
            </a:r>
            <a:r>
              <a:rPr lang="ru-RU" dirty="0" err="1"/>
              <a:t>Arduino</a:t>
            </a:r>
            <a:r>
              <a:rPr lang="ru-RU" dirty="0"/>
              <a:t> </a:t>
            </a:r>
          </a:p>
          <a:p>
            <a:r>
              <a:rPr lang="ru-RU" dirty="0"/>
              <a:t>з датчиком DHT-11</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869160"/>
            <a:ext cx="2394967" cy="17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47864" y="5733256"/>
            <a:ext cx="3521413" cy="369332"/>
          </a:xfrm>
          <a:prstGeom prst="rect">
            <a:avLst/>
          </a:prstGeom>
          <a:noFill/>
        </p:spPr>
        <p:txBody>
          <a:bodyPr wrap="none" rtlCol="0">
            <a:spAutoFit/>
          </a:bodyPr>
          <a:lstStyle/>
          <a:p>
            <a:r>
              <a:rPr lang="uk-UA" dirty="0"/>
              <a:t>Робот – пилосос ,який розмовляє.</a:t>
            </a:r>
          </a:p>
        </p:txBody>
      </p:sp>
    </p:spTree>
    <p:extLst>
      <p:ext uri="{BB962C8B-B14F-4D97-AF65-F5344CB8AC3E}">
        <p14:creationId xmlns:p14="http://schemas.microsoft.com/office/powerpoint/2010/main" val="169641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92696"/>
            <a:ext cx="6249293" cy="1362075"/>
          </a:xfrm>
        </p:spPr>
        <p:txBody>
          <a:bodyPr>
            <a:normAutofit fontScale="90000"/>
          </a:bodyPr>
          <a:lstStyle/>
          <a:p>
            <a:r>
              <a:rPr lang="uk-UA" dirty="0" err="1">
                <a:solidFill>
                  <a:srgbClr val="FF0000"/>
                </a:solidFill>
              </a:rPr>
              <a:t>Робототехнічні</a:t>
            </a:r>
            <a:r>
              <a:rPr lang="uk-UA" dirty="0">
                <a:solidFill>
                  <a:srgbClr val="FF0000"/>
                </a:solidFill>
              </a:rPr>
              <a:t> системи</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19050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43808" y="1945682"/>
            <a:ext cx="4179221" cy="646331"/>
          </a:xfrm>
          <a:prstGeom prst="rect">
            <a:avLst/>
          </a:prstGeom>
          <a:noFill/>
        </p:spPr>
        <p:txBody>
          <a:bodyPr wrap="none" rtlCol="0">
            <a:spAutoFit/>
          </a:bodyPr>
          <a:lstStyle/>
          <a:p>
            <a:r>
              <a:rPr lang="ru-RU" dirty="0" err="1"/>
              <a:t>Raspberry</a:t>
            </a:r>
            <a:r>
              <a:rPr lang="ru-RU" dirty="0"/>
              <a:t> </a:t>
            </a:r>
            <a:r>
              <a:rPr lang="ru-RU" dirty="0" err="1"/>
              <a:t>Pi</a:t>
            </a:r>
            <a:r>
              <a:rPr lang="ru-RU" dirty="0"/>
              <a:t> — </a:t>
            </a:r>
            <a:r>
              <a:rPr lang="ru-RU" dirty="0" err="1"/>
              <a:t>одноплатний</a:t>
            </a:r>
            <a:r>
              <a:rPr lang="ru-RU" dirty="0"/>
              <a:t> компьютер </a:t>
            </a:r>
          </a:p>
          <a:p>
            <a:r>
              <a:rPr lang="ru-RU" dirty="0" err="1"/>
              <a:t>розміром</a:t>
            </a:r>
            <a:r>
              <a:rPr lang="ru-RU" dirty="0"/>
              <a:t> як </a:t>
            </a:r>
            <a:r>
              <a:rPr lang="ru-RU" dirty="0" err="1"/>
              <a:t>банківська</a:t>
            </a:r>
            <a:r>
              <a:rPr lang="ru-RU" dirty="0"/>
              <a:t> </a:t>
            </a:r>
            <a:r>
              <a:rPr lang="ru-RU" dirty="0" err="1"/>
              <a:t>картка</a:t>
            </a:r>
            <a:endParaRPr lang="uk-UA"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157" y="2733114"/>
            <a:ext cx="2286514" cy="165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20072" y="2733114"/>
            <a:ext cx="2691763" cy="646331"/>
          </a:xfrm>
          <a:prstGeom prst="rect">
            <a:avLst/>
          </a:prstGeom>
          <a:noFill/>
        </p:spPr>
        <p:txBody>
          <a:bodyPr wrap="none" rtlCol="0">
            <a:spAutoFit/>
          </a:bodyPr>
          <a:lstStyle/>
          <a:p>
            <a:r>
              <a:rPr lang="uk-UA" dirty="0"/>
              <a:t>Керуйте своїм роботом – </a:t>
            </a:r>
          </a:p>
          <a:p>
            <a:r>
              <a:rPr lang="en-US" dirty="0"/>
              <a:t>Raspberry Pi Robot</a:t>
            </a:r>
            <a:endParaRPr lang="uk-UA" dirty="0"/>
          </a:p>
        </p:txBody>
      </p:sp>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240" y="4581129"/>
            <a:ext cx="294432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07904" y="5157192"/>
            <a:ext cx="2822632" cy="646331"/>
          </a:xfrm>
          <a:prstGeom prst="rect">
            <a:avLst/>
          </a:prstGeom>
          <a:noFill/>
        </p:spPr>
        <p:txBody>
          <a:bodyPr wrap="none" rtlCol="0">
            <a:spAutoFit/>
          </a:bodyPr>
          <a:lstStyle/>
          <a:p>
            <a:r>
              <a:rPr lang="ru-RU" dirty="0"/>
              <a:t>Система </a:t>
            </a:r>
            <a:r>
              <a:rPr lang="ru-RU" dirty="0" err="1"/>
              <a:t>безпеки</a:t>
            </a:r>
            <a:r>
              <a:rPr lang="ru-RU" dirty="0"/>
              <a:t> для дому</a:t>
            </a:r>
          </a:p>
          <a:p>
            <a:r>
              <a:rPr lang="ru-RU" dirty="0"/>
              <a:t> з </a:t>
            </a:r>
            <a:r>
              <a:rPr lang="ru-RU" dirty="0" err="1"/>
              <a:t>Raspberry</a:t>
            </a:r>
            <a:r>
              <a:rPr lang="ru-RU" dirty="0"/>
              <a:t> </a:t>
            </a:r>
            <a:r>
              <a:rPr lang="ru-RU" dirty="0" err="1"/>
              <a:t>Pi</a:t>
            </a:r>
            <a:endParaRPr lang="uk-UA" dirty="0"/>
          </a:p>
        </p:txBody>
      </p:sp>
      <p:sp>
        <p:nvSpPr>
          <p:cNvPr id="8" name="Прямокутник 7"/>
          <p:cNvSpPr/>
          <p:nvPr/>
        </p:nvSpPr>
        <p:spPr>
          <a:xfrm>
            <a:off x="522184" y="6381328"/>
            <a:ext cx="4959114" cy="369332"/>
          </a:xfrm>
          <a:prstGeom prst="rect">
            <a:avLst/>
          </a:prstGeom>
        </p:spPr>
        <p:txBody>
          <a:bodyPr wrap="none">
            <a:spAutoFit/>
          </a:bodyPr>
          <a:lstStyle/>
          <a:p>
            <a:r>
              <a:rPr lang="ru-RU" dirty="0" err="1"/>
              <a:t>Мова</a:t>
            </a:r>
            <a:r>
              <a:rPr lang="ru-RU" dirty="0"/>
              <a:t> </a:t>
            </a:r>
            <a:r>
              <a:rPr lang="ru-RU" dirty="0" err="1"/>
              <a:t>програмування</a:t>
            </a:r>
            <a:r>
              <a:rPr lang="ru-RU" dirty="0"/>
              <a:t> для </a:t>
            </a:r>
            <a:r>
              <a:rPr lang="en-US" dirty="0"/>
              <a:t>Raspberry Pi </a:t>
            </a:r>
            <a:r>
              <a:rPr lang="ru-RU" dirty="0"/>
              <a:t> — </a:t>
            </a:r>
            <a:r>
              <a:rPr lang="ru-RU" dirty="0" err="1"/>
              <a:t>Python</a:t>
            </a:r>
            <a:endParaRPr lang="uk-UA" dirty="0"/>
          </a:p>
        </p:txBody>
      </p:sp>
    </p:spTree>
    <p:extLst>
      <p:ext uri="{BB962C8B-B14F-4D97-AF65-F5344CB8AC3E}">
        <p14:creationId xmlns:p14="http://schemas.microsoft.com/office/powerpoint/2010/main" val="416566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60648"/>
            <a:ext cx="6249293" cy="1362075"/>
          </a:xfrm>
        </p:spPr>
        <p:txBody>
          <a:bodyPr/>
          <a:lstStyle/>
          <a:p>
            <a:r>
              <a:rPr lang="uk-UA" dirty="0"/>
              <a:t>Електронні пристрої</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921" y="1484784"/>
            <a:ext cx="16478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921" y="3297336"/>
            <a:ext cx="12858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кутник 4"/>
          <p:cNvSpPr/>
          <p:nvPr/>
        </p:nvSpPr>
        <p:spPr>
          <a:xfrm>
            <a:off x="3923928" y="1988840"/>
            <a:ext cx="4572000" cy="3693319"/>
          </a:xfrm>
          <a:prstGeom prst="rect">
            <a:avLst/>
          </a:prstGeom>
        </p:spPr>
        <p:txBody>
          <a:bodyPr>
            <a:spAutoFit/>
          </a:bodyPr>
          <a:lstStyle/>
          <a:p>
            <a:r>
              <a:rPr lang="en-US" dirty="0" err="1"/>
              <a:t>int</a:t>
            </a:r>
            <a:r>
              <a:rPr lang="en-US" dirty="0"/>
              <a:t> </a:t>
            </a:r>
            <a:r>
              <a:rPr lang="en-US" dirty="0" err="1"/>
              <a:t>led_pin</a:t>
            </a:r>
            <a:r>
              <a:rPr lang="en-US" dirty="0"/>
              <a:t> = 13;</a:t>
            </a:r>
          </a:p>
          <a:p>
            <a:r>
              <a:rPr lang="en-US" dirty="0"/>
              <a:t>void setup() {</a:t>
            </a:r>
          </a:p>
          <a:p>
            <a:r>
              <a:rPr lang="en-US" dirty="0"/>
              <a:t>  </a:t>
            </a:r>
            <a:r>
              <a:rPr lang="en-US" dirty="0" err="1"/>
              <a:t>Serial.begin</a:t>
            </a:r>
            <a:r>
              <a:rPr lang="en-US" dirty="0"/>
              <a:t>(9600);</a:t>
            </a:r>
          </a:p>
          <a:p>
            <a:r>
              <a:rPr lang="en-US" dirty="0"/>
              <a:t>  </a:t>
            </a:r>
            <a:r>
              <a:rPr lang="en-US" dirty="0" err="1"/>
              <a:t>pinMode</a:t>
            </a:r>
            <a:r>
              <a:rPr lang="en-US" dirty="0"/>
              <a:t>(</a:t>
            </a:r>
            <a:r>
              <a:rPr lang="en-US" dirty="0" err="1"/>
              <a:t>led_pin</a:t>
            </a:r>
            <a:r>
              <a:rPr lang="en-US" dirty="0"/>
              <a:t>, OUTPUT);</a:t>
            </a:r>
          </a:p>
          <a:p>
            <a:r>
              <a:rPr lang="en-US" dirty="0"/>
              <a:t>  </a:t>
            </a:r>
            <a:r>
              <a:rPr lang="en-US" dirty="0" err="1"/>
              <a:t>Serial.println</a:t>
            </a:r>
            <a:r>
              <a:rPr lang="en-US" dirty="0"/>
              <a:t>("setup");</a:t>
            </a:r>
          </a:p>
          <a:p>
            <a:r>
              <a:rPr lang="en-US" dirty="0"/>
              <a:t>}</a:t>
            </a:r>
          </a:p>
          <a:p>
            <a:r>
              <a:rPr lang="en-US" dirty="0"/>
              <a:t>void loop() {</a:t>
            </a:r>
          </a:p>
          <a:p>
            <a:r>
              <a:rPr lang="en-US" dirty="0"/>
              <a:t>  </a:t>
            </a:r>
            <a:r>
              <a:rPr lang="en-US" dirty="0" err="1"/>
              <a:t>digitalWrite</a:t>
            </a:r>
            <a:r>
              <a:rPr lang="en-US" dirty="0"/>
              <a:t>(</a:t>
            </a:r>
            <a:r>
              <a:rPr lang="en-US" dirty="0" err="1"/>
              <a:t>led_pin</a:t>
            </a:r>
            <a:r>
              <a:rPr lang="en-US" dirty="0"/>
              <a:t>, HIGH);</a:t>
            </a:r>
          </a:p>
          <a:p>
            <a:r>
              <a:rPr lang="en-US" dirty="0"/>
              <a:t>  delay(1000);</a:t>
            </a:r>
          </a:p>
          <a:p>
            <a:r>
              <a:rPr lang="en-US" dirty="0"/>
              <a:t>  </a:t>
            </a:r>
            <a:r>
              <a:rPr lang="en-US" dirty="0" err="1"/>
              <a:t>digitalWrite</a:t>
            </a:r>
            <a:r>
              <a:rPr lang="en-US" dirty="0"/>
              <a:t>(</a:t>
            </a:r>
            <a:r>
              <a:rPr lang="en-US" dirty="0" err="1"/>
              <a:t>led_pin</a:t>
            </a:r>
            <a:r>
              <a:rPr lang="en-US" dirty="0"/>
              <a:t>, LOW);</a:t>
            </a:r>
          </a:p>
          <a:p>
            <a:r>
              <a:rPr lang="en-US" dirty="0"/>
              <a:t>  delay(1000);</a:t>
            </a:r>
          </a:p>
          <a:p>
            <a:r>
              <a:rPr lang="en-US" dirty="0"/>
              <a:t>  </a:t>
            </a:r>
            <a:r>
              <a:rPr lang="en-US" dirty="0" err="1"/>
              <a:t>Serial.println</a:t>
            </a:r>
            <a:r>
              <a:rPr lang="en-US" dirty="0"/>
              <a:t>("loop");</a:t>
            </a:r>
          </a:p>
          <a:p>
            <a:r>
              <a:rPr lang="en-US" dirty="0"/>
              <a:t>}</a:t>
            </a:r>
            <a:endParaRPr lang="uk-UA" dirty="0"/>
          </a:p>
        </p:txBody>
      </p:sp>
      <p:sp>
        <p:nvSpPr>
          <p:cNvPr id="6" name="TextBox 5"/>
          <p:cNvSpPr txBox="1"/>
          <p:nvPr/>
        </p:nvSpPr>
        <p:spPr>
          <a:xfrm>
            <a:off x="3923928" y="1576554"/>
            <a:ext cx="2101857" cy="369332"/>
          </a:xfrm>
          <a:prstGeom prst="rect">
            <a:avLst/>
          </a:prstGeom>
          <a:noFill/>
        </p:spPr>
        <p:txBody>
          <a:bodyPr wrap="none" rtlCol="0">
            <a:spAutoFit/>
          </a:bodyPr>
          <a:lstStyle/>
          <a:p>
            <a:r>
              <a:rPr lang="uk-UA" dirty="0"/>
              <a:t>Приклад програми </a:t>
            </a:r>
          </a:p>
        </p:txBody>
      </p:sp>
    </p:spTree>
    <p:extLst>
      <p:ext uri="{BB962C8B-B14F-4D97-AF65-F5344CB8AC3E}">
        <p14:creationId xmlns:p14="http://schemas.microsoft.com/office/powerpoint/2010/main" val="319992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3"/>
            <a:ext cx="7689453" cy="1008112"/>
          </a:xfrm>
        </p:spPr>
        <p:txBody>
          <a:bodyPr>
            <a:normAutofit fontScale="90000"/>
          </a:bodyPr>
          <a:lstStyle/>
          <a:p>
            <a:r>
              <a:rPr lang="ru-RU" dirty="0"/>
              <a:t>Проект як </a:t>
            </a:r>
            <a:r>
              <a:rPr lang="ru-RU" dirty="0" err="1"/>
              <a:t>засіб</a:t>
            </a:r>
            <a:r>
              <a:rPr lang="ru-RU" dirty="0"/>
              <a:t> </a:t>
            </a:r>
            <a:r>
              <a:rPr lang="ru-RU" dirty="0" err="1"/>
              <a:t>реалізації</a:t>
            </a:r>
            <a:r>
              <a:rPr lang="ru-RU" dirty="0"/>
              <a:t> STEM-</a:t>
            </a:r>
            <a:r>
              <a:rPr lang="ru-RU" dirty="0" err="1"/>
              <a:t>освіти</a:t>
            </a:r>
            <a:endParaRPr lang="uk-UA" dirty="0"/>
          </a:p>
        </p:txBody>
      </p:sp>
      <p:sp>
        <p:nvSpPr>
          <p:cNvPr id="3" name="Місце для тексту 2"/>
          <p:cNvSpPr>
            <a:spLocks noGrp="1"/>
          </p:cNvSpPr>
          <p:nvPr>
            <p:ph type="body" idx="1"/>
          </p:nvPr>
        </p:nvSpPr>
        <p:spPr>
          <a:xfrm>
            <a:off x="323528" y="1484784"/>
            <a:ext cx="8352928" cy="3816424"/>
          </a:xfrm>
        </p:spPr>
        <p:txBody>
          <a:bodyPr>
            <a:noAutofit/>
          </a:bodyPr>
          <a:lstStyle/>
          <a:p>
            <a:r>
              <a:rPr lang="uk-UA" sz="2400" dirty="0">
                <a:solidFill>
                  <a:schemeClr val="tx1"/>
                </a:solidFill>
              </a:rPr>
              <a:t>Проект як засіб реалізації </a:t>
            </a:r>
            <a:r>
              <a:rPr lang="en-US" sz="2400" dirty="0">
                <a:solidFill>
                  <a:schemeClr val="tx1"/>
                </a:solidFill>
              </a:rPr>
              <a:t>STEM-</a:t>
            </a:r>
            <a:r>
              <a:rPr lang="uk-UA" sz="2400" dirty="0">
                <a:solidFill>
                  <a:schemeClr val="tx1"/>
                </a:solidFill>
              </a:rPr>
              <a:t>освіти у школі дозволяє органічно інтегрувати знання учнів з різних дисциплін під час розв’язання реальних проблем, обумовлює їх практичне використання, генерує при цьому нові ідеї, формує всі необхідні життєві компетенції. Реалізація методу проектів на практиці змінює роль вчителя під час навчального процесу. Із носія готових знань він перетворюється на організатора пізнавальної діяльності учнів.</a:t>
            </a:r>
          </a:p>
        </p:txBody>
      </p:sp>
      <p:sp>
        <p:nvSpPr>
          <p:cNvPr id="4" name="Стрілка вправо 3">
            <a:hlinkClick r:id="rId2"/>
          </p:cNvPr>
          <p:cNvSpPr/>
          <p:nvPr/>
        </p:nvSpPr>
        <p:spPr>
          <a:xfrm>
            <a:off x="827584" y="5433134"/>
            <a:ext cx="906399" cy="352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54806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1"/>
            <a:ext cx="7344816" cy="1152128"/>
          </a:xfrm>
        </p:spPr>
        <p:txBody>
          <a:bodyPr/>
          <a:lstStyle/>
          <a:p>
            <a:r>
              <a:rPr lang="uk-UA" dirty="0"/>
              <a:t>Інтегровані уроки.</a:t>
            </a:r>
          </a:p>
        </p:txBody>
      </p:sp>
      <p:sp>
        <p:nvSpPr>
          <p:cNvPr id="3" name="Місце для тексту 2"/>
          <p:cNvSpPr>
            <a:spLocks noGrp="1"/>
          </p:cNvSpPr>
          <p:nvPr>
            <p:ph type="body" idx="1"/>
          </p:nvPr>
        </p:nvSpPr>
        <p:spPr>
          <a:xfrm>
            <a:off x="251520" y="1484784"/>
            <a:ext cx="8208912" cy="5112568"/>
          </a:xfrm>
        </p:spPr>
        <p:txBody>
          <a:bodyPr>
            <a:normAutofit fontScale="70000" lnSpcReduction="20000"/>
          </a:bodyPr>
          <a:lstStyle/>
          <a:p>
            <a:r>
              <a:rPr lang="uk-UA" dirty="0"/>
              <a:t> </a:t>
            </a:r>
            <a:r>
              <a:rPr lang="uk-UA" dirty="0">
                <a:solidFill>
                  <a:schemeClr val="tx1"/>
                </a:solidFill>
              </a:rPr>
              <a:t>Особливою формою наскрізного </a:t>
            </a:r>
            <a:r>
              <a:rPr lang="en-US" dirty="0">
                <a:solidFill>
                  <a:schemeClr val="tx1"/>
                </a:solidFill>
              </a:rPr>
              <a:t>STEM-</a:t>
            </a:r>
            <a:r>
              <a:rPr lang="uk-UA" dirty="0">
                <a:solidFill>
                  <a:schemeClr val="tx1"/>
                </a:solidFill>
              </a:rPr>
              <a:t>навчання є інтегровані уроки, які спрямовані на встановлення міжпредметних зв’язків. Цілеспрямовані змістовні інтегровані уроки встановлюють міцні зв’язки між навчальними дисциплінами, вносять новизну в традиційну систему навчання, допомагають учням зрозуміти важливість вивчення основ наук як єдиної системи знань. Інтегровані уроки роблять навчальний процес цікавим, а їх проведення є необхідним для цілісного сприйняття світу та осмислення явищ навколишньої дійсності учнями. Звичайно, таких уроків проводиться небагато, так як складно скоординувати діяльність педагогів, які викладають різні предмети.</a:t>
            </a:r>
          </a:p>
          <a:p>
            <a:r>
              <a:rPr lang="uk-UA" dirty="0">
                <a:solidFill>
                  <a:schemeClr val="tx1"/>
                </a:solidFill>
              </a:rPr>
              <a:t>Цікавими інтегрованими є уроки фізики, інтегровані з біологією. Наприклад, багато рослин і тварин мають дивну властивість-прогнозувати зміни погоди, віщувати різні природні явища: землетруси, грози, виверження вулканів. Отже, живі барометри, компаси, сейсмографи-це цікавий матеріал для інтеграції фізики з біологією.</a:t>
            </a:r>
          </a:p>
          <a:p>
            <a:endParaRPr lang="uk-UA" dirty="0"/>
          </a:p>
        </p:txBody>
      </p:sp>
    </p:spTree>
    <p:extLst>
      <p:ext uri="{BB962C8B-B14F-4D97-AF65-F5344CB8AC3E}">
        <p14:creationId xmlns:p14="http://schemas.microsoft.com/office/powerpoint/2010/main" val="142950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776864" cy="1362075"/>
          </a:xfrm>
        </p:spPr>
        <p:txBody>
          <a:bodyPr/>
          <a:lstStyle/>
          <a:p>
            <a:r>
              <a:rPr lang="uk-UA" dirty="0"/>
              <a:t>Робота в МАН</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558190" cy="48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618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628800"/>
            <a:ext cx="8820472" cy="3600400"/>
          </a:xfrm>
        </p:spPr>
        <p:txBody>
          <a:bodyPr>
            <a:normAutofit/>
          </a:bodyPr>
          <a:lstStyle/>
          <a:p>
            <a:pPr lvl="0"/>
            <a:r>
              <a:rPr lang="uk-UA" sz="3200" dirty="0" err="1">
                <a:solidFill>
                  <a:schemeClr val="tx1"/>
                </a:solidFill>
                <a:effectLst/>
              </a:rPr>
              <a:t>-Великі</a:t>
            </a:r>
            <a:r>
              <a:rPr lang="uk-UA" sz="3200" dirty="0">
                <a:solidFill>
                  <a:schemeClr val="tx1"/>
                </a:solidFill>
                <a:effectLst/>
              </a:rPr>
              <a:t> затрати часу на підготовку уроку.</a:t>
            </a:r>
            <a:br>
              <a:rPr lang="uk-UA" sz="3200" dirty="0">
                <a:solidFill>
                  <a:schemeClr val="tx1"/>
                </a:solidFill>
                <a:effectLst/>
              </a:rPr>
            </a:br>
            <a:r>
              <a:rPr lang="uk-UA" sz="3200" dirty="0" err="1">
                <a:solidFill>
                  <a:schemeClr val="tx1"/>
                </a:solidFill>
                <a:effectLst/>
              </a:rPr>
              <a:t>-Довготривалість</a:t>
            </a:r>
            <a:r>
              <a:rPr lang="uk-UA" sz="3200" dirty="0">
                <a:solidFill>
                  <a:schemeClr val="tx1"/>
                </a:solidFill>
                <a:effectLst/>
              </a:rPr>
              <a:t> </a:t>
            </a:r>
            <a:r>
              <a:rPr lang="uk-UA" sz="3200" dirty="0" err="1">
                <a:solidFill>
                  <a:schemeClr val="tx1"/>
                </a:solidFill>
                <a:effectLst/>
              </a:rPr>
              <a:t>проєкту</a:t>
            </a:r>
            <a:r>
              <a:rPr lang="uk-UA" sz="3200" dirty="0">
                <a:solidFill>
                  <a:schemeClr val="tx1"/>
                </a:solidFill>
                <a:effectLst/>
              </a:rPr>
              <a:t>.</a:t>
            </a:r>
            <a:br>
              <a:rPr lang="uk-UA" sz="3200" dirty="0">
                <a:solidFill>
                  <a:schemeClr val="tx1"/>
                </a:solidFill>
                <a:effectLst/>
              </a:rPr>
            </a:br>
            <a:r>
              <a:rPr lang="uk-UA" sz="3200" dirty="0" err="1">
                <a:solidFill>
                  <a:schemeClr val="tx1"/>
                </a:solidFill>
                <a:effectLst/>
              </a:rPr>
              <a:t>-Недостатня</a:t>
            </a:r>
            <a:r>
              <a:rPr lang="uk-UA" sz="3200" dirty="0">
                <a:solidFill>
                  <a:schemeClr val="tx1"/>
                </a:solidFill>
                <a:effectLst/>
              </a:rPr>
              <a:t> матеріальна-технічна  база. </a:t>
            </a:r>
            <a:br>
              <a:rPr lang="uk-UA" sz="3200" dirty="0">
                <a:effectLst/>
              </a:rPr>
            </a:br>
            <a:r>
              <a:rPr lang="ru-RU" sz="2000" dirty="0">
                <a:solidFill>
                  <a:schemeClr val="tx1"/>
                </a:solidFill>
                <a:effectLst/>
              </a:rPr>
              <a:t>.</a:t>
            </a:r>
            <a:endParaRPr lang="uk-UA" sz="2000" dirty="0">
              <a:solidFill>
                <a:schemeClr val="tx1"/>
              </a:solidFill>
              <a:effectLst/>
            </a:endParaRPr>
          </a:p>
        </p:txBody>
      </p:sp>
      <p:sp>
        <p:nvSpPr>
          <p:cNvPr id="3" name="Текст 2"/>
          <p:cNvSpPr>
            <a:spLocks noGrp="1"/>
          </p:cNvSpPr>
          <p:nvPr>
            <p:ph type="body" idx="1"/>
          </p:nvPr>
        </p:nvSpPr>
        <p:spPr>
          <a:xfrm>
            <a:off x="2253558" y="260648"/>
            <a:ext cx="6884924" cy="1701152"/>
          </a:xfrm>
        </p:spPr>
        <p:txBody>
          <a:bodyPr>
            <a:normAutofit/>
          </a:bodyPr>
          <a:lstStyle/>
          <a:p>
            <a:pPr marL="0" indent="0">
              <a:buNone/>
            </a:pPr>
            <a:r>
              <a:rPr lang="uk-UA" sz="3600" b="1" dirty="0"/>
              <a:t>Недоліки та труднощі у використанні </a:t>
            </a:r>
            <a:r>
              <a:rPr lang="ru-RU" sz="3600" b="1" dirty="0"/>
              <a:t>STE</a:t>
            </a:r>
            <a:r>
              <a:rPr lang="uk-UA" sz="3600" b="1" dirty="0"/>
              <a:t>А</a:t>
            </a:r>
            <a:r>
              <a:rPr lang="ru-RU" sz="3600" b="1" dirty="0"/>
              <a:t>M</a:t>
            </a:r>
            <a:r>
              <a:rPr lang="uk-UA" sz="3600" b="1" dirty="0" err="1"/>
              <a:t>-освіти</a:t>
            </a:r>
            <a:r>
              <a:rPr lang="uk-UA" sz="3600" b="1" dirty="0"/>
              <a:t>:</a:t>
            </a:r>
            <a:endParaRPr lang="uk-UA" sz="3600" dirty="0"/>
          </a:p>
          <a:p>
            <a:endParaRPr lang="uk-UA" dirty="0"/>
          </a:p>
        </p:txBody>
      </p:sp>
    </p:spTree>
    <p:extLst>
      <p:ext uri="{BB962C8B-B14F-4D97-AF65-F5344CB8AC3E}">
        <p14:creationId xmlns:p14="http://schemas.microsoft.com/office/powerpoint/2010/main" val="318221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352928" cy="1362075"/>
          </a:xfrm>
        </p:spPr>
        <p:txBody>
          <a:bodyPr>
            <a:normAutofit/>
          </a:bodyPr>
          <a:lstStyle/>
          <a:p>
            <a:r>
              <a:rPr lang="ru-RU" dirty="0"/>
              <a:t>Робота в МАН</a:t>
            </a:r>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507902"/>
            <a:ext cx="5974171" cy="621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FD5901A0-4A2C-8C34-E8EB-677547366498}"/>
              </a:ext>
            </a:extLst>
          </p:cNvPr>
          <p:cNvSpPr txBox="1"/>
          <p:nvPr/>
        </p:nvSpPr>
        <p:spPr>
          <a:xfrm>
            <a:off x="3059832" y="116632"/>
            <a:ext cx="2687531" cy="369332"/>
          </a:xfrm>
          <a:prstGeom prst="rect">
            <a:avLst/>
          </a:prstGeom>
          <a:noFill/>
        </p:spPr>
        <p:txBody>
          <a:bodyPr wrap="none" rtlCol="0">
            <a:spAutoFit/>
          </a:bodyPr>
          <a:lstStyle/>
          <a:p>
            <a:r>
              <a:rPr lang="uk-UA" b="1" dirty="0">
                <a:solidFill>
                  <a:srgbClr val="FF0000"/>
                </a:solidFill>
              </a:rPr>
              <a:t>Методичні рекомендації</a:t>
            </a:r>
          </a:p>
        </p:txBody>
      </p:sp>
    </p:spTree>
    <p:extLst>
      <p:ext uri="{BB962C8B-B14F-4D97-AF65-F5344CB8AC3E}">
        <p14:creationId xmlns:p14="http://schemas.microsoft.com/office/powerpoint/2010/main" val="76233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81090"/>
            <a:ext cx="6048672" cy="669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14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04864"/>
            <a:ext cx="8532440" cy="3672408"/>
          </a:xfrm>
        </p:spPr>
        <p:txBody>
          <a:bodyPr>
            <a:noAutofit/>
          </a:bodyPr>
          <a:lstStyle/>
          <a:p>
            <a:r>
              <a:rPr lang="ru-RU" sz="2400" dirty="0">
                <a:solidFill>
                  <a:schemeClr val="tx1"/>
                </a:solidFill>
                <a:effectLst/>
              </a:rPr>
              <a:t>Одним </a:t>
            </a:r>
            <a:r>
              <a:rPr lang="ru-RU" sz="2400" dirty="0" err="1">
                <a:solidFill>
                  <a:schemeClr val="tx1"/>
                </a:solidFill>
                <a:effectLst/>
              </a:rPr>
              <a:t>із</a:t>
            </a:r>
            <a:r>
              <a:rPr lang="ru-RU" sz="2400" dirty="0">
                <a:solidFill>
                  <a:schemeClr val="tx1"/>
                </a:solidFill>
                <a:effectLst/>
              </a:rPr>
              <a:t> </a:t>
            </a:r>
            <a:r>
              <a:rPr lang="ru-RU" sz="2400" dirty="0" err="1">
                <a:solidFill>
                  <a:schemeClr val="tx1"/>
                </a:solidFill>
                <a:effectLst/>
              </a:rPr>
              <a:t>напрямків</a:t>
            </a:r>
            <a:r>
              <a:rPr lang="ru-RU" sz="2400" dirty="0">
                <a:solidFill>
                  <a:schemeClr val="tx1"/>
                </a:solidFill>
                <a:effectLst/>
              </a:rPr>
              <a:t> </a:t>
            </a:r>
            <a:r>
              <a:rPr lang="ru-RU" sz="2400" dirty="0" err="1">
                <a:solidFill>
                  <a:schemeClr val="tx1"/>
                </a:solidFill>
                <a:effectLst/>
              </a:rPr>
              <a:t>інноваційного</a:t>
            </a:r>
            <a:r>
              <a:rPr lang="ru-RU" sz="2400" dirty="0">
                <a:solidFill>
                  <a:schemeClr val="tx1"/>
                </a:solidFill>
                <a:effectLst/>
              </a:rPr>
              <a:t> </a:t>
            </a:r>
            <a:r>
              <a:rPr lang="ru-RU" sz="2400" dirty="0" err="1">
                <a:solidFill>
                  <a:schemeClr val="tx1"/>
                </a:solidFill>
                <a:effectLst/>
              </a:rPr>
              <a:t>розвитку</a:t>
            </a:r>
            <a:r>
              <a:rPr lang="ru-RU" sz="2400" dirty="0">
                <a:solidFill>
                  <a:schemeClr val="tx1"/>
                </a:solidFill>
                <a:effectLst/>
              </a:rPr>
              <a:t> </a:t>
            </a:r>
            <a:r>
              <a:rPr lang="ru-RU" sz="2400" dirty="0" err="1">
                <a:solidFill>
                  <a:schemeClr val="tx1"/>
                </a:solidFill>
                <a:effectLst/>
              </a:rPr>
              <a:t>природничо-математичної</a:t>
            </a:r>
            <a:r>
              <a:rPr lang="ru-RU" sz="2400" dirty="0">
                <a:solidFill>
                  <a:schemeClr val="tx1"/>
                </a:solidFill>
                <a:effectLst/>
              </a:rPr>
              <a:t> </a:t>
            </a:r>
            <a:r>
              <a:rPr lang="ru-RU" sz="2400" dirty="0" err="1">
                <a:solidFill>
                  <a:schemeClr val="tx1"/>
                </a:solidFill>
                <a:effectLst/>
              </a:rPr>
              <a:t>освіти</a:t>
            </a:r>
            <a:r>
              <a:rPr lang="ru-RU" sz="2400" dirty="0">
                <a:solidFill>
                  <a:schemeClr val="tx1"/>
                </a:solidFill>
                <a:effectLst/>
              </a:rPr>
              <a:t> є система </a:t>
            </a:r>
            <a:r>
              <a:rPr lang="ru-RU" sz="2400" dirty="0" err="1">
                <a:solidFill>
                  <a:schemeClr val="tx1"/>
                </a:solidFill>
                <a:effectLst/>
              </a:rPr>
              <a:t>навчання</a:t>
            </a:r>
            <a:r>
              <a:rPr lang="ru-RU" sz="2400" dirty="0">
                <a:solidFill>
                  <a:schemeClr val="tx1"/>
                </a:solidFill>
                <a:effectLst/>
              </a:rPr>
              <a:t> STEM, </a:t>
            </a:r>
            <a:r>
              <a:rPr lang="ru-RU" sz="2400" dirty="0" err="1">
                <a:solidFill>
                  <a:schemeClr val="tx1"/>
                </a:solidFill>
                <a:effectLst/>
              </a:rPr>
              <a:t>завдяки</a:t>
            </a:r>
            <a:r>
              <a:rPr lang="ru-RU" sz="2400" dirty="0">
                <a:solidFill>
                  <a:schemeClr val="tx1"/>
                </a:solidFill>
                <a:effectLst/>
              </a:rPr>
              <a:t> </a:t>
            </a:r>
            <a:r>
              <a:rPr lang="ru-RU" sz="2400" dirty="0" err="1">
                <a:solidFill>
                  <a:schemeClr val="tx1"/>
                </a:solidFill>
                <a:effectLst/>
              </a:rPr>
              <a:t>якій</a:t>
            </a:r>
            <a:r>
              <a:rPr lang="ru-RU" sz="2400" dirty="0">
                <a:solidFill>
                  <a:schemeClr val="tx1"/>
                </a:solidFill>
                <a:effectLst/>
              </a:rPr>
              <a:t> </a:t>
            </a:r>
            <a:r>
              <a:rPr lang="ru-RU" sz="2400" dirty="0" err="1">
                <a:solidFill>
                  <a:schemeClr val="tx1"/>
                </a:solidFill>
                <a:effectLst/>
              </a:rPr>
              <a:t>діти</a:t>
            </a:r>
            <a:r>
              <a:rPr lang="ru-RU" sz="2400" dirty="0">
                <a:solidFill>
                  <a:schemeClr val="tx1"/>
                </a:solidFill>
                <a:effectLst/>
              </a:rPr>
              <a:t> </a:t>
            </a:r>
            <a:r>
              <a:rPr lang="ru-RU" sz="2400" dirty="0" err="1">
                <a:solidFill>
                  <a:schemeClr val="tx1"/>
                </a:solidFill>
                <a:effectLst/>
              </a:rPr>
              <a:t>розвивають</a:t>
            </a:r>
            <a:r>
              <a:rPr lang="ru-RU" sz="2400" dirty="0">
                <a:solidFill>
                  <a:schemeClr val="tx1"/>
                </a:solidFill>
                <a:effectLst/>
              </a:rPr>
              <a:t> </a:t>
            </a:r>
            <a:r>
              <a:rPr lang="ru-RU" sz="2400" dirty="0" err="1">
                <a:solidFill>
                  <a:schemeClr val="tx1"/>
                </a:solidFill>
                <a:effectLst/>
              </a:rPr>
              <a:t>логічне</a:t>
            </a:r>
            <a:r>
              <a:rPr lang="ru-RU" sz="2400" dirty="0">
                <a:solidFill>
                  <a:schemeClr val="tx1"/>
                </a:solidFill>
                <a:effectLst/>
              </a:rPr>
              <a:t> </a:t>
            </a:r>
            <a:r>
              <a:rPr lang="ru-RU" sz="2400" dirty="0" err="1">
                <a:solidFill>
                  <a:schemeClr val="tx1"/>
                </a:solidFill>
                <a:effectLst/>
              </a:rPr>
              <a:t>мислення</a:t>
            </a:r>
            <a:r>
              <a:rPr lang="ru-RU" sz="2400" dirty="0">
                <a:solidFill>
                  <a:schemeClr val="tx1"/>
                </a:solidFill>
                <a:effectLst/>
              </a:rPr>
              <a:t> та </a:t>
            </a:r>
            <a:r>
              <a:rPr lang="ru-RU" sz="2400" dirty="0" err="1">
                <a:solidFill>
                  <a:schemeClr val="tx1"/>
                </a:solidFill>
                <a:effectLst/>
              </a:rPr>
              <a:t>технічну</a:t>
            </a:r>
            <a:r>
              <a:rPr lang="ru-RU" sz="2400" dirty="0">
                <a:solidFill>
                  <a:schemeClr val="tx1"/>
                </a:solidFill>
                <a:effectLst/>
              </a:rPr>
              <a:t> </a:t>
            </a:r>
            <a:r>
              <a:rPr lang="ru-RU" sz="2400" dirty="0" err="1">
                <a:solidFill>
                  <a:schemeClr val="tx1"/>
                </a:solidFill>
                <a:effectLst/>
              </a:rPr>
              <a:t>грамотність</a:t>
            </a:r>
            <a:r>
              <a:rPr lang="ru-RU" sz="2400" dirty="0">
                <a:solidFill>
                  <a:schemeClr val="tx1"/>
                </a:solidFill>
                <a:effectLst/>
              </a:rPr>
              <a:t>, </a:t>
            </a:r>
            <a:r>
              <a:rPr lang="ru-RU" sz="2400" dirty="0" err="1">
                <a:solidFill>
                  <a:schemeClr val="tx1"/>
                </a:solidFill>
                <a:effectLst/>
              </a:rPr>
              <a:t>вчаться</a:t>
            </a:r>
            <a:r>
              <a:rPr lang="ru-RU" sz="2400" dirty="0">
                <a:solidFill>
                  <a:schemeClr val="tx1"/>
                </a:solidFill>
                <a:effectLst/>
              </a:rPr>
              <a:t> </a:t>
            </a:r>
            <a:r>
              <a:rPr lang="ru-RU" sz="2400" dirty="0" err="1">
                <a:solidFill>
                  <a:schemeClr val="tx1"/>
                </a:solidFill>
                <a:effectLst/>
              </a:rPr>
              <a:t>вирішувати</a:t>
            </a:r>
            <a:r>
              <a:rPr lang="ru-RU" sz="2400" dirty="0">
                <a:solidFill>
                  <a:schemeClr val="tx1"/>
                </a:solidFill>
                <a:effectLst/>
              </a:rPr>
              <a:t> </a:t>
            </a:r>
            <a:r>
              <a:rPr lang="ru-RU" sz="2400" dirty="0" err="1">
                <a:solidFill>
                  <a:schemeClr val="tx1"/>
                </a:solidFill>
                <a:effectLst/>
              </a:rPr>
              <a:t>поставлені</a:t>
            </a:r>
            <a:r>
              <a:rPr lang="ru-RU" sz="2400" dirty="0">
                <a:solidFill>
                  <a:schemeClr val="tx1"/>
                </a:solidFill>
                <a:effectLst/>
              </a:rPr>
              <a:t> </a:t>
            </a:r>
            <a:r>
              <a:rPr lang="ru-RU" sz="2400" dirty="0" err="1">
                <a:solidFill>
                  <a:schemeClr val="tx1"/>
                </a:solidFill>
                <a:effectLst/>
              </a:rPr>
              <a:t>задачі</a:t>
            </a:r>
            <a:r>
              <a:rPr lang="ru-RU" sz="2400" dirty="0">
                <a:solidFill>
                  <a:schemeClr val="tx1"/>
                </a:solidFill>
                <a:effectLst/>
              </a:rPr>
              <a:t>, </a:t>
            </a:r>
            <a:r>
              <a:rPr lang="ru-RU" sz="2400" dirty="0" err="1">
                <a:solidFill>
                  <a:schemeClr val="tx1"/>
                </a:solidFill>
                <a:effectLst/>
              </a:rPr>
              <a:t>стають</a:t>
            </a:r>
            <a:r>
              <a:rPr lang="ru-RU" sz="2400" dirty="0">
                <a:solidFill>
                  <a:schemeClr val="tx1"/>
                </a:solidFill>
                <a:effectLst/>
              </a:rPr>
              <a:t> новаторами, </a:t>
            </a:r>
            <a:r>
              <a:rPr lang="ru-RU" sz="2400" dirty="0" err="1">
                <a:solidFill>
                  <a:schemeClr val="tx1"/>
                </a:solidFill>
                <a:effectLst/>
              </a:rPr>
              <a:t>винахідниками</a:t>
            </a:r>
            <a:r>
              <a:rPr lang="ru-RU" sz="2400" dirty="0">
                <a:solidFill>
                  <a:schemeClr val="tx1"/>
                </a:solidFill>
                <a:effectLst/>
              </a:rPr>
              <a:t>. STEM-</a:t>
            </a:r>
            <a:r>
              <a:rPr lang="ru-RU" sz="2400" dirty="0" err="1">
                <a:solidFill>
                  <a:schemeClr val="tx1"/>
                </a:solidFill>
                <a:effectLst/>
              </a:rPr>
              <a:t>навчання</a:t>
            </a:r>
            <a:r>
              <a:rPr lang="ru-RU" sz="2400" dirty="0">
                <a:solidFill>
                  <a:schemeClr val="tx1"/>
                </a:solidFill>
                <a:effectLst/>
              </a:rPr>
              <a:t> дозволить </a:t>
            </a:r>
            <a:r>
              <a:rPr lang="ru-RU" sz="2400" dirty="0" err="1">
                <a:solidFill>
                  <a:schemeClr val="tx1"/>
                </a:solidFill>
                <a:effectLst/>
              </a:rPr>
              <a:t>зміцнити</a:t>
            </a:r>
            <a:r>
              <a:rPr lang="ru-RU" sz="2400" dirty="0">
                <a:solidFill>
                  <a:schemeClr val="tx1"/>
                </a:solidFill>
                <a:effectLst/>
              </a:rPr>
              <a:t> та </a:t>
            </a:r>
            <a:r>
              <a:rPr lang="ru-RU" sz="2400" dirty="0" err="1">
                <a:solidFill>
                  <a:schemeClr val="tx1"/>
                </a:solidFill>
                <a:effectLst/>
              </a:rPr>
              <a:t>вирішити</a:t>
            </a:r>
            <a:r>
              <a:rPr lang="ru-RU" sz="2400" dirty="0">
                <a:solidFill>
                  <a:schemeClr val="tx1"/>
                </a:solidFill>
                <a:effectLst/>
              </a:rPr>
              <a:t> </a:t>
            </a:r>
            <a:r>
              <a:rPr lang="ru-RU" sz="2400" dirty="0" err="1">
                <a:solidFill>
                  <a:schemeClr val="tx1"/>
                </a:solidFill>
                <a:effectLst/>
              </a:rPr>
              <a:t>найбільш</a:t>
            </a:r>
            <a:r>
              <a:rPr lang="ru-RU" sz="2400" dirty="0">
                <a:solidFill>
                  <a:schemeClr val="tx1"/>
                </a:solidFill>
                <a:effectLst/>
              </a:rPr>
              <a:t> </a:t>
            </a:r>
            <a:r>
              <a:rPr lang="ru-RU" sz="2400" dirty="0" err="1">
                <a:solidFill>
                  <a:schemeClr val="tx1"/>
                </a:solidFill>
                <a:effectLst/>
              </a:rPr>
              <a:t>актуальні</a:t>
            </a:r>
            <a:r>
              <a:rPr lang="ru-RU" sz="2400" dirty="0">
                <a:solidFill>
                  <a:schemeClr val="tx1"/>
                </a:solidFill>
                <a:effectLst/>
              </a:rPr>
              <a:t> </a:t>
            </a:r>
            <a:r>
              <a:rPr lang="ru-RU" sz="2400" dirty="0" err="1">
                <a:solidFill>
                  <a:schemeClr val="tx1"/>
                </a:solidFill>
                <a:effectLst/>
              </a:rPr>
              <a:t>проблеми</a:t>
            </a:r>
            <a:r>
              <a:rPr lang="ru-RU" sz="2400" dirty="0">
                <a:solidFill>
                  <a:schemeClr val="tx1"/>
                </a:solidFill>
                <a:effectLst/>
              </a:rPr>
              <a:t> </a:t>
            </a:r>
            <a:r>
              <a:rPr lang="ru-RU" sz="2400" dirty="0" err="1">
                <a:solidFill>
                  <a:schemeClr val="tx1"/>
                </a:solidFill>
                <a:effectLst/>
              </a:rPr>
              <a:t>майбутнього</a:t>
            </a:r>
            <a:r>
              <a:rPr lang="ru-RU" sz="2400" dirty="0">
                <a:solidFill>
                  <a:schemeClr val="tx1"/>
                </a:solidFill>
                <a:effectLst/>
              </a:rPr>
              <a:t>.</a:t>
            </a:r>
            <a:br>
              <a:rPr lang="en-US" sz="2400" dirty="0">
                <a:solidFill>
                  <a:schemeClr val="tx1"/>
                </a:solidFill>
                <a:effectLst/>
              </a:rPr>
            </a:br>
            <a:endParaRPr lang="uk-UA" sz="2400" dirty="0"/>
          </a:p>
        </p:txBody>
      </p:sp>
      <p:sp>
        <p:nvSpPr>
          <p:cNvPr id="3" name="Текст 2"/>
          <p:cNvSpPr>
            <a:spLocks noGrp="1"/>
          </p:cNvSpPr>
          <p:nvPr>
            <p:ph type="body" idx="1"/>
          </p:nvPr>
        </p:nvSpPr>
        <p:spPr>
          <a:xfrm>
            <a:off x="251520" y="548680"/>
            <a:ext cx="8541108" cy="1701152"/>
          </a:xfrm>
        </p:spPr>
        <p:txBody>
          <a:bodyPr>
            <a:normAutofit/>
          </a:bodyPr>
          <a:lstStyle/>
          <a:p>
            <a:pPr marL="0" indent="0">
              <a:buNone/>
            </a:pPr>
            <a:r>
              <a:rPr lang="ru-RU" b="1" i="1" dirty="0" err="1"/>
              <a:t>Сучасне</a:t>
            </a:r>
            <a:r>
              <a:rPr lang="ru-RU" b="1" i="1" dirty="0"/>
              <a:t> </a:t>
            </a:r>
            <a:r>
              <a:rPr lang="ru-RU" b="1" i="1" dirty="0" err="1"/>
              <a:t>суспільство</a:t>
            </a:r>
            <a:r>
              <a:rPr lang="ru-RU" b="1" i="1" dirty="0"/>
              <a:t> </a:t>
            </a:r>
            <a:r>
              <a:rPr lang="ru-RU" b="1" i="1" dirty="0" err="1"/>
              <a:t>вимагає</a:t>
            </a:r>
            <a:r>
              <a:rPr lang="ru-RU" b="1" i="1" dirty="0"/>
              <a:t>,</a:t>
            </a:r>
            <a:r>
              <a:rPr lang="en-US" b="1" i="1" dirty="0"/>
              <a:t> </a:t>
            </a:r>
            <a:r>
              <a:rPr lang="ru-RU" b="1" i="1" dirty="0" err="1"/>
              <a:t>щоб</a:t>
            </a:r>
            <a:r>
              <a:rPr lang="ru-RU" b="1" i="1" dirty="0"/>
              <a:t> </a:t>
            </a:r>
            <a:r>
              <a:rPr lang="ru-RU" b="1" i="1" dirty="0" err="1"/>
              <a:t>підростаюче</a:t>
            </a:r>
            <a:r>
              <a:rPr lang="ru-RU" b="1" i="1" dirty="0"/>
              <a:t> </a:t>
            </a:r>
            <a:r>
              <a:rPr lang="ru-RU" b="1" i="1" dirty="0" err="1"/>
              <a:t>покоління</a:t>
            </a:r>
            <a:r>
              <a:rPr lang="ru-RU" b="1" i="1" dirty="0"/>
              <a:t> креативно </a:t>
            </a:r>
            <a:r>
              <a:rPr lang="ru-RU" b="1" i="1" dirty="0" err="1"/>
              <a:t>мислило</a:t>
            </a:r>
            <a:r>
              <a:rPr lang="ru-RU" b="1" i="1" dirty="0"/>
              <a:t>, могло </a:t>
            </a:r>
            <a:r>
              <a:rPr lang="ru-RU" b="1" i="1" dirty="0" err="1"/>
              <a:t>створювати</a:t>
            </a:r>
            <a:r>
              <a:rPr lang="ru-RU" b="1" i="1" dirty="0"/>
              <a:t> </a:t>
            </a:r>
            <a:r>
              <a:rPr lang="ru-RU" b="1" i="1" dirty="0" err="1"/>
              <a:t>інновації</a:t>
            </a:r>
            <a:r>
              <a:rPr lang="ru-RU" b="1" i="1" dirty="0"/>
              <a:t>. </a:t>
            </a:r>
          </a:p>
          <a:p>
            <a:endParaRPr lang="uk-UA" dirty="0"/>
          </a:p>
        </p:txBody>
      </p:sp>
    </p:spTree>
    <p:extLst>
      <p:ext uri="{BB962C8B-B14F-4D97-AF65-F5344CB8AC3E}">
        <p14:creationId xmlns:p14="http://schemas.microsoft.com/office/powerpoint/2010/main" val="281401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274838"/>
            <a:ext cx="8280920" cy="4031873"/>
          </a:xfrm>
          <a:prstGeom prst="rect">
            <a:avLst/>
          </a:prstGeom>
        </p:spPr>
        <p:txBody>
          <a:bodyPr wrap="square">
            <a:spAutoFit/>
          </a:bodyPr>
          <a:lstStyle/>
          <a:p>
            <a:r>
              <a:rPr lang="ru-RU" sz="3200" dirty="0"/>
              <a:t> </a:t>
            </a:r>
            <a:r>
              <a:rPr lang="ru-RU" sz="3200" b="1" i="1" dirty="0" err="1"/>
              <a:t>Впровадження</a:t>
            </a:r>
            <a:r>
              <a:rPr lang="ru-RU" sz="3200" b="1" i="1" dirty="0"/>
              <a:t> в </a:t>
            </a:r>
            <a:r>
              <a:rPr lang="ru-RU" sz="3200" b="1" i="1" dirty="0" err="1"/>
              <a:t>освітній</a:t>
            </a:r>
            <a:r>
              <a:rPr lang="ru-RU" sz="3200" b="1" i="1" dirty="0"/>
              <a:t> </a:t>
            </a:r>
            <a:r>
              <a:rPr lang="ru-RU" sz="3200" b="1" i="1" dirty="0" err="1"/>
              <a:t>процес</a:t>
            </a:r>
            <a:r>
              <a:rPr lang="ru-RU" sz="3200" b="1" i="1" dirty="0"/>
              <a:t> STEM дозволить </a:t>
            </a:r>
            <a:r>
              <a:rPr lang="ru-RU" sz="3200" b="1" i="1" dirty="0" err="1"/>
              <a:t>сформувати</a:t>
            </a:r>
            <a:r>
              <a:rPr lang="ru-RU" sz="3200" b="1" i="1" dirty="0"/>
              <a:t> в </a:t>
            </a:r>
            <a:r>
              <a:rPr lang="ru-RU" sz="3200" b="1" i="1" dirty="0" err="1"/>
              <a:t>учнів</a:t>
            </a:r>
            <a:r>
              <a:rPr lang="ru-RU" sz="3200" b="1" i="1" dirty="0"/>
              <a:t> </a:t>
            </a:r>
            <a:r>
              <a:rPr lang="ru-RU" sz="3200" b="1" i="1" dirty="0" err="1"/>
              <a:t>найважливіші</a:t>
            </a:r>
            <a:r>
              <a:rPr lang="ru-RU" sz="3200" b="1" i="1" dirty="0"/>
              <a:t> характеристики, </a:t>
            </a:r>
            <a:r>
              <a:rPr lang="ru-RU" sz="3200" b="1" i="1" dirty="0" err="1"/>
              <a:t>які</a:t>
            </a:r>
            <a:r>
              <a:rPr lang="ru-RU" sz="3200" b="1" i="1" dirty="0"/>
              <a:t> </a:t>
            </a:r>
            <a:r>
              <a:rPr lang="ru-RU" sz="3200" b="1" i="1" dirty="0" err="1"/>
              <a:t>визначають</a:t>
            </a:r>
            <a:r>
              <a:rPr lang="ru-RU" sz="3200" b="1" i="1" dirty="0"/>
              <a:t> компетентного </a:t>
            </a:r>
            <a:r>
              <a:rPr lang="ru-RU" sz="3200" b="1" i="1" dirty="0" err="1"/>
              <a:t>фахівця</a:t>
            </a:r>
            <a:r>
              <a:rPr lang="ru-RU" sz="3200" b="1" i="1" dirty="0"/>
              <a:t> та </a:t>
            </a:r>
            <a:r>
              <a:rPr lang="ru-RU" sz="3200" b="1" i="1" dirty="0" err="1"/>
              <a:t>дає</a:t>
            </a:r>
            <a:r>
              <a:rPr lang="ru-RU" sz="3200" b="1" i="1" dirty="0"/>
              <a:t> </a:t>
            </a:r>
            <a:r>
              <a:rPr lang="ru-RU" sz="3200" b="1" i="1" dirty="0" err="1"/>
              <a:t>принципово</a:t>
            </a:r>
            <a:r>
              <a:rPr lang="ru-RU" sz="3200" b="1" i="1" dirty="0"/>
              <a:t> </a:t>
            </a:r>
            <a:r>
              <a:rPr lang="ru-RU" sz="3200" b="1" i="1" dirty="0" err="1"/>
              <a:t>нову</a:t>
            </a:r>
            <a:r>
              <a:rPr lang="ru-RU" sz="3200" b="1" i="1" dirty="0"/>
              <a:t> модель </a:t>
            </a:r>
            <a:r>
              <a:rPr lang="ru-RU" sz="3200" b="1" i="1" dirty="0" err="1"/>
              <a:t>природничо-математичної</a:t>
            </a:r>
            <a:r>
              <a:rPr lang="ru-RU" sz="3200" b="1" i="1" dirty="0"/>
              <a:t> </a:t>
            </a:r>
            <a:r>
              <a:rPr lang="ru-RU" sz="3200" b="1" i="1" dirty="0" err="1"/>
              <a:t>освіти</a:t>
            </a:r>
            <a:r>
              <a:rPr lang="ru-RU" sz="3200" b="1" i="1" dirty="0"/>
              <a:t> з </a:t>
            </a:r>
            <a:r>
              <a:rPr lang="ru-RU" sz="3200" b="1" i="1" dirty="0" err="1"/>
              <a:t>новими</a:t>
            </a:r>
            <a:r>
              <a:rPr lang="ru-RU" sz="3200" b="1" i="1" dirty="0"/>
              <a:t> </a:t>
            </a:r>
            <a:r>
              <a:rPr lang="ru-RU" sz="3200" b="1" i="1" dirty="0" err="1"/>
              <a:t>можливостями</a:t>
            </a:r>
            <a:r>
              <a:rPr lang="ru-RU" sz="3200" b="1" i="1" dirty="0"/>
              <a:t> і результатами, як для </a:t>
            </a:r>
            <a:r>
              <a:rPr lang="ru-RU" sz="3200" b="1" i="1" dirty="0" err="1"/>
              <a:t>вчителів</a:t>
            </a:r>
            <a:r>
              <a:rPr lang="ru-RU" sz="3200" b="1" i="1" dirty="0"/>
              <a:t>, так і для </a:t>
            </a:r>
            <a:r>
              <a:rPr lang="ru-RU" sz="3200" b="1" i="1" dirty="0" err="1"/>
              <a:t>учнів</a:t>
            </a:r>
            <a:r>
              <a:rPr lang="ru-RU" sz="3200" b="1" i="1" dirty="0"/>
              <a:t>.</a:t>
            </a:r>
            <a:endParaRPr lang="uk-UA" sz="3200" b="1" i="1" dirty="0"/>
          </a:p>
        </p:txBody>
      </p:sp>
      <p:sp>
        <p:nvSpPr>
          <p:cNvPr id="4" name="AutoShape 2" descr="Результат пошуку зображень за запитом &quot;фото учнів старшої школи&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8" name="Picture 4" descr="Результат пошуку зображень за запитом &quot;фото учнів старшої школ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0338"/>
            <a:ext cx="5184576" cy="190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1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9832" y="548680"/>
            <a:ext cx="3600400" cy="648072"/>
          </a:xfrm>
        </p:spPr>
        <p:txBody>
          <a:bodyPr>
            <a:normAutofit fontScale="90000"/>
          </a:bodyPr>
          <a:lstStyle/>
          <a:p>
            <a:br>
              <a:rPr lang="ru-RU" dirty="0">
                <a:solidFill>
                  <a:srgbClr val="0070C0"/>
                </a:solidFill>
                <a:latin typeface="Times New Roman" pitchFamily="18" charset="0"/>
              </a:rPr>
            </a:br>
            <a:endParaRPr lang="ru-RU" dirty="0"/>
          </a:p>
        </p:txBody>
      </p:sp>
      <p:sp>
        <p:nvSpPr>
          <p:cNvPr id="16" name="Подзаголовок 15"/>
          <p:cNvSpPr>
            <a:spLocks noGrp="1"/>
          </p:cNvSpPr>
          <p:nvPr>
            <p:ph type="subTitle" idx="1"/>
          </p:nvPr>
        </p:nvSpPr>
        <p:spPr>
          <a:xfrm flipH="1">
            <a:off x="3643850" y="260648"/>
            <a:ext cx="2728349" cy="1224136"/>
          </a:xfrm>
        </p:spPr>
        <p:txBody>
          <a:bodyPr>
            <a:normAutofit/>
          </a:bodyPr>
          <a:lstStyle/>
          <a:p>
            <a:endParaRPr lang="ru-RU" b="1" dirty="0"/>
          </a:p>
        </p:txBody>
      </p:sp>
      <p:sp>
        <p:nvSpPr>
          <p:cNvPr id="29" name="Скругленный прямоугольник 28"/>
          <p:cNvSpPr/>
          <p:nvPr/>
        </p:nvSpPr>
        <p:spPr>
          <a:xfrm>
            <a:off x="2123728" y="88479"/>
            <a:ext cx="518457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t>Засоби для здійснення </a:t>
            </a:r>
            <a:r>
              <a:rPr lang="en-US" sz="3200" dirty="0"/>
              <a:t>STEM-</a:t>
            </a:r>
            <a:r>
              <a:rPr lang="uk-UA" sz="3200" dirty="0"/>
              <a:t>навчання:</a:t>
            </a:r>
            <a:endParaRPr lang="ru-RU" sz="3200" dirty="0"/>
          </a:p>
        </p:txBody>
      </p:sp>
      <p:sp>
        <p:nvSpPr>
          <p:cNvPr id="3" name="Прямоугольник 2"/>
          <p:cNvSpPr/>
          <p:nvPr/>
        </p:nvSpPr>
        <p:spPr>
          <a:xfrm>
            <a:off x="5996267" y="2398197"/>
            <a:ext cx="237566" cy="369332"/>
          </a:xfrm>
          <a:prstGeom prst="rect">
            <a:avLst/>
          </a:prstGeom>
        </p:spPr>
        <p:txBody>
          <a:bodyPr wrap="none">
            <a:spAutoFit/>
          </a:bodyPr>
          <a:lstStyle/>
          <a:p>
            <a:r>
              <a:rPr lang="uk-UA" dirty="0">
                <a:solidFill>
                  <a:prstClr val="white"/>
                </a:solidFill>
              </a:rPr>
              <a:t> </a:t>
            </a:r>
            <a:endParaRPr lang="uk-UA" dirty="0"/>
          </a:p>
        </p:txBody>
      </p:sp>
      <p:sp>
        <p:nvSpPr>
          <p:cNvPr id="4" name="Скругленный прямоугольник 3"/>
          <p:cNvSpPr/>
          <p:nvPr/>
        </p:nvSpPr>
        <p:spPr>
          <a:xfrm>
            <a:off x="240103" y="1916832"/>
            <a:ext cx="3403749" cy="107824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err="1">
                <a:solidFill>
                  <a:schemeClr val="tx1"/>
                </a:solidFill>
              </a:rPr>
              <a:t>Робототехнічні</a:t>
            </a:r>
            <a:r>
              <a:rPr lang="uk-UA" sz="2000" dirty="0">
                <a:solidFill>
                  <a:schemeClr val="tx1"/>
                </a:solidFill>
              </a:rPr>
              <a:t> системи</a:t>
            </a:r>
          </a:p>
        </p:txBody>
      </p:sp>
      <p:sp>
        <p:nvSpPr>
          <p:cNvPr id="5" name="Скругленный прямоугольник 4"/>
          <p:cNvSpPr/>
          <p:nvPr/>
        </p:nvSpPr>
        <p:spPr>
          <a:xfrm>
            <a:off x="5296837" y="1920990"/>
            <a:ext cx="3302854" cy="11079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000" dirty="0">
              <a:solidFill>
                <a:schemeClr val="tx1"/>
              </a:solidFill>
            </a:endParaRPr>
          </a:p>
          <a:p>
            <a:pPr algn="ctr"/>
            <a:r>
              <a:rPr lang="uk-UA" sz="2000" dirty="0">
                <a:solidFill>
                  <a:schemeClr val="tx1"/>
                </a:solidFill>
              </a:rPr>
              <a:t>Вимірювальні комплекси, датчики та л</a:t>
            </a:r>
            <a:r>
              <a:rPr lang="ru-RU" sz="2000" dirty="0" err="1">
                <a:solidFill>
                  <a:schemeClr val="tx1"/>
                </a:solidFill>
              </a:rPr>
              <a:t>абораторні</a:t>
            </a:r>
            <a:r>
              <a:rPr lang="ru-RU" sz="2000" dirty="0">
                <a:solidFill>
                  <a:schemeClr val="tx1"/>
                </a:solidFill>
              </a:rPr>
              <a:t> </a:t>
            </a:r>
            <a:r>
              <a:rPr lang="ru-RU" sz="2000" dirty="0" err="1">
                <a:solidFill>
                  <a:schemeClr val="tx1"/>
                </a:solidFill>
              </a:rPr>
              <a:t>прилади</a:t>
            </a:r>
            <a:endParaRPr lang="ru-RU" sz="2000" dirty="0">
              <a:solidFill>
                <a:schemeClr val="tx1"/>
              </a:solidFill>
            </a:endParaRPr>
          </a:p>
          <a:p>
            <a:pPr algn="ctr"/>
            <a:endParaRPr lang="uk-UA" sz="2000" dirty="0">
              <a:solidFill>
                <a:schemeClr val="tx1"/>
              </a:solidFill>
            </a:endParaRPr>
          </a:p>
        </p:txBody>
      </p:sp>
      <p:sp>
        <p:nvSpPr>
          <p:cNvPr id="6" name="Скругленный прямоугольник 5"/>
          <p:cNvSpPr/>
          <p:nvPr/>
        </p:nvSpPr>
        <p:spPr>
          <a:xfrm>
            <a:off x="323528" y="3284983"/>
            <a:ext cx="3320324" cy="1008113"/>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rPr>
              <a:t>Конструктори, моделі</a:t>
            </a:r>
          </a:p>
        </p:txBody>
      </p:sp>
      <p:sp>
        <p:nvSpPr>
          <p:cNvPr id="7" name="Скругленный прямоугольник 6"/>
          <p:cNvSpPr/>
          <p:nvPr/>
        </p:nvSpPr>
        <p:spPr>
          <a:xfrm>
            <a:off x="4283968" y="3356992"/>
            <a:ext cx="4598370" cy="194421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rPr>
              <a:t>Електронні пристрої: </a:t>
            </a:r>
            <a:r>
              <a:rPr lang="uk-UA" sz="2000" dirty="0">
                <a:solidFill>
                  <a:srgbClr val="002060"/>
                </a:solidFill>
              </a:rPr>
              <a:t>3</a:t>
            </a:r>
            <a:r>
              <a:rPr lang="en-US" sz="2000" dirty="0">
                <a:solidFill>
                  <a:srgbClr val="002060"/>
                </a:solidFill>
              </a:rPr>
              <a:t>D</a:t>
            </a:r>
            <a:r>
              <a:rPr lang="uk-UA" sz="2000" dirty="0">
                <a:solidFill>
                  <a:srgbClr val="002060"/>
                </a:solidFill>
              </a:rPr>
              <a:t> принтери, </a:t>
            </a:r>
            <a:r>
              <a:rPr lang="uk-UA" sz="2000" dirty="0" err="1">
                <a:solidFill>
                  <a:srgbClr val="002060"/>
                </a:solidFill>
              </a:rPr>
              <a:t>комп</a:t>
            </a:r>
            <a:r>
              <a:rPr lang="en-US" sz="2000" dirty="0">
                <a:solidFill>
                  <a:srgbClr val="002060"/>
                </a:solidFill>
              </a:rPr>
              <a:t>”</a:t>
            </a:r>
            <a:r>
              <a:rPr lang="uk-UA" sz="2000" dirty="0" err="1">
                <a:solidFill>
                  <a:srgbClr val="002060"/>
                </a:solidFill>
              </a:rPr>
              <a:t>ютери</a:t>
            </a:r>
            <a:r>
              <a:rPr lang="uk-UA" sz="2000" dirty="0">
                <a:solidFill>
                  <a:srgbClr val="002060"/>
                </a:solidFill>
              </a:rPr>
              <a:t>, цифрові проектори, проекційні екрани різноманітних моделей, </a:t>
            </a:r>
            <a:r>
              <a:rPr lang="uk-UA" sz="2000" dirty="0" err="1">
                <a:solidFill>
                  <a:srgbClr val="002060"/>
                </a:solidFill>
              </a:rPr>
              <a:t>оверхед-проектори</a:t>
            </a:r>
            <a:r>
              <a:rPr lang="uk-UA" sz="2000" dirty="0">
                <a:solidFill>
                  <a:srgbClr val="002060"/>
                </a:solidFill>
              </a:rPr>
              <a:t>, копі-дошки, інтерактивні дошки, документ-камери, проекційні столики…</a:t>
            </a:r>
            <a:endParaRPr lang="ru-RU" sz="20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375" y="160338"/>
            <a:ext cx="8128671" cy="1066874"/>
          </a:xfrm>
        </p:spPr>
        <p:txBody>
          <a:bodyPr>
            <a:normAutofit fontScale="90000"/>
          </a:bodyPr>
          <a:lstStyle/>
          <a:p>
            <a:br>
              <a:rPr lang="ru-RU" sz="4000" dirty="0">
                <a:solidFill>
                  <a:srgbClr val="FFFF00"/>
                </a:solidFill>
              </a:rPr>
            </a:br>
            <a:br>
              <a:rPr lang="ru-RU" sz="4000" dirty="0">
                <a:solidFill>
                  <a:srgbClr val="FFFF00"/>
                </a:solidFill>
              </a:rPr>
            </a:br>
            <a:r>
              <a:rPr lang="ru-RU" sz="4000" dirty="0" err="1">
                <a:solidFill>
                  <a:srgbClr val="FFFF00"/>
                </a:solidFill>
              </a:rPr>
              <a:t>Вимірювальні</a:t>
            </a:r>
            <a:r>
              <a:rPr lang="ru-RU" sz="4000" dirty="0">
                <a:solidFill>
                  <a:srgbClr val="FFFF00"/>
                </a:solidFill>
              </a:rPr>
              <a:t> </a:t>
            </a:r>
            <a:r>
              <a:rPr lang="ru-RU" sz="4000" dirty="0" err="1">
                <a:solidFill>
                  <a:srgbClr val="FFFF00"/>
                </a:solidFill>
              </a:rPr>
              <a:t>комплекси</a:t>
            </a:r>
            <a:r>
              <a:rPr lang="ru-RU" sz="4000" dirty="0">
                <a:solidFill>
                  <a:srgbClr val="FFFF00"/>
                </a:solidFill>
              </a:rPr>
              <a:t>, датчики та </a:t>
            </a:r>
            <a:r>
              <a:rPr lang="ru-RU" sz="4000" dirty="0" err="1">
                <a:solidFill>
                  <a:srgbClr val="FFFF00"/>
                </a:solidFill>
              </a:rPr>
              <a:t>лабораторні</a:t>
            </a:r>
            <a:r>
              <a:rPr lang="ru-RU" sz="4000" dirty="0">
                <a:solidFill>
                  <a:srgbClr val="FFFF00"/>
                </a:solidFill>
              </a:rPr>
              <a:t> </a:t>
            </a:r>
            <a:r>
              <a:rPr lang="ru-RU" sz="4000" dirty="0" err="1">
                <a:solidFill>
                  <a:srgbClr val="FFFF00"/>
                </a:solidFill>
              </a:rPr>
              <a:t>прилади</a:t>
            </a:r>
            <a:br>
              <a:rPr lang="ru-RU" dirty="0">
                <a:solidFill>
                  <a:srgbClr val="FFFF00"/>
                </a:solidFill>
              </a:rPr>
            </a:br>
            <a:br>
              <a:rPr lang="uk-UA" dirty="0"/>
            </a:b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27212"/>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Місце для тексту 2"/>
          <p:cNvSpPr>
            <a:spLocks noGrp="1"/>
          </p:cNvSpPr>
          <p:nvPr>
            <p:ph type="body" idx="1"/>
          </p:nvPr>
        </p:nvSpPr>
        <p:spPr>
          <a:xfrm>
            <a:off x="1835696" y="1340768"/>
            <a:ext cx="4076612" cy="432048"/>
          </a:xfrm>
        </p:spPr>
        <p:txBody>
          <a:bodyPr>
            <a:normAutofit fontScale="85000" lnSpcReduction="20000"/>
          </a:bodyPr>
          <a:lstStyle/>
          <a:p>
            <a:r>
              <a:rPr lang="uk-UA" dirty="0"/>
              <a:t>Компас для </a:t>
            </a:r>
            <a:r>
              <a:rPr lang="en-US" dirty="0"/>
              <a:t>Android</a:t>
            </a:r>
            <a:endParaRPr lang="uk-U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365" y="2000922"/>
            <a:ext cx="1447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Скриншо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7" descr="Скриншо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9" descr="Скриншот"/>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TextBox 7"/>
          <p:cNvSpPr txBox="1"/>
          <p:nvPr/>
        </p:nvSpPr>
        <p:spPr>
          <a:xfrm>
            <a:off x="3419872" y="2060848"/>
            <a:ext cx="3328155" cy="461665"/>
          </a:xfrm>
          <a:prstGeom prst="rect">
            <a:avLst/>
          </a:prstGeom>
          <a:noFill/>
        </p:spPr>
        <p:txBody>
          <a:bodyPr wrap="none" rtlCol="0">
            <a:spAutoFit/>
          </a:bodyPr>
          <a:lstStyle/>
          <a:p>
            <a:r>
              <a:rPr lang="uk-UA" sz="2400" dirty="0"/>
              <a:t>Термометр для Андроїд</a:t>
            </a:r>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0401" y="3011760"/>
            <a:ext cx="1526591" cy="26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108593" y="3179789"/>
            <a:ext cx="2766719" cy="461665"/>
          </a:xfrm>
          <a:prstGeom prst="rect">
            <a:avLst/>
          </a:prstGeom>
          <a:noFill/>
        </p:spPr>
        <p:txBody>
          <a:bodyPr wrap="none" rtlCol="0">
            <a:spAutoFit/>
          </a:bodyPr>
          <a:lstStyle/>
          <a:p>
            <a:r>
              <a:rPr lang="uk-UA" sz="2400" dirty="0"/>
              <a:t>Терези для Андроїд</a:t>
            </a:r>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803" y="3829248"/>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91953" y="3904985"/>
            <a:ext cx="2537490" cy="369332"/>
          </a:xfrm>
          <a:prstGeom prst="rect">
            <a:avLst/>
          </a:prstGeom>
          <a:noFill/>
        </p:spPr>
        <p:txBody>
          <a:bodyPr wrap="none" rtlCol="0">
            <a:spAutoFit/>
          </a:bodyPr>
          <a:lstStyle/>
          <a:p>
            <a:r>
              <a:rPr lang="uk-UA" dirty="0"/>
              <a:t>Частотомір для Андроїд</a:t>
            </a:r>
          </a:p>
        </p:txBody>
      </p:sp>
    </p:spTree>
    <p:extLst>
      <p:ext uri="{BB962C8B-B14F-4D97-AF65-F5344CB8AC3E}">
        <p14:creationId xmlns:p14="http://schemas.microsoft.com/office/powerpoint/2010/main" val="43737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75" y="92842"/>
            <a:ext cx="8880920" cy="1362075"/>
          </a:xfrm>
        </p:spPr>
        <p:txBody>
          <a:bodyPr>
            <a:normAutofit fontScale="90000"/>
          </a:bodyPr>
          <a:lstStyle/>
          <a:p>
            <a:br>
              <a:rPr lang="ru-RU" dirty="0">
                <a:solidFill>
                  <a:srgbClr val="FFFF00"/>
                </a:solidFill>
              </a:rPr>
            </a:br>
            <a:r>
              <a:rPr lang="ru-RU" dirty="0" err="1">
                <a:solidFill>
                  <a:srgbClr val="FFFF00"/>
                </a:solidFill>
              </a:rPr>
              <a:t>Вимірювальні</a:t>
            </a:r>
            <a:r>
              <a:rPr lang="ru-RU" dirty="0">
                <a:solidFill>
                  <a:srgbClr val="FFFF00"/>
                </a:solidFill>
              </a:rPr>
              <a:t> </a:t>
            </a:r>
            <a:r>
              <a:rPr lang="ru-RU" dirty="0" err="1">
                <a:solidFill>
                  <a:srgbClr val="FFFF00"/>
                </a:solidFill>
              </a:rPr>
              <a:t>комплекси</a:t>
            </a:r>
            <a:r>
              <a:rPr lang="ru-RU" dirty="0">
                <a:solidFill>
                  <a:srgbClr val="FFFF00"/>
                </a:solidFill>
              </a:rPr>
              <a:t>, датчики та </a:t>
            </a:r>
            <a:r>
              <a:rPr lang="ru-RU" dirty="0" err="1">
                <a:solidFill>
                  <a:srgbClr val="FFFF00"/>
                </a:solidFill>
              </a:rPr>
              <a:t>лабораторні</a:t>
            </a:r>
            <a:r>
              <a:rPr lang="ru-RU" dirty="0">
                <a:solidFill>
                  <a:srgbClr val="FFFF00"/>
                </a:solidFill>
              </a:rPr>
              <a:t> </a:t>
            </a:r>
            <a:r>
              <a:rPr lang="ru-RU" dirty="0" err="1">
                <a:solidFill>
                  <a:srgbClr val="FFFF00"/>
                </a:solidFill>
              </a:rPr>
              <a:t>прилади</a:t>
            </a:r>
            <a:br>
              <a:rPr lang="uk-UA" dirty="0"/>
            </a:br>
            <a:endParaRPr lang="uk-UA" dirty="0"/>
          </a:p>
        </p:txBody>
      </p:sp>
      <p:sp>
        <p:nvSpPr>
          <p:cNvPr id="5" name="Місце для тексту 2"/>
          <p:cNvSpPr>
            <a:spLocks noGrp="1"/>
          </p:cNvSpPr>
          <p:nvPr>
            <p:ph type="body" idx="1"/>
          </p:nvPr>
        </p:nvSpPr>
        <p:spPr>
          <a:xfrm>
            <a:off x="1835696" y="1340768"/>
            <a:ext cx="4076612" cy="432048"/>
          </a:xfrm>
        </p:spPr>
        <p:txBody>
          <a:bodyPr>
            <a:normAutofit fontScale="85000" lnSpcReduction="20000"/>
          </a:bodyPr>
          <a:lstStyle/>
          <a:p>
            <a:r>
              <a:rPr lang="uk-UA" dirty="0"/>
              <a:t>Дозиметр для </a:t>
            </a:r>
            <a:r>
              <a:rPr lang="en-US" dirty="0"/>
              <a:t>Android</a:t>
            </a:r>
            <a:endParaRPr lang="uk-UA" dirty="0"/>
          </a:p>
        </p:txBody>
      </p:sp>
      <p:sp>
        <p:nvSpPr>
          <p:cNvPr id="4" name="AutoShape 5" descr="Скриншо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7" descr="Скриншо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9" descr="Скриншот"/>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TextBox 7"/>
          <p:cNvSpPr txBox="1"/>
          <p:nvPr/>
        </p:nvSpPr>
        <p:spPr>
          <a:xfrm>
            <a:off x="3419872" y="2060848"/>
            <a:ext cx="3547894" cy="461665"/>
          </a:xfrm>
          <a:prstGeom prst="rect">
            <a:avLst/>
          </a:prstGeom>
          <a:noFill/>
        </p:spPr>
        <p:txBody>
          <a:bodyPr wrap="none" rtlCol="0">
            <a:spAutoFit/>
          </a:bodyPr>
          <a:lstStyle/>
          <a:p>
            <a:r>
              <a:rPr lang="uk-UA" sz="2400" dirty="0"/>
              <a:t>Магнітометр для Андроїд</a:t>
            </a:r>
          </a:p>
        </p:txBody>
      </p:sp>
      <p:sp>
        <p:nvSpPr>
          <p:cNvPr id="9" name="TextBox 8"/>
          <p:cNvSpPr txBox="1"/>
          <p:nvPr/>
        </p:nvSpPr>
        <p:spPr>
          <a:xfrm>
            <a:off x="5097733" y="2666779"/>
            <a:ext cx="3271473" cy="461665"/>
          </a:xfrm>
          <a:prstGeom prst="rect">
            <a:avLst/>
          </a:prstGeom>
          <a:noFill/>
        </p:spPr>
        <p:txBody>
          <a:bodyPr wrap="none" rtlCol="0">
            <a:spAutoFit/>
          </a:bodyPr>
          <a:lstStyle/>
          <a:p>
            <a:r>
              <a:rPr lang="uk-UA" sz="2400" dirty="0"/>
              <a:t>Альтиметр для Андроїд</a:t>
            </a:r>
          </a:p>
        </p:txBody>
      </p:sp>
      <p:sp>
        <p:nvSpPr>
          <p:cNvPr id="10" name="TextBox 9"/>
          <p:cNvSpPr txBox="1"/>
          <p:nvPr/>
        </p:nvSpPr>
        <p:spPr>
          <a:xfrm>
            <a:off x="6491953" y="3904985"/>
            <a:ext cx="2413546" cy="369332"/>
          </a:xfrm>
          <a:prstGeom prst="rect">
            <a:avLst/>
          </a:prstGeom>
          <a:noFill/>
        </p:spPr>
        <p:txBody>
          <a:bodyPr wrap="none" rtlCol="0">
            <a:spAutoFit/>
          </a:bodyPr>
          <a:lstStyle/>
          <a:p>
            <a:r>
              <a:rPr lang="uk-UA" dirty="0"/>
              <a:t>Барометр для Андроїд</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000921"/>
            <a:ext cx="13049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679951"/>
            <a:ext cx="13335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174" y="3635784"/>
            <a:ext cx="13049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a:extLst>
              <a:ext uri="{FF2B5EF4-FFF2-40B4-BE49-F238E27FC236}">
                <a16:creationId xmlns:a16="http://schemas.microsoft.com/office/drawing/2014/main" id="{5EBB76A2-6B7B-786A-A1D0-944E7970BF5E}"/>
              </a:ext>
            </a:extLst>
          </p:cNvPr>
          <p:cNvPicPr>
            <a:picLocks noChangeAspect="1"/>
          </p:cNvPicPr>
          <p:nvPr/>
        </p:nvPicPr>
        <p:blipFill>
          <a:blip r:embed="rId5"/>
          <a:stretch>
            <a:fillRect/>
          </a:stretch>
        </p:blipFill>
        <p:spPr>
          <a:xfrm>
            <a:off x="170707" y="1270251"/>
            <a:ext cx="1590675" cy="2819400"/>
          </a:xfrm>
          <a:prstGeom prst="rect">
            <a:avLst/>
          </a:prstGeom>
        </p:spPr>
      </p:pic>
    </p:spTree>
    <p:extLst>
      <p:ext uri="{BB962C8B-B14F-4D97-AF65-F5344CB8AC3E}">
        <p14:creationId xmlns:p14="http://schemas.microsoft.com/office/powerpoint/2010/main" val="153186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937"/>
            <a:ext cx="8892480" cy="1260824"/>
          </a:xfrm>
        </p:spPr>
        <p:txBody>
          <a:bodyPr>
            <a:normAutofit fontScale="90000"/>
          </a:bodyPr>
          <a:lstStyle/>
          <a:p>
            <a:br>
              <a:rPr lang="ru-RU" dirty="0">
                <a:solidFill>
                  <a:srgbClr val="FFFF00"/>
                </a:solidFill>
              </a:rPr>
            </a:br>
            <a:r>
              <a:rPr lang="ru-RU" sz="3600" dirty="0" err="1">
                <a:solidFill>
                  <a:srgbClr val="FFFF00"/>
                </a:solidFill>
              </a:rPr>
              <a:t>Вимірювальні</a:t>
            </a:r>
            <a:r>
              <a:rPr lang="ru-RU" sz="3600" dirty="0">
                <a:solidFill>
                  <a:srgbClr val="FFFF00"/>
                </a:solidFill>
              </a:rPr>
              <a:t> </a:t>
            </a:r>
            <a:r>
              <a:rPr lang="ru-RU" sz="3600" dirty="0" err="1">
                <a:solidFill>
                  <a:srgbClr val="FFFF00"/>
                </a:solidFill>
              </a:rPr>
              <a:t>комплекси</a:t>
            </a:r>
            <a:r>
              <a:rPr lang="ru-RU" sz="3600" dirty="0">
                <a:solidFill>
                  <a:srgbClr val="FFFF00"/>
                </a:solidFill>
              </a:rPr>
              <a:t>, датчики та </a:t>
            </a:r>
            <a:r>
              <a:rPr lang="ru-RU" sz="3600" dirty="0" err="1">
                <a:solidFill>
                  <a:srgbClr val="FFFF00"/>
                </a:solidFill>
              </a:rPr>
              <a:t>лабораторні</a:t>
            </a:r>
            <a:r>
              <a:rPr lang="ru-RU" sz="3600" dirty="0">
                <a:solidFill>
                  <a:srgbClr val="FFFF00"/>
                </a:solidFill>
              </a:rPr>
              <a:t> </a:t>
            </a:r>
            <a:r>
              <a:rPr lang="ru-RU" sz="3600" dirty="0" err="1">
                <a:solidFill>
                  <a:srgbClr val="FFFF00"/>
                </a:solidFill>
              </a:rPr>
              <a:t>прилади</a:t>
            </a:r>
            <a:br>
              <a:rPr lang="uk-UA" sz="3600" dirty="0"/>
            </a:br>
            <a:endParaRPr lang="uk-UA" sz="3600" dirty="0"/>
          </a:p>
        </p:txBody>
      </p:sp>
      <p:sp>
        <p:nvSpPr>
          <p:cNvPr id="5" name="Місце для тексту 2"/>
          <p:cNvSpPr>
            <a:spLocks noGrp="1"/>
          </p:cNvSpPr>
          <p:nvPr>
            <p:ph type="body" idx="1"/>
          </p:nvPr>
        </p:nvSpPr>
        <p:spPr>
          <a:xfrm>
            <a:off x="1835696" y="1340768"/>
            <a:ext cx="4076612" cy="432048"/>
          </a:xfrm>
        </p:spPr>
        <p:txBody>
          <a:bodyPr>
            <a:normAutofit fontScale="85000" lnSpcReduction="20000"/>
          </a:bodyPr>
          <a:lstStyle/>
          <a:p>
            <a:r>
              <a:rPr lang="uk-UA" dirty="0"/>
              <a:t>Секундомір </a:t>
            </a:r>
            <a:r>
              <a:rPr lang="en-US" dirty="0"/>
              <a:t>Android</a:t>
            </a:r>
            <a:endParaRPr lang="uk-UA" dirty="0"/>
          </a:p>
        </p:txBody>
      </p:sp>
      <p:sp>
        <p:nvSpPr>
          <p:cNvPr id="4" name="AutoShape 5" descr="Скриншо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7" descr="Скриншо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9" descr="Скриншот"/>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TextBox 7"/>
          <p:cNvSpPr txBox="1"/>
          <p:nvPr/>
        </p:nvSpPr>
        <p:spPr>
          <a:xfrm>
            <a:off x="3923928" y="2060847"/>
            <a:ext cx="3152210" cy="461665"/>
          </a:xfrm>
          <a:prstGeom prst="rect">
            <a:avLst/>
          </a:prstGeom>
          <a:noFill/>
        </p:spPr>
        <p:txBody>
          <a:bodyPr wrap="none" rtlCol="0">
            <a:spAutoFit/>
          </a:bodyPr>
          <a:lstStyle/>
          <a:p>
            <a:r>
              <a:rPr lang="uk-UA" sz="2400" dirty="0"/>
              <a:t>Гігрометр для Андроїд</a:t>
            </a:r>
          </a:p>
        </p:txBody>
      </p:sp>
      <p:sp>
        <p:nvSpPr>
          <p:cNvPr id="9" name="TextBox 8"/>
          <p:cNvSpPr txBox="1"/>
          <p:nvPr/>
        </p:nvSpPr>
        <p:spPr>
          <a:xfrm>
            <a:off x="5016243" y="2911177"/>
            <a:ext cx="3749681" cy="461665"/>
          </a:xfrm>
          <a:prstGeom prst="rect">
            <a:avLst/>
          </a:prstGeom>
          <a:noFill/>
        </p:spPr>
        <p:txBody>
          <a:bodyPr wrap="none" rtlCol="0">
            <a:spAutoFit/>
          </a:bodyPr>
          <a:lstStyle/>
          <a:p>
            <a:r>
              <a:rPr lang="uk-UA" sz="2400" dirty="0"/>
              <a:t>Акселерометр для Андроїд</a:t>
            </a:r>
          </a:p>
        </p:txBody>
      </p:sp>
      <p:sp>
        <p:nvSpPr>
          <p:cNvPr id="10" name="TextBox 9"/>
          <p:cNvSpPr txBox="1"/>
          <p:nvPr/>
        </p:nvSpPr>
        <p:spPr>
          <a:xfrm>
            <a:off x="6730454" y="3904985"/>
            <a:ext cx="2581861" cy="369332"/>
          </a:xfrm>
          <a:prstGeom prst="rect">
            <a:avLst/>
          </a:prstGeom>
          <a:noFill/>
        </p:spPr>
        <p:txBody>
          <a:bodyPr wrap="none" rtlCol="0">
            <a:spAutoFit/>
          </a:bodyPr>
          <a:lstStyle/>
          <a:p>
            <a:r>
              <a:rPr lang="uk-UA" dirty="0"/>
              <a:t>Амперметр для Андроїд</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18" y="881979"/>
            <a:ext cx="17240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943" y="2089064"/>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093" y="2874730"/>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9616" y="3703603"/>
            <a:ext cx="1810347" cy="30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11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770" y="183262"/>
            <a:ext cx="8595460" cy="1362075"/>
          </a:xfrm>
        </p:spPr>
        <p:txBody>
          <a:bodyPr>
            <a:noAutofit/>
          </a:bodyPr>
          <a:lstStyle/>
          <a:p>
            <a:r>
              <a:rPr lang="ru-RU" sz="3200" dirty="0" err="1">
                <a:solidFill>
                  <a:srgbClr val="FFFF00"/>
                </a:solidFill>
              </a:rPr>
              <a:t>Вимірювальні</a:t>
            </a:r>
            <a:r>
              <a:rPr lang="ru-RU" sz="3200" dirty="0">
                <a:solidFill>
                  <a:srgbClr val="FFFF00"/>
                </a:solidFill>
              </a:rPr>
              <a:t> </a:t>
            </a:r>
            <a:r>
              <a:rPr lang="ru-RU" sz="3200" dirty="0" err="1">
                <a:solidFill>
                  <a:srgbClr val="FFFF00"/>
                </a:solidFill>
              </a:rPr>
              <a:t>комплекси</a:t>
            </a:r>
            <a:r>
              <a:rPr lang="ru-RU" sz="3200" dirty="0">
                <a:solidFill>
                  <a:srgbClr val="FFFF00"/>
                </a:solidFill>
              </a:rPr>
              <a:t>, датчики та </a:t>
            </a:r>
            <a:r>
              <a:rPr lang="ru-RU" sz="3200" dirty="0" err="1">
                <a:solidFill>
                  <a:srgbClr val="FFFF00"/>
                </a:solidFill>
              </a:rPr>
              <a:t>лабораторні</a:t>
            </a:r>
            <a:r>
              <a:rPr lang="ru-RU" sz="3200" dirty="0">
                <a:solidFill>
                  <a:srgbClr val="FFFF00"/>
                </a:solidFill>
              </a:rPr>
              <a:t> </a:t>
            </a:r>
            <a:r>
              <a:rPr lang="ru-RU" sz="3200" dirty="0" err="1">
                <a:solidFill>
                  <a:srgbClr val="FFFF00"/>
                </a:solidFill>
              </a:rPr>
              <a:t>прилади</a:t>
            </a:r>
            <a:br>
              <a:rPr lang="uk-UA" sz="3200" dirty="0"/>
            </a:br>
            <a:endParaRPr lang="uk-UA" sz="3200" dirty="0"/>
          </a:p>
        </p:txBody>
      </p:sp>
      <p:sp>
        <p:nvSpPr>
          <p:cNvPr id="4" name="AutoShape 5" descr="Скриншо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7" descr="Скриншо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9" descr="Скриншот"/>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TextBox 7"/>
          <p:cNvSpPr txBox="1"/>
          <p:nvPr/>
        </p:nvSpPr>
        <p:spPr>
          <a:xfrm>
            <a:off x="2289797" y="1328689"/>
            <a:ext cx="1332288" cy="461665"/>
          </a:xfrm>
          <a:prstGeom prst="rect">
            <a:avLst/>
          </a:prstGeom>
          <a:noFill/>
        </p:spPr>
        <p:txBody>
          <a:bodyPr wrap="none" rtlCol="0">
            <a:spAutoFit/>
          </a:bodyPr>
          <a:lstStyle/>
          <a:p>
            <a:r>
              <a:rPr lang="uk-UA" sz="2400" dirty="0" err="1"/>
              <a:t>Геогебра</a:t>
            </a:r>
            <a:endParaRPr lang="uk-UA" sz="2400" dirty="0"/>
          </a:p>
        </p:txBody>
      </p:sp>
      <p:sp>
        <p:nvSpPr>
          <p:cNvPr id="9" name="TextBox 8"/>
          <p:cNvSpPr txBox="1"/>
          <p:nvPr/>
        </p:nvSpPr>
        <p:spPr>
          <a:xfrm>
            <a:off x="4139952" y="1988840"/>
            <a:ext cx="3251916" cy="461665"/>
          </a:xfrm>
          <a:prstGeom prst="rect">
            <a:avLst/>
          </a:prstGeom>
          <a:noFill/>
        </p:spPr>
        <p:txBody>
          <a:bodyPr wrap="none" rtlCol="0">
            <a:spAutoFit/>
          </a:bodyPr>
          <a:lstStyle/>
          <a:p>
            <a:r>
              <a:rPr lang="uk-UA" sz="2400" dirty="0"/>
              <a:t>Фотофініш для Андроїд</a:t>
            </a:r>
          </a:p>
        </p:txBody>
      </p:sp>
      <p:sp>
        <p:nvSpPr>
          <p:cNvPr id="10" name="TextBox 9"/>
          <p:cNvSpPr txBox="1"/>
          <p:nvPr/>
        </p:nvSpPr>
        <p:spPr>
          <a:xfrm>
            <a:off x="6156176" y="2771323"/>
            <a:ext cx="1753942" cy="369332"/>
          </a:xfrm>
          <a:prstGeom prst="rect">
            <a:avLst/>
          </a:prstGeom>
          <a:noFill/>
        </p:spPr>
        <p:txBody>
          <a:bodyPr wrap="none" rtlCol="0">
            <a:spAutoFit/>
          </a:bodyPr>
          <a:lstStyle/>
          <a:p>
            <a:r>
              <a:rPr lang="uk-UA" dirty="0"/>
              <a:t>Генератор звуку</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322449"/>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988840"/>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764170"/>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37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9"/>
            <a:ext cx="8424936" cy="1152128"/>
          </a:xfrm>
        </p:spPr>
        <p:txBody>
          <a:bodyPr>
            <a:noAutofit/>
          </a:bodyPr>
          <a:lstStyle/>
          <a:p>
            <a:br>
              <a:rPr lang="ru-RU" sz="3200" dirty="0"/>
            </a:br>
            <a:r>
              <a:rPr lang="ru-RU" sz="3200" dirty="0" err="1"/>
              <a:t>Вимірювальні</a:t>
            </a:r>
            <a:r>
              <a:rPr lang="ru-RU" sz="3200" dirty="0"/>
              <a:t> </a:t>
            </a:r>
            <a:r>
              <a:rPr lang="ru-RU" sz="3200" dirty="0" err="1"/>
              <a:t>комплекси</a:t>
            </a:r>
            <a:r>
              <a:rPr lang="ru-RU" sz="3200" dirty="0"/>
              <a:t>, датчики та </a:t>
            </a:r>
            <a:r>
              <a:rPr lang="ru-RU" sz="3200" dirty="0" err="1"/>
              <a:t>лабораторні</a:t>
            </a:r>
            <a:r>
              <a:rPr lang="ru-RU" sz="3200" dirty="0"/>
              <a:t> </a:t>
            </a:r>
            <a:r>
              <a:rPr lang="ru-RU" sz="3200" dirty="0" err="1"/>
              <a:t>прилади</a:t>
            </a:r>
            <a:br>
              <a:rPr lang="ru-RU" sz="3200" dirty="0"/>
            </a:br>
            <a:endParaRPr lang="uk-UA"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1720" y="1484784"/>
            <a:ext cx="3689472" cy="369332"/>
          </a:xfrm>
          <a:prstGeom prst="rect">
            <a:avLst/>
          </a:prstGeom>
          <a:noFill/>
        </p:spPr>
        <p:txBody>
          <a:bodyPr wrap="none" rtlCol="0">
            <a:spAutoFit/>
          </a:bodyPr>
          <a:lstStyle/>
          <a:p>
            <a:r>
              <a:rPr lang="uk-UA" dirty="0"/>
              <a:t>Програма Ультрафіолет - симулятор</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53571"/>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8820" y="1988339"/>
            <a:ext cx="4230261" cy="369332"/>
          </a:xfrm>
          <a:prstGeom prst="rect">
            <a:avLst/>
          </a:prstGeom>
          <a:noFill/>
        </p:spPr>
        <p:txBody>
          <a:bodyPr wrap="none" rtlCol="0">
            <a:spAutoFit/>
          </a:bodyPr>
          <a:lstStyle/>
          <a:p>
            <a:r>
              <a:rPr lang="uk-UA" dirty="0"/>
              <a:t>Програма Детектор ультра та інфразвуку.</a:t>
            </a: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820" y="2564904"/>
            <a:ext cx="17811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41192" y="2576990"/>
            <a:ext cx="1246688" cy="646331"/>
          </a:xfrm>
          <a:prstGeom prst="rect">
            <a:avLst/>
          </a:prstGeom>
          <a:noFill/>
        </p:spPr>
        <p:txBody>
          <a:bodyPr wrap="none" rtlCol="0">
            <a:spAutoFit/>
          </a:bodyPr>
          <a:lstStyle/>
          <a:p>
            <a:r>
              <a:rPr lang="uk-UA" dirty="0" err="1"/>
              <a:t>Шумометр</a:t>
            </a:r>
            <a:endParaRPr lang="uk-UA" dirty="0"/>
          </a:p>
          <a:p>
            <a:endParaRPr lang="uk-UA" dirty="0"/>
          </a:p>
        </p:txBody>
      </p:sp>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192" y="3370424"/>
            <a:ext cx="15811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524328" y="3390401"/>
            <a:ext cx="1229760" cy="369332"/>
          </a:xfrm>
          <a:prstGeom prst="rect">
            <a:avLst/>
          </a:prstGeom>
          <a:noFill/>
        </p:spPr>
        <p:txBody>
          <a:bodyPr wrap="none" rtlCol="0">
            <a:spAutoFit/>
          </a:bodyPr>
          <a:lstStyle/>
          <a:p>
            <a:r>
              <a:rPr lang="uk-UA" dirty="0"/>
              <a:t>Мікроскоп</a:t>
            </a:r>
          </a:p>
        </p:txBody>
      </p:sp>
    </p:spTree>
    <p:extLst>
      <p:ext uri="{BB962C8B-B14F-4D97-AF65-F5344CB8AC3E}">
        <p14:creationId xmlns:p14="http://schemas.microsoft.com/office/powerpoint/2010/main" val="318811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404664"/>
            <a:ext cx="6249293" cy="1362075"/>
          </a:xfrm>
        </p:spPr>
        <p:txBody>
          <a:bodyPr/>
          <a:lstStyle/>
          <a:p>
            <a:r>
              <a:rPr lang="uk-UA" dirty="0"/>
              <a:t>Конструктори, моделі</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36" y="1350435"/>
            <a:ext cx="3024610" cy="211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26492" y="1350435"/>
            <a:ext cx="3055965" cy="369332"/>
          </a:xfrm>
          <a:prstGeom prst="rect">
            <a:avLst/>
          </a:prstGeom>
          <a:noFill/>
        </p:spPr>
        <p:txBody>
          <a:bodyPr wrap="none" rtlCol="0">
            <a:spAutoFit/>
          </a:bodyPr>
          <a:lstStyle/>
          <a:p>
            <a:r>
              <a:rPr lang="uk-UA" dirty="0"/>
              <a:t>Віртуальна лабораторія </a:t>
            </a:r>
            <a:r>
              <a:rPr lang="en-US" dirty="0" err="1"/>
              <a:t>Phet</a:t>
            </a:r>
            <a:endParaRPr lang="uk-UA"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845067"/>
            <a:ext cx="3384376" cy="187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92280" y="1719767"/>
            <a:ext cx="1768689" cy="369332"/>
          </a:xfrm>
          <a:prstGeom prst="rect">
            <a:avLst/>
          </a:prstGeom>
          <a:noFill/>
        </p:spPr>
        <p:txBody>
          <a:bodyPr wrap="none" rtlCol="0">
            <a:spAutoFit/>
          </a:bodyPr>
          <a:lstStyle/>
          <a:p>
            <a:r>
              <a:rPr lang="uk-UA" dirty="0"/>
              <a:t>Віртуальні музеї</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36" y="3789040"/>
            <a:ext cx="3614818" cy="203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3528" y="5892633"/>
            <a:ext cx="2074222" cy="369332"/>
          </a:xfrm>
          <a:prstGeom prst="rect">
            <a:avLst/>
          </a:prstGeom>
          <a:noFill/>
        </p:spPr>
        <p:txBody>
          <a:bodyPr wrap="none" rtlCol="0">
            <a:spAutoFit/>
          </a:bodyPr>
          <a:lstStyle/>
          <a:p>
            <a:r>
              <a:rPr lang="uk-UA" dirty="0"/>
              <a:t>Віртуальний глобус</a:t>
            </a: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837874"/>
            <a:ext cx="3644421" cy="205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355976" y="5971346"/>
            <a:ext cx="3830151" cy="369332"/>
          </a:xfrm>
          <a:prstGeom prst="rect">
            <a:avLst/>
          </a:prstGeom>
          <a:noFill/>
        </p:spPr>
        <p:txBody>
          <a:bodyPr wrap="none" rtlCol="0">
            <a:spAutoFit/>
          </a:bodyPr>
          <a:lstStyle/>
          <a:p>
            <a:r>
              <a:rPr lang="uk-UA" dirty="0"/>
              <a:t>Віртуальна модель Сонячної системи</a:t>
            </a:r>
          </a:p>
        </p:txBody>
      </p:sp>
    </p:spTree>
    <p:extLst>
      <p:ext uri="{BB962C8B-B14F-4D97-AF65-F5344CB8AC3E}">
        <p14:creationId xmlns:p14="http://schemas.microsoft.com/office/powerpoint/2010/main" val="942654019"/>
      </p:ext>
    </p:extLst>
  </p:cSld>
  <p:clrMapOvr>
    <a:masterClrMapping/>
  </p:clrMapOvr>
</p:sld>
</file>

<file path=ppt/theme/theme1.xml><?xml version="1.0" encoding="utf-8"?>
<a:theme xmlns:a="http://schemas.openxmlformats.org/drawingml/2006/main" name="TP102023625_templat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2B83829-F2B3-479F-8406-B66CE293D4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TP102023625_template</Template>
  <TotalTime>3197</TotalTime>
  <Words>705</Words>
  <Application>Microsoft Office PowerPoint</Application>
  <PresentationFormat>Екран (4:3)</PresentationFormat>
  <Paragraphs>87</Paragraphs>
  <Slides>20</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20</vt:i4>
      </vt:variant>
    </vt:vector>
  </HeadingPairs>
  <TitlesOfParts>
    <vt:vector size="24" baseType="lpstr">
      <vt:lpstr>Arial</vt:lpstr>
      <vt:lpstr>Calibri</vt:lpstr>
      <vt:lpstr>Times New Roman</vt:lpstr>
      <vt:lpstr>TP102023625_template</vt:lpstr>
      <vt:lpstr>Що таке STEM-освіта і чому вона така популярна?</vt:lpstr>
      <vt:lpstr>Одним із напрямків інноваційного розвитку природничо-математичної освіти є система навчання STEM, завдяки якій діти розвивають логічне мислення та технічну грамотність, вчаться вирішувати поставлені задачі, стають новаторами, винахідниками. STEM-навчання дозволить зміцнити та вирішити найбільш актуальні проблеми майбутнього. </vt:lpstr>
      <vt:lpstr> </vt:lpstr>
      <vt:lpstr>  Вимірювальні комплекси, датчики та лабораторні прилади  </vt:lpstr>
      <vt:lpstr> Вимірювальні комплекси, датчики та лабораторні прилади </vt:lpstr>
      <vt:lpstr> Вимірювальні комплекси, датчики та лабораторні прилади </vt:lpstr>
      <vt:lpstr>Вимірювальні комплекси, датчики та лабораторні прилади </vt:lpstr>
      <vt:lpstr> Вимірювальні комплекси, датчики та лабораторні прилади </vt:lpstr>
      <vt:lpstr>Конструктори, моделі</vt:lpstr>
      <vt:lpstr>Конструктори, моделі</vt:lpstr>
      <vt:lpstr>Робототехнічні системи </vt:lpstr>
      <vt:lpstr>Робототехнічні системи</vt:lpstr>
      <vt:lpstr>Електронні пристрої</vt:lpstr>
      <vt:lpstr>Проект як засіб реалізації STEM-освіти</vt:lpstr>
      <vt:lpstr>Інтегровані уроки.</vt:lpstr>
      <vt:lpstr>Робота в МАН</vt:lpstr>
      <vt:lpstr>-Великі затрати часу на підготовку уроку. -Довготривалість проєкту. -Недостатня матеріальна-технічна  база.  .</vt:lpstr>
      <vt:lpstr>Робота в МАН</vt:lpstr>
      <vt:lpstr>Презентація PowerPoint</vt:lpstr>
      <vt:lpstr>Презентація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Tanja</dc:creator>
  <cp:lastModifiedBy>slavgorodskaz@gmail.com</cp:lastModifiedBy>
  <cp:revision>219</cp:revision>
  <cp:lastPrinted>2012-02-06T12:16:48Z</cp:lastPrinted>
  <dcterms:created xsi:type="dcterms:W3CDTF">2011-11-20T20:18:24Z</dcterms:created>
  <dcterms:modified xsi:type="dcterms:W3CDTF">2024-10-28T11:34:13Z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TC102023626</vt:lpwstr>
  </property>
</Properties>
</file>