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285"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565EE919-A82E-4750-9ED2-D667E5B59599}">
          <p14:sldIdLst>
            <p14:sldId id="256"/>
            <p14:sldId id="257"/>
            <p14:sldId id="284"/>
            <p14:sldId id="285"/>
            <p14:sldId id="258"/>
            <p14:sldId id="259"/>
            <p14:sldId id="260"/>
            <p14:sldId id="261"/>
            <p14:sldId id="262"/>
            <p14:sldId id="263"/>
            <p14:sldId id="264"/>
            <p14:sldId id="265"/>
            <p14:sldId id="266"/>
            <p14:sldId id="267"/>
            <p14:sldId id="268"/>
            <p14:sldId id="269"/>
            <p14:sldId id="270"/>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vgorodskaz@gmail.com" initials="" lastIdx="1" clrIdx="0">
    <p:extLst>
      <p:ext uri="{19B8F6BF-5375-455C-9EA6-DF929625EA0E}">
        <p15:presenceInfo xmlns:p15="http://schemas.microsoft.com/office/powerpoint/2012/main" userId="09d0cbc0b3f716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9" autoAdjust="0"/>
    <p:restoredTop sz="92932" autoAdjust="0"/>
  </p:normalViewPr>
  <p:slideViewPr>
    <p:cSldViewPr snapToGrid="0">
      <p:cViewPr varScale="1">
        <p:scale>
          <a:sx n="86" d="100"/>
          <a:sy n="86" d="100"/>
        </p:scale>
        <p:origin x="4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533C991-3AB9-4878-B623-2FDF0CF7F37E}" type="datetimeFigureOut">
              <a:rPr lang="uk-UA" smtClean="0"/>
              <a:t>14.01.2025</a:t>
            </a:fld>
            <a:endParaRPr lang="uk-U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uk-U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D7995E7-D60D-48DC-9CF4-CD95902B6C53}" type="slidenum">
              <a:rPr lang="uk-UA" smtClean="0"/>
              <a:t>‹№›</a:t>
            </a:fld>
            <a:endParaRPr lang="uk-U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42237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33C991-3AB9-4878-B623-2FDF0CF7F37E}" type="datetimeFigureOut">
              <a:rPr lang="uk-UA" smtClean="0"/>
              <a:t>14.01.2025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378868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33C991-3AB9-4878-B623-2FDF0CF7F37E}" type="datetimeFigureOut">
              <a:rPr lang="uk-UA" smtClean="0"/>
              <a:t>14.01.2025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251098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533C991-3AB9-4878-B623-2FDF0CF7F37E}" type="datetimeFigureOut">
              <a:rPr lang="uk-UA" smtClean="0"/>
              <a:t>14.01.2025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309194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533C991-3AB9-4878-B623-2FDF0CF7F37E}" type="datetimeFigureOut">
              <a:rPr lang="uk-UA" smtClean="0"/>
              <a:t>14.01.2025</a:t>
            </a:fld>
            <a:endParaRPr lang="uk-U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uk-U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D7995E7-D60D-48DC-9CF4-CD95902B6C53}" type="slidenum">
              <a:rPr lang="uk-UA" smtClean="0"/>
              <a:t>‹№›</a:t>
            </a:fld>
            <a:endParaRPr lang="uk-U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887171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533C991-3AB9-4878-B623-2FDF0CF7F37E}" type="datetimeFigureOut">
              <a:rPr lang="uk-UA" smtClean="0"/>
              <a:t>14.01.2025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126056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533C991-3AB9-4878-B623-2FDF0CF7F37E}" type="datetimeFigureOut">
              <a:rPr lang="uk-UA" smtClean="0"/>
              <a:t>14.01.2025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406961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533C991-3AB9-4878-B623-2FDF0CF7F37E}" type="datetimeFigureOut">
              <a:rPr lang="uk-UA" smtClean="0"/>
              <a:t>14.01.2025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346854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3C991-3AB9-4878-B623-2FDF0CF7F37E}" type="datetimeFigureOut">
              <a:rPr lang="uk-UA" smtClean="0"/>
              <a:t>14.01.2025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D7995E7-D60D-48DC-9CF4-CD95902B6C53}" type="slidenum">
              <a:rPr lang="uk-UA" smtClean="0"/>
              <a:t>‹№›</a:t>
            </a:fld>
            <a:endParaRPr lang="uk-UA"/>
          </a:p>
        </p:txBody>
      </p:sp>
    </p:spTree>
    <p:extLst>
      <p:ext uri="{BB962C8B-B14F-4D97-AF65-F5344CB8AC3E}">
        <p14:creationId xmlns:p14="http://schemas.microsoft.com/office/powerpoint/2010/main" val="159522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33C991-3AB9-4878-B623-2FDF0CF7F37E}" type="datetimeFigureOut">
              <a:rPr lang="uk-UA" smtClean="0"/>
              <a:t>14.01.2025</a:t>
            </a:fld>
            <a:endParaRPr lang="uk-U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7995E7-D60D-48DC-9CF4-CD95902B6C53}" type="slidenum">
              <a:rPr lang="uk-UA" smtClean="0"/>
              <a:t>‹№›</a:t>
            </a:fld>
            <a:endParaRPr lang="uk-U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615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533C991-3AB9-4878-B623-2FDF0CF7F37E}" type="datetimeFigureOut">
              <a:rPr lang="uk-UA" smtClean="0"/>
              <a:t>14.01.2025</a:t>
            </a:fld>
            <a:endParaRPr lang="uk-U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uk-U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D7995E7-D60D-48DC-9CF4-CD95902B6C53}" type="slidenum">
              <a:rPr lang="uk-UA" smtClean="0"/>
              <a:t>‹№›</a:t>
            </a:fld>
            <a:endParaRPr lang="uk-U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19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33C991-3AB9-4878-B623-2FDF0CF7F37E}" type="datetimeFigureOut">
              <a:rPr lang="uk-UA" smtClean="0"/>
              <a:t>14.01.2025</a:t>
            </a:fld>
            <a:endParaRPr lang="uk-U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uk-U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D7995E7-D60D-48DC-9CF4-CD95902B6C53}" type="slidenum">
              <a:rPr lang="uk-UA" smtClean="0"/>
              <a:t>‹№›</a:t>
            </a:fld>
            <a:endParaRPr lang="uk-U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1611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het.colorado.edu/sims/html/faradays-electromagnetic-lab/latest/faradays-electromagnetic-lab_all.html?locale=uk" TargetMode="External"/><Relationship Id="rId1" Type="http://schemas.openxmlformats.org/officeDocument/2006/relationships/slideLayout" Target="../slideLayouts/slideLayout8.xml"/><Relationship Id="rId4" Type="http://schemas.openxmlformats.org/officeDocument/2006/relationships/slide" Target="slide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8.xml"/><Relationship Id="rId1" Type="http://schemas.openxmlformats.org/officeDocument/2006/relationships/video" Target="https://www.youtube.com/embed/xrjgNWgpQs8?list=PLk9k-DHb7prajh6rOAhtsqvJFELJknhuI" TargetMode="Externa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5.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16.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slide" Target="slide8.xml"/><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4724" y="1542472"/>
            <a:ext cx="8642036" cy="1439044"/>
          </a:xfrm>
        </p:spPr>
        <p:txBody>
          <a:bodyPr>
            <a:noAutofit/>
          </a:bodyPr>
          <a:lstStyle/>
          <a:p>
            <a:r>
              <a:rPr lang="uk-UA" sz="4800" dirty="0"/>
              <a:t>Очна форма навчання чи дистанційна?</a:t>
            </a:r>
          </a:p>
        </p:txBody>
      </p:sp>
      <p:sp>
        <p:nvSpPr>
          <p:cNvPr id="3" name="Подзаголовок 2"/>
          <p:cNvSpPr>
            <a:spLocks noGrp="1"/>
          </p:cNvSpPr>
          <p:nvPr>
            <p:ph type="subTitle" idx="1"/>
          </p:nvPr>
        </p:nvSpPr>
        <p:spPr>
          <a:xfrm>
            <a:off x="761654" y="5368553"/>
            <a:ext cx="7166105" cy="1086237"/>
          </a:xfrm>
        </p:spPr>
        <p:txBody>
          <a:bodyPr>
            <a:normAutofit/>
          </a:bodyPr>
          <a:lstStyle/>
          <a:p>
            <a:r>
              <a:rPr lang="uk-UA" dirty="0"/>
              <a:t>Підготував  учитель фізики Славгородського ліцею Макаренко Володимир Миколайович</a:t>
            </a:r>
          </a:p>
        </p:txBody>
      </p:sp>
      <p:sp>
        <p:nvSpPr>
          <p:cNvPr id="5" name="TextBox 4"/>
          <p:cNvSpPr txBox="1"/>
          <p:nvPr/>
        </p:nvSpPr>
        <p:spPr>
          <a:xfrm>
            <a:off x="4779721" y="2981516"/>
            <a:ext cx="2632041" cy="369332"/>
          </a:xfrm>
          <a:prstGeom prst="rect">
            <a:avLst/>
          </a:prstGeom>
          <a:noFill/>
        </p:spPr>
        <p:txBody>
          <a:bodyPr wrap="square" rtlCol="0">
            <a:spAutoFit/>
          </a:bodyPr>
          <a:lstStyle/>
          <a:p>
            <a:r>
              <a:rPr lang="uk-UA" dirty="0"/>
              <a:t>Переваги та недоліки</a:t>
            </a:r>
          </a:p>
        </p:txBody>
      </p:sp>
      <p:pic>
        <p:nvPicPr>
          <p:cNvPr id="2050" name="Picture 2" descr="Шкільні пробле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482" y="2849674"/>
            <a:ext cx="3040751" cy="22957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stretch>
            <a:fillRect/>
          </a:stretch>
        </p:blipFill>
        <p:spPr>
          <a:xfrm>
            <a:off x="7204954" y="2710735"/>
            <a:ext cx="3777786" cy="2162369"/>
          </a:xfrm>
          <a:prstGeom prst="rect">
            <a:avLst/>
          </a:prstGeom>
          <a:ln>
            <a:noFill/>
          </a:ln>
          <a:effectLst>
            <a:softEdge rad="112500"/>
          </a:effectLst>
        </p:spPr>
      </p:pic>
    </p:spTree>
    <p:extLst>
      <p:ext uri="{BB962C8B-B14F-4D97-AF65-F5344CB8AC3E}">
        <p14:creationId xmlns:p14="http://schemas.microsoft.com/office/powerpoint/2010/main" val="3050428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6045" y="344055"/>
            <a:ext cx="4476173" cy="2157884"/>
          </a:xfrm>
        </p:spPr>
        <p:txBody>
          <a:bodyPr/>
          <a:lstStyle/>
          <a:p>
            <a:r>
              <a:rPr lang="uk-UA" dirty="0">
                <a:solidFill>
                  <a:schemeClr val="tx2">
                    <a:lumMod val="40000"/>
                    <a:lumOff val="60000"/>
                  </a:schemeClr>
                </a:solidFill>
              </a:rPr>
              <a:t>Можливість брати участь у додаткових заходах</a:t>
            </a:r>
            <a:br>
              <a:rPr lang="uk-UA" dirty="0">
                <a:solidFill>
                  <a:schemeClr val="tx2">
                    <a:lumMod val="40000"/>
                    <a:lumOff val="60000"/>
                  </a:schemeClr>
                </a:solidFill>
              </a:rPr>
            </a:br>
            <a:endParaRPr lang="uk-UA" dirty="0">
              <a:solidFill>
                <a:schemeClr val="tx2">
                  <a:lumMod val="40000"/>
                  <a:lumOff val="60000"/>
                </a:schemeClr>
              </a:solidFill>
            </a:endParaRPr>
          </a:p>
        </p:txBody>
      </p:sp>
      <p:sp>
        <p:nvSpPr>
          <p:cNvPr id="6" name="Текст 5"/>
          <p:cNvSpPr>
            <a:spLocks noGrp="1"/>
          </p:cNvSpPr>
          <p:nvPr>
            <p:ph type="body" sz="half" idx="2"/>
          </p:nvPr>
        </p:nvSpPr>
        <p:spPr>
          <a:xfrm>
            <a:off x="456045" y="2849995"/>
            <a:ext cx="4503881" cy="3011056"/>
          </a:xfrm>
        </p:spPr>
        <p:txBody>
          <a:bodyPr>
            <a:noAutofit/>
          </a:bodyPr>
          <a:lstStyle/>
          <a:p>
            <a:r>
              <a:rPr lang="uk-UA" sz="2000" dirty="0">
                <a:solidFill>
                  <a:schemeClr val="tx2">
                    <a:lumMod val="20000"/>
                    <a:lumOff val="80000"/>
                  </a:schemeClr>
                </a:solidFill>
              </a:rPr>
              <a:t>Очне навчання дає доступ до позакласних активностей, таких як гуртки, спортивні команди, учнівські організації, що розвивають навички командної роботи та лідерства. Також учні мають можливість брати учать різних шкільних заходах </a:t>
            </a:r>
          </a:p>
        </p:txBody>
      </p:sp>
      <p:sp>
        <p:nvSpPr>
          <p:cNvPr id="7" name="Блок-схема: решение 6"/>
          <p:cNvSpPr/>
          <p:nvPr/>
        </p:nvSpPr>
        <p:spPr>
          <a:xfrm>
            <a:off x="1437985" y="5617979"/>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Объект 7"/>
          <p:cNvPicPr>
            <a:picLocks noChangeAspect="1"/>
          </p:cNvPicPr>
          <p:nvPr/>
        </p:nvPicPr>
        <p:blipFill rotWithShape="1">
          <a:blip r:embed="rId3"/>
          <a:srcRect t="16367" r="-559" b="28250"/>
          <a:stretch/>
        </p:blipFill>
        <p:spPr>
          <a:xfrm>
            <a:off x="5847137" y="913770"/>
            <a:ext cx="5767346" cy="3176337"/>
          </a:xfrm>
          <a:prstGeom prst="rect">
            <a:avLst/>
          </a:prstGeom>
        </p:spPr>
      </p:pic>
    </p:spTree>
    <p:extLst>
      <p:ext uri="{BB962C8B-B14F-4D97-AF65-F5344CB8AC3E}">
        <p14:creationId xmlns:p14="http://schemas.microsoft.com/office/powerpoint/2010/main" val="5095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4" grpId="0"/>
      <p:bldP spid="6" grpId="0" build="p"/>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8658" y="-594"/>
            <a:ext cx="5303980" cy="6858594"/>
          </a:xfrm>
          <a:prstGeom prst="rect">
            <a:avLst/>
          </a:prstGeom>
        </p:spPr>
      </p:pic>
      <p:sp>
        <p:nvSpPr>
          <p:cNvPr id="4" name="Заголовок 3"/>
          <p:cNvSpPr>
            <a:spLocks noGrp="1"/>
          </p:cNvSpPr>
          <p:nvPr>
            <p:ph type="title"/>
          </p:nvPr>
        </p:nvSpPr>
        <p:spPr>
          <a:xfrm>
            <a:off x="289790" y="362528"/>
            <a:ext cx="5390574" cy="2157884"/>
          </a:xfrm>
        </p:spPr>
        <p:txBody>
          <a:bodyPr/>
          <a:lstStyle/>
          <a:p>
            <a:r>
              <a:rPr lang="uk-UA" dirty="0">
                <a:solidFill>
                  <a:schemeClr val="tx2">
                    <a:lumMod val="40000"/>
                    <a:lumOff val="60000"/>
                  </a:schemeClr>
                </a:solidFill>
              </a:rPr>
              <a:t>Гнучкість у розкладі та місці навчання</a:t>
            </a:r>
            <a:br>
              <a:rPr lang="ru-RU" dirty="0"/>
            </a:br>
            <a:endParaRPr lang="uk-UA" dirty="0"/>
          </a:p>
        </p:txBody>
      </p:sp>
      <p:pic>
        <p:nvPicPr>
          <p:cNvPr id="11" name="Объект 10"/>
          <p:cNvPicPr>
            <a:picLocks noGrp="1" noChangeAspect="1"/>
          </p:cNvPicPr>
          <p:nvPr>
            <p:ph idx="1"/>
          </p:nvPr>
        </p:nvPicPr>
        <p:blipFill>
          <a:blip r:embed="rId3"/>
          <a:stretch>
            <a:fillRect/>
          </a:stretch>
        </p:blipFill>
        <p:spPr>
          <a:xfrm>
            <a:off x="5809674" y="1441470"/>
            <a:ext cx="6029504" cy="4012361"/>
          </a:xfrm>
          <a:prstGeom prst="rect">
            <a:avLst/>
          </a:prstGeom>
        </p:spPr>
      </p:pic>
      <p:sp>
        <p:nvSpPr>
          <p:cNvPr id="6" name="Текст 5"/>
          <p:cNvSpPr>
            <a:spLocks noGrp="1"/>
          </p:cNvSpPr>
          <p:nvPr>
            <p:ph type="body" sz="half" idx="2"/>
          </p:nvPr>
        </p:nvSpPr>
        <p:spPr>
          <a:xfrm>
            <a:off x="419100" y="2348344"/>
            <a:ext cx="4448464" cy="3011056"/>
          </a:xfrm>
        </p:spPr>
        <p:txBody>
          <a:bodyPr>
            <a:noAutofit/>
          </a:bodyPr>
          <a:lstStyle/>
          <a:p>
            <a:r>
              <a:rPr lang="uk-UA" sz="2000" dirty="0">
                <a:solidFill>
                  <a:schemeClr val="tx2">
                    <a:lumMod val="20000"/>
                    <a:lumOff val="80000"/>
                  </a:schemeClr>
                </a:solidFill>
              </a:rPr>
              <a:t> Дистанційне навчання дозволяє учням навчатися з будь-якого місця, що дає можливість підключати навчання з роботою або іншими обов'язками. Це особливо корисно для тих, хто живе у віддалених районах або має обмежений доступ до якісної освіти</a:t>
            </a:r>
          </a:p>
        </p:txBody>
      </p:sp>
      <p:sp>
        <p:nvSpPr>
          <p:cNvPr id="8" name="Блок-схема: решение 7"/>
          <p:cNvSpPr/>
          <p:nvPr/>
        </p:nvSpPr>
        <p:spPr>
          <a:xfrm>
            <a:off x="1373332" y="5359400"/>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4"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3025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heel(1)">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4" grpId="0"/>
      <p:bldP spid="6"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538364" y="685801"/>
            <a:ext cx="4226791" cy="736599"/>
          </a:xfrm>
        </p:spPr>
        <p:txBody>
          <a:bodyPr/>
          <a:lstStyle/>
          <a:p>
            <a:r>
              <a:rPr lang="uk-UA" dirty="0">
                <a:solidFill>
                  <a:schemeClr val="tx2">
                    <a:lumMod val="40000"/>
                    <a:lumOff val="60000"/>
                  </a:schemeClr>
                </a:solidFill>
              </a:rPr>
              <a:t>Інклюзивність</a:t>
            </a:r>
            <a:br>
              <a:rPr lang="uk-UA" dirty="0"/>
            </a:br>
            <a:endParaRPr lang="uk-UA" dirty="0"/>
          </a:p>
        </p:txBody>
      </p:sp>
      <p:pic>
        <p:nvPicPr>
          <p:cNvPr id="9" name="Объект 8"/>
          <p:cNvPicPr>
            <a:picLocks noGrp="1" noChangeAspect="1"/>
          </p:cNvPicPr>
          <p:nvPr>
            <p:ph idx="1"/>
          </p:nvPr>
        </p:nvPicPr>
        <p:blipFill>
          <a:blip r:embed="rId2"/>
          <a:stretch>
            <a:fillRect/>
          </a:stretch>
        </p:blipFill>
        <p:spPr>
          <a:xfrm>
            <a:off x="6079958" y="1422400"/>
            <a:ext cx="5653299" cy="3762014"/>
          </a:xfrm>
          <a:prstGeom prst="rect">
            <a:avLst/>
          </a:prstGeom>
        </p:spPr>
      </p:pic>
      <p:sp>
        <p:nvSpPr>
          <p:cNvPr id="6" name="Текст 5"/>
          <p:cNvSpPr>
            <a:spLocks noGrp="1"/>
          </p:cNvSpPr>
          <p:nvPr>
            <p:ph type="body" sz="half" idx="2"/>
          </p:nvPr>
        </p:nvSpPr>
        <p:spPr>
          <a:xfrm>
            <a:off x="613064" y="1684770"/>
            <a:ext cx="3855720" cy="2988830"/>
          </a:xfrm>
        </p:spPr>
        <p:txBody>
          <a:bodyPr>
            <a:normAutofit/>
          </a:bodyPr>
          <a:lstStyle/>
          <a:p>
            <a:r>
              <a:rPr lang="uk-UA" sz="2000" dirty="0">
                <a:solidFill>
                  <a:schemeClr val="tx2">
                    <a:lumMod val="20000"/>
                    <a:lumOff val="80000"/>
                  </a:schemeClr>
                </a:solidFill>
              </a:rPr>
              <a:t>Онлайн-навчання робить освіту більш доступною для людей з особливими потребами. За допомогою спеціальних програм і технологій вони можуть отримати знання без фізичних обмежень.</a:t>
            </a:r>
          </a:p>
        </p:txBody>
      </p:sp>
      <p:sp>
        <p:nvSpPr>
          <p:cNvPr id="7" name="Блок-схема: решение 6"/>
          <p:cNvSpPr/>
          <p:nvPr/>
        </p:nvSpPr>
        <p:spPr>
          <a:xfrm>
            <a:off x="1373332" y="5359400"/>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794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nextCondLst>
                <p:cond evt="onClick" delay="0">
                  <p:tgtEl>
                    <p:spTgt spid="9"/>
                  </p:tgtEl>
                </p:cond>
              </p:nextCondLst>
            </p:seq>
          </p:childTnLst>
        </p:cTn>
      </p:par>
    </p:tnLst>
    <p:bldLst>
      <p:bldP spid="4" grpId="0"/>
      <p:bldP spid="6" grpId="0"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a:xfrm>
            <a:off x="459855" y="371764"/>
            <a:ext cx="4383809" cy="2484580"/>
          </a:xfrm>
        </p:spPr>
        <p:txBody>
          <a:bodyPr/>
          <a:lstStyle/>
          <a:p>
            <a:r>
              <a:rPr lang="uk-UA" dirty="0">
                <a:solidFill>
                  <a:schemeClr val="tx2">
                    <a:lumMod val="40000"/>
                    <a:lumOff val="60000"/>
                  </a:schemeClr>
                </a:solidFill>
              </a:rPr>
              <a:t>Різноманітні інструменти для самонавчання</a:t>
            </a:r>
            <a:br>
              <a:rPr lang="uk-UA" dirty="0">
                <a:solidFill>
                  <a:schemeClr val="tx2">
                    <a:lumMod val="40000"/>
                    <a:lumOff val="60000"/>
                  </a:schemeClr>
                </a:solidFill>
              </a:rPr>
            </a:br>
            <a:endParaRPr lang="uk-UA" dirty="0">
              <a:solidFill>
                <a:schemeClr val="tx2">
                  <a:lumMod val="40000"/>
                  <a:lumOff val="60000"/>
                </a:schemeClr>
              </a:solidFill>
            </a:endParaRPr>
          </a:p>
        </p:txBody>
      </p:sp>
      <p:pic>
        <p:nvPicPr>
          <p:cNvPr id="9" name="Объект 8">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299" r="20299"/>
          <a:stretch/>
        </p:blipFill>
        <p:spPr>
          <a:xfrm>
            <a:off x="6006847" y="1255295"/>
            <a:ext cx="5824297" cy="4347409"/>
          </a:xfrm>
          <a:prstGeom prst="roundRect">
            <a:avLst/>
          </a:prstGeom>
        </p:spPr>
      </p:pic>
      <p:sp>
        <p:nvSpPr>
          <p:cNvPr id="6" name="Текст 5"/>
          <p:cNvSpPr>
            <a:spLocks noGrp="1"/>
          </p:cNvSpPr>
          <p:nvPr>
            <p:ph type="body" sz="half" idx="2"/>
          </p:nvPr>
        </p:nvSpPr>
        <p:spPr>
          <a:xfrm>
            <a:off x="459855" y="2856344"/>
            <a:ext cx="3855720" cy="3011056"/>
          </a:xfrm>
        </p:spPr>
        <p:txBody>
          <a:bodyPr>
            <a:normAutofit/>
          </a:bodyPr>
          <a:lstStyle/>
          <a:p>
            <a:r>
              <a:rPr lang="uk-UA" sz="2000" dirty="0">
                <a:solidFill>
                  <a:schemeClr val="accent1">
                    <a:lumMod val="20000"/>
                    <a:lumOff val="80000"/>
                  </a:schemeClr>
                </a:solidFill>
              </a:rPr>
              <a:t> Учні можуть використовувати записані лекції, електронні ресурси, відеоматеріали, інтерактивні вправи та форуми для самостійного вивчення матеріалів у зручний для себе час.</a:t>
            </a:r>
          </a:p>
        </p:txBody>
      </p:sp>
      <p:sp>
        <p:nvSpPr>
          <p:cNvPr id="7" name="Блок-схема: решение 6"/>
          <p:cNvSpPr/>
          <p:nvPr/>
        </p:nvSpPr>
        <p:spPr>
          <a:xfrm>
            <a:off x="1373332" y="5359400"/>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4"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8191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out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4"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4" name="Заголовок 3"/>
          <p:cNvSpPr>
            <a:spLocks noGrp="1"/>
          </p:cNvSpPr>
          <p:nvPr>
            <p:ph type="title"/>
          </p:nvPr>
        </p:nvSpPr>
        <p:spPr/>
        <p:txBody>
          <a:bodyPr/>
          <a:lstStyle/>
          <a:p>
            <a:r>
              <a:rPr lang="uk-UA" dirty="0">
                <a:solidFill>
                  <a:schemeClr val="tx2">
                    <a:lumMod val="40000"/>
                    <a:lumOff val="60000"/>
                  </a:schemeClr>
                </a:solidFill>
              </a:rPr>
              <a:t>Зниження витрат</a:t>
            </a:r>
            <a:br>
              <a:rPr lang="uk-UA" dirty="0"/>
            </a:br>
            <a:endParaRPr lang="uk-UA" dirty="0"/>
          </a:p>
        </p:txBody>
      </p:sp>
      <p:pic>
        <p:nvPicPr>
          <p:cNvPr id="9" name="Объект 8"/>
          <p:cNvPicPr>
            <a:picLocks noGrp="1" noChangeAspect="1"/>
          </p:cNvPicPr>
          <p:nvPr>
            <p:ph idx="1"/>
          </p:nvPr>
        </p:nvPicPr>
        <p:blipFill>
          <a:blip r:embed="rId2"/>
          <a:stretch>
            <a:fillRect/>
          </a:stretch>
        </p:blipFill>
        <p:spPr>
          <a:xfrm>
            <a:off x="6280275" y="685800"/>
            <a:ext cx="5350252" cy="5350252"/>
          </a:xfrm>
          <a:prstGeom prst="rect">
            <a:avLst/>
          </a:prstGeom>
        </p:spPr>
      </p:pic>
      <p:sp>
        <p:nvSpPr>
          <p:cNvPr id="6" name="Текст 5"/>
          <p:cNvSpPr>
            <a:spLocks noGrp="1"/>
          </p:cNvSpPr>
          <p:nvPr>
            <p:ph type="body" sz="half" idx="2"/>
          </p:nvPr>
        </p:nvSpPr>
        <p:spPr>
          <a:xfrm>
            <a:off x="622299" y="2182089"/>
            <a:ext cx="3866573" cy="3011056"/>
          </a:xfrm>
        </p:spPr>
        <p:txBody>
          <a:bodyPr>
            <a:normAutofit/>
          </a:bodyPr>
          <a:lstStyle/>
          <a:p>
            <a:r>
              <a:rPr lang="uk-UA" sz="2000" dirty="0">
                <a:solidFill>
                  <a:schemeClr val="tx2">
                    <a:lumMod val="20000"/>
                    <a:lumOff val="80000"/>
                  </a:schemeClr>
                </a:solidFill>
              </a:rPr>
              <a:t>Дистанційне навчання часто обходиться дешевше, відсутні витрати на проїзд, на шкільну їдальню та навіть деякі навчальні матеріали можуть бути безкоштовними.</a:t>
            </a:r>
          </a:p>
        </p:txBody>
      </p:sp>
      <p:sp>
        <p:nvSpPr>
          <p:cNvPr id="7" name="Блок-схема: решение 6"/>
          <p:cNvSpPr/>
          <p:nvPr/>
        </p:nvSpPr>
        <p:spPr>
          <a:xfrm>
            <a:off x="1381760" y="5054600"/>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480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childTnLst>
              </p:cTn>
              <p:nextCondLst>
                <p:cond evt="onClick" delay="0">
                  <p:tgtEl>
                    <p:spTgt spid="6"/>
                  </p:tgtEl>
                </p:cond>
              </p:nextCondLst>
            </p:seq>
          </p:childTnLst>
        </p:cTn>
      </p:par>
    </p:tnLst>
    <p:bldLst>
      <p:bldP spid="4"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723900" y="317461"/>
            <a:ext cx="3855720" cy="2157884"/>
          </a:xfrm>
        </p:spPr>
        <p:txBody>
          <a:bodyPr/>
          <a:lstStyle/>
          <a:p>
            <a:r>
              <a:rPr lang="uk-UA" dirty="0">
                <a:solidFill>
                  <a:schemeClr val="tx2">
                    <a:lumMod val="40000"/>
                    <a:lumOff val="60000"/>
                  </a:schemeClr>
                </a:solidFill>
              </a:rPr>
              <a:t>Інноваційні підходи до навчання</a:t>
            </a:r>
            <a:br>
              <a:rPr lang="uk-UA" dirty="0"/>
            </a:br>
            <a:endParaRPr lang="uk-UA" dirty="0"/>
          </a:p>
        </p:txBody>
      </p:sp>
      <p:sp>
        <p:nvSpPr>
          <p:cNvPr id="4" name="Текст 3"/>
          <p:cNvSpPr>
            <a:spLocks noGrp="1"/>
          </p:cNvSpPr>
          <p:nvPr>
            <p:ph type="body" sz="half" idx="2"/>
          </p:nvPr>
        </p:nvSpPr>
        <p:spPr>
          <a:xfrm>
            <a:off x="535247" y="2191326"/>
            <a:ext cx="4882573" cy="3011056"/>
          </a:xfrm>
        </p:spPr>
        <p:txBody>
          <a:bodyPr>
            <a:noAutofit/>
          </a:bodyPr>
          <a:lstStyle/>
          <a:p>
            <a:r>
              <a:rPr lang="uk-UA" sz="2000" dirty="0">
                <a:solidFill>
                  <a:schemeClr val="tx2">
                    <a:lumMod val="20000"/>
                    <a:lumOff val="80000"/>
                  </a:schemeClr>
                </a:solidFill>
              </a:rPr>
              <a:t>Використання інтерактивних платформ, відеоуроків, тестів, ігор та інших технологій робить процес навчання цікавим та зручним. Дистанційні платформи часто надають можливість для автоматичного оцінювання, миттєвого зворотного зв'язку та доступу до навчальних матеріалів у будь-який час.</a:t>
            </a:r>
          </a:p>
        </p:txBody>
      </p:sp>
      <p:sp>
        <p:nvSpPr>
          <p:cNvPr id="5" name="Блок-схема: решение 4"/>
          <p:cNvSpPr/>
          <p:nvPr/>
        </p:nvSpPr>
        <p:spPr>
          <a:xfrm>
            <a:off x="1381760" y="5352472"/>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3" name="Мультимедіа з Інтернету 2" title="Вода та її фізичні властивості #1">
            <a:hlinkClick r:id="" action="ppaction://media"/>
            <a:extLst>
              <a:ext uri="{FF2B5EF4-FFF2-40B4-BE49-F238E27FC236}">
                <a16:creationId xmlns:a16="http://schemas.microsoft.com/office/drawing/2014/main" id="{4939628C-49F9-36F2-A296-881A2B91B90D}"/>
              </a:ext>
            </a:extLst>
          </p:cNvPr>
          <p:cNvPicPr>
            <a:picLocks noRot="1" noChangeAspect="1"/>
          </p:cNvPicPr>
          <p:nvPr>
            <a:videoFile r:link="rId1"/>
          </p:nvPr>
        </p:nvPicPr>
        <p:blipFill>
          <a:blip r:embed="rId4"/>
          <a:stretch>
            <a:fillRect/>
          </a:stretch>
        </p:blipFill>
        <p:spPr>
          <a:xfrm>
            <a:off x="6447793" y="596938"/>
            <a:ext cx="5490870" cy="3099916"/>
          </a:xfrm>
          <a:prstGeom prst="rect">
            <a:avLst/>
          </a:prstGeom>
        </p:spPr>
      </p:pic>
    </p:spTree>
    <p:extLst>
      <p:ext uri="{BB962C8B-B14F-4D97-AF65-F5344CB8AC3E}">
        <p14:creationId xmlns:p14="http://schemas.microsoft.com/office/powerpoint/2010/main" val="29578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nextCondLst>
                <p:cond evt="onClick" delay="0">
                  <p:tgtEl>
                    <p:spTgt spid="4"/>
                  </p:tgtEl>
                </p:cond>
              </p:nextCondLst>
            </p:seq>
            <p:video>
              <p:cMediaNode vol="80000">
                <p:cTn id="28" fill="hold" display="0">
                  <p:stCondLst>
                    <p:cond delay="indefinite"/>
                  </p:stCondLst>
                </p:cTn>
                <p:tgtEl>
                  <p:spTgt spid="3"/>
                </p:tgtEl>
              </p:cMediaNode>
            </p:video>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P spid="4" grpId="0" build="p"/>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828702"/>
            <a:ext cx="9601200" cy="875145"/>
          </a:xfrm>
        </p:spPr>
        <p:txBody>
          <a:bodyPr/>
          <a:lstStyle/>
          <a:p>
            <a:pPr algn="ctr"/>
            <a:r>
              <a:rPr lang="uk-UA" dirty="0"/>
              <a:t>Недоліки</a:t>
            </a:r>
          </a:p>
        </p:txBody>
      </p:sp>
      <p:sp>
        <p:nvSpPr>
          <p:cNvPr id="5" name="Текст 4"/>
          <p:cNvSpPr>
            <a:spLocks noGrp="1"/>
          </p:cNvSpPr>
          <p:nvPr>
            <p:ph type="body" idx="1"/>
          </p:nvPr>
        </p:nvSpPr>
        <p:spPr>
          <a:xfrm>
            <a:off x="1371600" y="1842100"/>
            <a:ext cx="4443984" cy="823912"/>
          </a:xfrm>
        </p:spPr>
        <p:txBody>
          <a:bodyPr/>
          <a:lstStyle/>
          <a:p>
            <a:r>
              <a:rPr lang="uk-UA" dirty="0"/>
              <a:t>Очне навчання</a:t>
            </a:r>
          </a:p>
        </p:txBody>
      </p:sp>
      <p:sp>
        <p:nvSpPr>
          <p:cNvPr id="6" name="Объект 5"/>
          <p:cNvSpPr>
            <a:spLocks noGrp="1"/>
          </p:cNvSpPr>
          <p:nvPr>
            <p:ph sz="half" idx="2"/>
          </p:nvPr>
        </p:nvSpPr>
        <p:spPr>
          <a:xfrm>
            <a:off x="1371600" y="2806443"/>
            <a:ext cx="4443984" cy="2562193"/>
          </a:xfrm>
        </p:spPr>
        <p:txBody>
          <a:bodyPr>
            <a:normAutofit fontScale="32500" lnSpcReduction="20000"/>
          </a:bodyPr>
          <a:lstStyle/>
          <a:p>
            <a:pPr marL="457200" indent="-457200">
              <a:buFont typeface="+mj-lt"/>
              <a:buAutoNum type="arabicPeriod"/>
            </a:pPr>
            <a:r>
              <a:rPr lang="uk-UA" sz="7200" dirty="0">
                <a:hlinkClick r:id="rId2" action="ppaction://hlinksldjump"/>
              </a:rPr>
              <a:t>Обмежена доступність</a:t>
            </a:r>
            <a:endParaRPr lang="uk-UA" sz="7200" dirty="0"/>
          </a:p>
          <a:p>
            <a:pPr marL="457200" indent="-457200">
              <a:buFont typeface="+mj-lt"/>
              <a:buAutoNum type="arabicPeriod"/>
            </a:pPr>
            <a:r>
              <a:rPr lang="uk-UA" sz="7200" dirty="0">
                <a:hlinkClick r:id="rId3" action="ppaction://hlinksldjump"/>
              </a:rPr>
              <a:t>Негнучкість графіка </a:t>
            </a:r>
            <a:endParaRPr lang="uk-UA" sz="7200" dirty="0"/>
          </a:p>
          <a:p>
            <a:pPr marL="457200" indent="-457200">
              <a:buFont typeface="+mj-lt"/>
              <a:buAutoNum type="arabicPeriod"/>
            </a:pPr>
            <a:r>
              <a:rPr lang="uk-UA" sz="7200" dirty="0">
                <a:hlinkClick r:id="rId4" action="ppaction://hlinksldjump"/>
              </a:rPr>
              <a:t>Витрати на транспортування</a:t>
            </a:r>
            <a:br>
              <a:rPr lang="uk-UA" sz="7200" dirty="0">
                <a:hlinkClick r:id="rId4" action="ppaction://hlinksldjump"/>
              </a:rPr>
            </a:br>
            <a:endParaRPr lang="uk-UA" sz="7200" dirty="0"/>
          </a:p>
          <a:p>
            <a:pPr marL="457200" indent="-457200">
              <a:buFont typeface="+mj-lt"/>
              <a:buAutoNum type="arabicPeriod"/>
            </a:pPr>
            <a:r>
              <a:rPr lang="uk-UA" sz="7200" dirty="0">
                <a:hlinkClick r:id="rId5" action="ppaction://hlinksldjump"/>
              </a:rPr>
              <a:t>Обмежена індивідуалізація</a:t>
            </a:r>
            <a:endParaRPr lang="uk-UA" sz="7200" dirty="0"/>
          </a:p>
          <a:p>
            <a:pPr marL="457200" indent="-457200">
              <a:buFont typeface="+mj-lt"/>
              <a:buAutoNum type="arabicPeriod"/>
            </a:pPr>
            <a:r>
              <a:rPr lang="uk-UA" sz="7200" dirty="0"/>
              <a:t> </a:t>
            </a:r>
            <a:r>
              <a:rPr lang="uk-UA" sz="7200" dirty="0">
                <a:hlinkClick r:id="rId6" action="ppaction://hlinksldjump"/>
              </a:rPr>
              <a:t>Психологічний тиск</a:t>
            </a:r>
            <a:endParaRPr lang="uk-UA" dirty="0"/>
          </a:p>
        </p:txBody>
      </p:sp>
      <p:sp>
        <p:nvSpPr>
          <p:cNvPr id="7" name="Текст 6"/>
          <p:cNvSpPr>
            <a:spLocks noGrp="1"/>
          </p:cNvSpPr>
          <p:nvPr>
            <p:ph type="body" sz="quarter" idx="3"/>
          </p:nvPr>
        </p:nvSpPr>
        <p:spPr>
          <a:xfrm>
            <a:off x="6525014" y="1842100"/>
            <a:ext cx="4443984" cy="823912"/>
          </a:xfrm>
        </p:spPr>
        <p:txBody>
          <a:bodyPr/>
          <a:lstStyle/>
          <a:p>
            <a:r>
              <a:rPr lang="uk-UA" dirty="0"/>
              <a:t>Дистанційне навчання</a:t>
            </a:r>
          </a:p>
        </p:txBody>
      </p:sp>
      <p:sp>
        <p:nvSpPr>
          <p:cNvPr id="8" name="Объект 7"/>
          <p:cNvSpPr>
            <a:spLocks noGrp="1"/>
          </p:cNvSpPr>
          <p:nvPr>
            <p:ph sz="quarter" idx="4"/>
          </p:nvPr>
        </p:nvSpPr>
        <p:spPr>
          <a:xfrm>
            <a:off x="6525014" y="2806443"/>
            <a:ext cx="4443984" cy="2562193"/>
          </a:xfrm>
        </p:spPr>
        <p:txBody>
          <a:bodyPr>
            <a:noAutofit/>
          </a:bodyPr>
          <a:lstStyle/>
          <a:p>
            <a:pPr marL="342900" indent="-342900">
              <a:buFont typeface="+mj-lt"/>
              <a:buAutoNum type="arabicPeriod"/>
            </a:pPr>
            <a:r>
              <a:rPr lang="uk-UA" dirty="0">
                <a:hlinkClick r:id="rId7" action="ppaction://hlinksldjump"/>
              </a:rPr>
              <a:t>Відсутність безпосереднього контакту</a:t>
            </a:r>
            <a:endParaRPr lang="uk-UA" dirty="0"/>
          </a:p>
          <a:p>
            <a:pPr marL="342900" indent="-342900">
              <a:buFont typeface="+mj-lt"/>
              <a:buAutoNum type="arabicPeriod"/>
            </a:pPr>
            <a:r>
              <a:rPr lang="uk-UA" dirty="0">
                <a:hlinkClick r:id="rId8" action="ppaction://hlinksldjump"/>
              </a:rPr>
              <a:t>Проблеми з мотивацією</a:t>
            </a:r>
            <a:endParaRPr lang="uk-UA" dirty="0"/>
          </a:p>
          <a:p>
            <a:pPr marL="342900" indent="-342900">
              <a:buFont typeface="+mj-lt"/>
              <a:buAutoNum type="arabicPeriod"/>
            </a:pPr>
            <a:r>
              <a:rPr lang="uk-UA" dirty="0">
                <a:hlinkClick r:id="rId9" action="ppaction://hlinksldjump"/>
              </a:rPr>
              <a:t>Технічні проблеми</a:t>
            </a:r>
            <a:endParaRPr lang="uk-UA" dirty="0"/>
          </a:p>
          <a:p>
            <a:pPr marL="342900" indent="-342900">
              <a:buFont typeface="+mj-lt"/>
              <a:buAutoNum type="arabicPeriod"/>
            </a:pPr>
            <a:r>
              <a:rPr lang="uk-UA" dirty="0">
                <a:hlinkClick r:id="rId10" action="ppaction://hlinksldjump"/>
              </a:rPr>
              <a:t>Обмеження у практичному навчанні</a:t>
            </a:r>
            <a:endParaRPr lang="uk-UA" dirty="0"/>
          </a:p>
          <a:p>
            <a:pPr marL="342900" indent="-342900">
              <a:buFont typeface="+mj-lt"/>
              <a:buAutoNum type="arabicPeriod"/>
            </a:pPr>
            <a:r>
              <a:rPr lang="uk-UA" dirty="0">
                <a:hlinkClick r:id="rId11" action="ppaction://hlinksldjump"/>
              </a:rPr>
              <a:t>Важкість у засвоєнні матеріалу</a:t>
            </a:r>
            <a:endParaRPr lang="uk-UA" dirty="0"/>
          </a:p>
          <a:p>
            <a:pPr marL="342900" indent="-342900">
              <a:buFont typeface="+mj-lt"/>
              <a:buAutoNum type="arabicPeriod"/>
            </a:pPr>
            <a:r>
              <a:rPr lang="uk-UA" dirty="0">
                <a:hlinkClick r:id="rId12" action="ppaction://hlinksldjump"/>
              </a:rPr>
              <a:t>Недостатня взаємодія з вчителем</a:t>
            </a:r>
            <a:endParaRPr lang="uk-UA" dirty="0"/>
          </a:p>
        </p:txBody>
      </p:sp>
    </p:spTree>
    <p:extLst>
      <p:ext uri="{BB962C8B-B14F-4D97-AF65-F5344CB8AC3E}">
        <p14:creationId xmlns:p14="http://schemas.microsoft.com/office/powerpoint/2010/main" val="212969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5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500"/>
                                        <p:tgtEl>
                                          <p:spTgt spid="8">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animEffect transition="in" filter="fade">
                                      <p:cBhvr>
                                        <p:cTn id="66" dur="500"/>
                                        <p:tgtEl>
                                          <p:spTgt spid="8">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fade">
                                      <p:cBhvr>
                                        <p:cTn id="71"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a:solidFill>
                  <a:schemeClr val="tx2">
                    <a:lumMod val="40000"/>
                    <a:lumOff val="60000"/>
                  </a:schemeClr>
                </a:solidFill>
              </a:rPr>
              <a:t>Обмежена доступність </a:t>
            </a:r>
          </a:p>
        </p:txBody>
      </p:sp>
      <p:pic>
        <p:nvPicPr>
          <p:cNvPr id="11" name="Объект 10"/>
          <p:cNvPicPr>
            <a:picLocks noGrp="1" noChangeAspect="1"/>
          </p:cNvPicPr>
          <p:nvPr>
            <p:ph idx="1"/>
          </p:nvPr>
        </p:nvPicPr>
        <p:blipFill>
          <a:blip r:embed="rId2"/>
          <a:stretch>
            <a:fillRect/>
          </a:stretch>
        </p:blipFill>
        <p:spPr>
          <a:xfrm>
            <a:off x="6256338" y="2045593"/>
            <a:ext cx="5243236" cy="2487747"/>
          </a:xfrm>
          <a:prstGeom prst="rect">
            <a:avLst/>
          </a:prstGeom>
        </p:spPr>
      </p:pic>
      <p:sp>
        <p:nvSpPr>
          <p:cNvPr id="9" name="Текст 8"/>
          <p:cNvSpPr>
            <a:spLocks noGrp="1"/>
          </p:cNvSpPr>
          <p:nvPr>
            <p:ph type="body" sz="half" idx="2"/>
          </p:nvPr>
        </p:nvSpPr>
        <p:spPr>
          <a:xfrm>
            <a:off x="723900" y="2329872"/>
            <a:ext cx="3855720" cy="3011056"/>
          </a:xfrm>
        </p:spPr>
        <p:txBody>
          <a:bodyPr>
            <a:normAutofit/>
          </a:bodyPr>
          <a:lstStyle/>
          <a:p>
            <a:r>
              <a:rPr lang="uk-UA" sz="2000" dirty="0">
                <a:solidFill>
                  <a:schemeClr val="tx2">
                    <a:lumMod val="20000"/>
                    <a:lumOff val="80000"/>
                  </a:schemeClr>
                </a:solidFill>
              </a:rPr>
              <a:t>Не всі учні можуть легко дістатися до навчальних закладів через відстань, транспортні проблеми або фінансові обмеження. Це може призвести до нерівного доступу до освіти.</a:t>
            </a:r>
          </a:p>
        </p:txBody>
      </p:sp>
      <p:sp>
        <p:nvSpPr>
          <p:cNvPr id="10" name="Блок-схема: решение 9"/>
          <p:cNvSpPr/>
          <p:nvPr/>
        </p:nvSpPr>
        <p:spPr>
          <a:xfrm>
            <a:off x="1381760" y="5352472"/>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81848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7" grpId="0"/>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dirty="0">
                <a:solidFill>
                  <a:schemeClr val="tx2">
                    <a:lumMod val="40000"/>
                    <a:lumOff val="60000"/>
                  </a:schemeClr>
                </a:solidFill>
              </a:rPr>
              <a:t>Негнучкість графіка </a:t>
            </a:r>
          </a:p>
        </p:txBody>
      </p:sp>
      <p:pic>
        <p:nvPicPr>
          <p:cNvPr id="11" name="Объект 10"/>
          <p:cNvPicPr>
            <a:picLocks noGrp="1" noChangeAspect="1"/>
          </p:cNvPicPr>
          <p:nvPr>
            <p:ph idx="1"/>
          </p:nvPr>
        </p:nvPicPr>
        <p:blipFill>
          <a:blip r:embed="rId2"/>
          <a:stretch>
            <a:fillRect/>
          </a:stretch>
        </p:blipFill>
        <p:spPr>
          <a:xfrm>
            <a:off x="5737969" y="1420566"/>
            <a:ext cx="5908599" cy="3931905"/>
          </a:xfrm>
          <a:prstGeom prst="rect">
            <a:avLst/>
          </a:prstGeom>
        </p:spPr>
      </p:pic>
      <p:sp>
        <p:nvSpPr>
          <p:cNvPr id="9" name="Текст 8"/>
          <p:cNvSpPr>
            <a:spLocks noGrp="1"/>
          </p:cNvSpPr>
          <p:nvPr>
            <p:ph type="body" sz="half" idx="2"/>
          </p:nvPr>
        </p:nvSpPr>
        <p:spPr>
          <a:xfrm>
            <a:off x="723900" y="2376053"/>
            <a:ext cx="3855720" cy="3011056"/>
          </a:xfrm>
        </p:spPr>
        <p:txBody>
          <a:bodyPr>
            <a:normAutofit/>
          </a:bodyPr>
          <a:lstStyle/>
          <a:p>
            <a:r>
              <a:rPr lang="uk-UA" sz="2000" dirty="0">
                <a:solidFill>
                  <a:schemeClr val="tx2">
                    <a:lumMod val="20000"/>
                    <a:lumOff val="80000"/>
                  </a:schemeClr>
                </a:solidFill>
              </a:rPr>
              <a:t>Початкове навчання передбачає фіксований розклад, який може бути незручним для учнів з роботою, сімейними обов'язками або іншими зобов'язаннями</a:t>
            </a:r>
          </a:p>
        </p:txBody>
      </p:sp>
      <p:sp>
        <p:nvSpPr>
          <p:cNvPr id="10" name="Блок-схема: решение 9"/>
          <p:cNvSpPr/>
          <p:nvPr/>
        </p:nvSpPr>
        <p:spPr>
          <a:xfrm>
            <a:off x="1381760" y="5352472"/>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638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barn(inVertical)">
                                      <p:cBhvr>
                                        <p:cTn id="1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nextCondLst>
                <p:cond evt="onClick" delay="0">
                  <p:tgtEl>
                    <p:spTgt spid="9"/>
                  </p:tgtEl>
                </p:cond>
              </p:nextCondLst>
            </p:seq>
          </p:childTnLst>
        </p:cTn>
      </p:par>
    </p:tnLst>
    <p:bldLst>
      <p:bldP spid="7" grpId="0"/>
      <p:bldP spid="9" grpId="0" build="p"/>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193" y="519545"/>
            <a:ext cx="5353627" cy="2157884"/>
          </a:xfrm>
        </p:spPr>
        <p:txBody>
          <a:bodyPr/>
          <a:lstStyle/>
          <a:p>
            <a:r>
              <a:rPr lang="uk-UA" dirty="0">
                <a:solidFill>
                  <a:schemeClr val="tx2">
                    <a:lumMod val="40000"/>
                    <a:lumOff val="60000"/>
                  </a:schemeClr>
                </a:solidFill>
              </a:rPr>
              <a:t>Витрати на транспортування</a:t>
            </a:r>
            <a:endParaRPr lang="uk-UA" dirty="0"/>
          </a:p>
        </p:txBody>
      </p:sp>
      <p:pic>
        <p:nvPicPr>
          <p:cNvPr id="6" name="Объект 5"/>
          <p:cNvPicPr>
            <a:picLocks noGrp="1" noChangeAspect="1"/>
          </p:cNvPicPr>
          <p:nvPr>
            <p:ph idx="1"/>
          </p:nvPr>
        </p:nvPicPr>
        <p:blipFill>
          <a:blip r:embed="rId2"/>
          <a:stretch>
            <a:fillRect/>
          </a:stretch>
        </p:blipFill>
        <p:spPr>
          <a:xfrm>
            <a:off x="6354387" y="1411385"/>
            <a:ext cx="5547929" cy="2889918"/>
          </a:xfrm>
          <a:prstGeom prst="rect">
            <a:avLst/>
          </a:prstGeom>
        </p:spPr>
      </p:pic>
      <p:sp>
        <p:nvSpPr>
          <p:cNvPr id="4" name="Текст 3"/>
          <p:cNvSpPr>
            <a:spLocks noGrp="1"/>
          </p:cNvSpPr>
          <p:nvPr>
            <p:ph type="body" sz="half" idx="2"/>
          </p:nvPr>
        </p:nvSpPr>
        <p:spPr/>
        <p:txBody>
          <a:bodyPr>
            <a:normAutofit/>
          </a:bodyPr>
          <a:lstStyle/>
          <a:p>
            <a:r>
              <a:rPr lang="uk-UA" sz="2000" dirty="0">
                <a:solidFill>
                  <a:schemeClr val="tx2">
                    <a:lumMod val="20000"/>
                    <a:lumOff val="80000"/>
                  </a:schemeClr>
                </a:solidFill>
              </a:rPr>
              <a:t>Учні часто витрачають час і гроші на поїздки до навчального закладу, що може бути фінансово обтяжливим</a:t>
            </a:r>
          </a:p>
        </p:txBody>
      </p:sp>
      <p:sp>
        <p:nvSpPr>
          <p:cNvPr id="5" name="Блок-схема: решение 4"/>
          <p:cNvSpPr/>
          <p:nvPr/>
        </p:nvSpPr>
        <p:spPr>
          <a:xfrm>
            <a:off x="1381760" y="5352472"/>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9094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65200" y="438727"/>
            <a:ext cx="10931236" cy="3581400"/>
          </a:xfrm>
        </p:spPr>
        <p:txBody>
          <a:bodyPr>
            <a:noAutofit/>
          </a:bodyPr>
          <a:lstStyle/>
          <a:p>
            <a:pPr marL="0" indent="0">
              <a:buNone/>
            </a:pPr>
            <a:r>
              <a:rPr lang="uk-UA" sz="3200" dirty="0"/>
              <a:t>Питання про ефективність дистанційного навчання з традиційною освітою стало особливо актуальним у сучасному світі, де технології та глобальні виклики, як-от пандемія, сприяли переходу багатьох навчальних закладів на онлайн-формат. Тому сьогодні поговоримо про </a:t>
            </a:r>
            <a:r>
              <a:rPr lang="uk-UA" sz="3200" dirty="0">
                <a:hlinkClick r:id="rId2" action="ppaction://hlinksldjump"/>
              </a:rPr>
              <a:t>переваги</a:t>
            </a:r>
            <a:r>
              <a:rPr lang="uk-UA" sz="3200" dirty="0"/>
              <a:t> та </a:t>
            </a:r>
            <a:r>
              <a:rPr lang="uk-UA" sz="3200" dirty="0">
                <a:hlinkClick r:id="rId3" action="ppaction://hlinksldjump"/>
              </a:rPr>
              <a:t>недоліки</a:t>
            </a:r>
            <a:r>
              <a:rPr lang="uk-UA" sz="3200" dirty="0"/>
              <a:t> цих двох форм навчання.</a:t>
            </a:r>
          </a:p>
        </p:txBody>
      </p:sp>
      <p:pic>
        <p:nvPicPr>
          <p:cNvPr id="4" name="Рисунок 3"/>
          <p:cNvPicPr>
            <a:picLocks noChangeAspect="1"/>
          </p:cNvPicPr>
          <p:nvPr/>
        </p:nvPicPr>
        <p:blipFill>
          <a:blip r:embed="rId4"/>
          <a:stretch>
            <a:fillRect/>
          </a:stretch>
        </p:blipFill>
        <p:spPr>
          <a:xfrm>
            <a:off x="1802480" y="3856872"/>
            <a:ext cx="2619375" cy="1743075"/>
          </a:xfrm>
          <a:prstGeom prst="rect">
            <a:avLst/>
          </a:prstGeom>
        </p:spPr>
      </p:pic>
      <p:pic>
        <p:nvPicPr>
          <p:cNvPr id="5" name="Рисунок 4"/>
          <p:cNvPicPr>
            <a:picLocks noChangeAspect="1"/>
          </p:cNvPicPr>
          <p:nvPr/>
        </p:nvPicPr>
        <p:blipFill>
          <a:blip r:embed="rId5"/>
          <a:stretch>
            <a:fillRect/>
          </a:stretch>
        </p:blipFill>
        <p:spPr>
          <a:xfrm>
            <a:off x="7891212" y="3981362"/>
            <a:ext cx="2762250" cy="1657350"/>
          </a:xfrm>
          <a:prstGeom prst="rect">
            <a:avLst/>
          </a:prstGeom>
        </p:spPr>
      </p:pic>
      <p:pic>
        <p:nvPicPr>
          <p:cNvPr id="8" name="Рисунок 7">
            <a:hlinkClick r:id="rId6" action="ppaction://hlinksldjump"/>
            <a:extLst>
              <a:ext uri="{FF2B5EF4-FFF2-40B4-BE49-F238E27FC236}">
                <a16:creationId xmlns:a16="http://schemas.microsoft.com/office/drawing/2014/main" id="{9E8BD410-745C-5CE6-CCFA-5C0859EA1120}"/>
              </a:ext>
            </a:extLst>
          </p:cNvPr>
          <p:cNvPicPr>
            <a:picLocks noChangeAspect="1"/>
          </p:cNvPicPr>
          <p:nvPr/>
        </p:nvPicPr>
        <p:blipFill>
          <a:blip r:embed="rId7"/>
          <a:stretch>
            <a:fillRect/>
          </a:stretch>
        </p:blipFill>
        <p:spPr>
          <a:xfrm>
            <a:off x="5259135" y="4424000"/>
            <a:ext cx="2072820" cy="810838"/>
          </a:xfrm>
          <a:prstGeom prst="rect">
            <a:avLst/>
          </a:prstGeom>
        </p:spPr>
      </p:pic>
    </p:spTree>
    <p:extLst>
      <p:ext uri="{BB962C8B-B14F-4D97-AF65-F5344CB8AC3E}">
        <p14:creationId xmlns:p14="http://schemas.microsoft.com/office/powerpoint/2010/main" val="306963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445" y="574964"/>
            <a:ext cx="4947227" cy="2157884"/>
          </a:xfrm>
        </p:spPr>
        <p:txBody>
          <a:bodyPr/>
          <a:lstStyle/>
          <a:p>
            <a:r>
              <a:rPr lang="uk-UA" dirty="0">
                <a:solidFill>
                  <a:schemeClr val="tx2">
                    <a:lumMod val="40000"/>
                    <a:lumOff val="60000"/>
                  </a:schemeClr>
                </a:solidFill>
              </a:rPr>
              <a:t>Обмежена індивідуалізація </a:t>
            </a:r>
          </a:p>
        </p:txBody>
      </p:sp>
      <p:sp>
        <p:nvSpPr>
          <p:cNvPr id="4" name="Текст 3"/>
          <p:cNvSpPr>
            <a:spLocks noGrp="1"/>
          </p:cNvSpPr>
          <p:nvPr>
            <p:ph type="body" sz="half" idx="2"/>
          </p:nvPr>
        </p:nvSpPr>
        <p:spPr/>
        <p:txBody>
          <a:bodyPr>
            <a:normAutofit/>
          </a:bodyPr>
          <a:lstStyle/>
          <a:p>
            <a:r>
              <a:rPr lang="uk-UA" sz="2000" dirty="0">
                <a:solidFill>
                  <a:schemeClr val="tx2">
                    <a:lumMod val="20000"/>
                    <a:lumOff val="80000"/>
                  </a:schemeClr>
                </a:solidFill>
              </a:rPr>
              <a:t>У класах з великою кількістю учнів вчителі можуть не мати можливості надати індивідуальну увагу кожному учню, що може призвести до прогалин у знаннях.</a:t>
            </a:r>
          </a:p>
        </p:txBody>
      </p:sp>
      <p:sp>
        <p:nvSpPr>
          <p:cNvPr id="5" name="Блок-схема: решение 4"/>
          <p:cNvSpPr/>
          <p:nvPr/>
        </p:nvSpPr>
        <p:spPr>
          <a:xfrm>
            <a:off x="1381760" y="5352472"/>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Объект 7"/>
          <p:cNvPicPr>
            <a:picLocks noGrp="1" noChangeAspect="1"/>
          </p:cNvPicPr>
          <p:nvPr>
            <p:ph idx="1"/>
          </p:nvPr>
        </p:nvPicPr>
        <p:blipFill>
          <a:blip r:embed="rId3"/>
          <a:stretch>
            <a:fillRect/>
          </a:stretch>
        </p:blipFill>
        <p:spPr>
          <a:xfrm>
            <a:off x="6064382" y="1530627"/>
            <a:ext cx="5823080" cy="3538330"/>
          </a:xfrm>
          <a:prstGeom prst="rect">
            <a:avLst/>
          </a:prstGeom>
        </p:spPr>
      </p:pic>
    </p:spTree>
    <p:extLst>
      <p:ext uri="{BB962C8B-B14F-4D97-AF65-F5344CB8AC3E}">
        <p14:creationId xmlns:p14="http://schemas.microsoft.com/office/powerpoint/2010/main" val="334725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2" grpId="0"/>
      <p:bldP spid="4"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899" y="685800"/>
            <a:ext cx="4383809" cy="2157884"/>
          </a:xfrm>
        </p:spPr>
        <p:txBody>
          <a:bodyPr/>
          <a:lstStyle/>
          <a:p>
            <a:r>
              <a:rPr lang="uk-UA" dirty="0">
                <a:solidFill>
                  <a:schemeClr val="tx2">
                    <a:lumMod val="40000"/>
                    <a:lumOff val="60000"/>
                  </a:schemeClr>
                </a:solidFill>
              </a:rPr>
              <a:t>Психологічний тиск </a:t>
            </a:r>
          </a:p>
        </p:txBody>
      </p:sp>
      <p:sp>
        <p:nvSpPr>
          <p:cNvPr id="4" name="Текст 3"/>
          <p:cNvSpPr>
            <a:spLocks noGrp="1"/>
          </p:cNvSpPr>
          <p:nvPr>
            <p:ph type="body" sz="half" idx="2"/>
          </p:nvPr>
        </p:nvSpPr>
        <p:spPr>
          <a:xfrm>
            <a:off x="723899" y="2277153"/>
            <a:ext cx="3855720" cy="3011056"/>
          </a:xfrm>
        </p:spPr>
        <p:txBody>
          <a:bodyPr/>
          <a:lstStyle/>
          <a:p>
            <a:r>
              <a:rPr lang="ru-RU" dirty="0"/>
              <a:t>:</a:t>
            </a:r>
            <a:r>
              <a:rPr lang="uk-UA" sz="2000" dirty="0">
                <a:solidFill>
                  <a:schemeClr val="tx2">
                    <a:lumMod val="20000"/>
                    <a:lumOff val="80000"/>
                  </a:schemeClr>
                </a:solidFill>
              </a:rPr>
              <a:t>Деякі учні можуть відчувати стрес або тривогу через потребу бути присутніми у фізичному класі, виступати перед аудиторією або змагатися з іншими.</a:t>
            </a:r>
          </a:p>
          <a:p>
            <a:endParaRPr lang="uk-UA" dirty="0"/>
          </a:p>
        </p:txBody>
      </p:sp>
      <p:sp>
        <p:nvSpPr>
          <p:cNvPr id="5" name="Блок-схема: решение 4"/>
          <p:cNvSpPr/>
          <p:nvPr/>
        </p:nvSpPr>
        <p:spPr>
          <a:xfrm>
            <a:off x="1381760" y="5380180"/>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Рисунок 8"/>
          <p:cNvPicPr>
            <a:picLocks noChangeAspect="1"/>
          </p:cNvPicPr>
          <p:nvPr/>
        </p:nvPicPr>
        <p:blipFill>
          <a:blip r:embed="rId3"/>
          <a:stretch>
            <a:fillRect/>
          </a:stretch>
        </p:blipFill>
        <p:spPr>
          <a:xfrm>
            <a:off x="6535599" y="3517083"/>
            <a:ext cx="4576349" cy="3045352"/>
          </a:xfrm>
          <a:prstGeom prst="rect">
            <a:avLst/>
          </a:prstGeom>
        </p:spPr>
      </p:pic>
      <p:pic>
        <p:nvPicPr>
          <p:cNvPr id="10" name="Рисунок 9"/>
          <p:cNvPicPr>
            <a:picLocks noChangeAspect="1"/>
          </p:cNvPicPr>
          <p:nvPr/>
        </p:nvPicPr>
        <p:blipFill>
          <a:blip r:embed="rId4"/>
          <a:stretch>
            <a:fillRect/>
          </a:stretch>
        </p:blipFill>
        <p:spPr>
          <a:xfrm>
            <a:off x="7112068" y="263237"/>
            <a:ext cx="3661949" cy="2932477"/>
          </a:xfrm>
          <a:prstGeom prst="rect">
            <a:avLst/>
          </a:prstGeom>
        </p:spPr>
      </p:pic>
    </p:spTree>
    <p:extLst>
      <p:ext uri="{BB962C8B-B14F-4D97-AF65-F5344CB8AC3E}">
        <p14:creationId xmlns:p14="http://schemas.microsoft.com/office/powerpoint/2010/main" val="26613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89790" y="678875"/>
            <a:ext cx="5288973" cy="2157884"/>
          </a:xfrm>
        </p:spPr>
        <p:txBody>
          <a:bodyPr/>
          <a:lstStyle/>
          <a:p>
            <a:r>
              <a:rPr lang="uk-UA" dirty="0">
                <a:solidFill>
                  <a:schemeClr val="tx2">
                    <a:lumMod val="40000"/>
                    <a:lumOff val="60000"/>
                  </a:schemeClr>
                </a:solidFill>
              </a:rPr>
              <a:t>Відсутність безпосереднього контакту</a:t>
            </a:r>
          </a:p>
        </p:txBody>
      </p:sp>
      <p:pic>
        <p:nvPicPr>
          <p:cNvPr id="6" name="Объект 5"/>
          <p:cNvPicPr>
            <a:picLocks noGrp="1" noChangeAspect="1"/>
          </p:cNvPicPr>
          <p:nvPr>
            <p:ph idx="1"/>
          </p:nvPr>
        </p:nvPicPr>
        <p:blipFill>
          <a:blip r:embed="rId2"/>
          <a:stretch>
            <a:fillRect/>
          </a:stretch>
        </p:blipFill>
        <p:spPr>
          <a:xfrm>
            <a:off x="5868553" y="1607127"/>
            <a:ext cx="5541848" cy="3103435"/>
          </a:xfrm>
          <a:prstGeom prst="rect">
            <a:avLst/>
          </a:prstGeom>
        </p:spPr>
      </p:pic>
      <p:sp>
        <p:nvSpPr>
          <p:cNvPr id="4" name="Текст 3"/>
          <p:cNvSpPr>
            <a:spLocks noGrp="1"/>
          </p:cNvSpPr>
          <p:nvPr>
            <p:ph type="body" sz="half" idx="2"/>
          </p:nvPr>
        </p:nvSpPr>
        <p:spPr>
          <a:xfrm>
            <a:off x="289789" y="2663826"/>
            <a:ext cx="4888497" cy="3011056"/>
          </a:xfrm>
        </p:spPr>
        <p:txBody>
          <a:bodyPr>
            <a:noAutofit/>
          </a:bodyPr>
          <a:lstStyle/>
          <a:p>
            <a:r>
              <a:rPr lang="uk-UA" sz="2000" dirty="0">
                <a:solidFill>
                  <a:schemeClr val="tx2">
                    <a:lumMod val="20000"/>
                    <a:lumOff val="80000"/>
                  </a:schemeClr>
                </a:solidFill>
              </a:rPr>
              <a:t>Учні не мають можливості безпосередньо спілкуватися з викладачами та одногрупниками, що може призводити до відчуття ізоляції. Мінімум соціальних взаємодій: Взаємодія в класі сприяє розвитку комунікативних навичок, які можуть не розвиватися у віртуальному середовищі</a:t>
            </a:r>
          </a:p>
        </p:txBody>
      </p:sp>
      <p:sp>
        <p:nvSpPr>
          <p:cNvPr id="7" name="Блок-схема: решение 6"/>
          <p:cNvSpPr/>
          <p:nvPr/>
        </p:nvSpPr>
        <p:spPr>
          <a:xfrm>
            <a:off x="1371121" y="5500585"/>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8544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23"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7" name="Блок-схема: решение 6"/>
          <p:cNvSpPr/>
          <p:nvPr/>
        </p:nvSpPr>
        <p:spPr>
          <a:xfrm>
            <a:off x="1381759" y="5340441"/>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Заголовок 1"/>
          <p:cNvSpPr>
            <a:spLocks noGrp="1"/>
          </p:cNvSpPr>
          <p:nvPr>
            <p:ph type="title"/>
          </p:nvPr>
        </p:nvSpPr>
        <p:spPr/>
        <p:txBody>
          <a:bodyPr/>
          <a:lstStyle/>
          <a:p>
            <a:r>
              <a:rPr lang="uk-UA" dirty="0">
                <a:solidFill>
                  <a:schemeClr val="tx2">
                    <a:lumMod val="40000"/>
                    <a:lumOff val="60000"/>
                  </a:schemeClr>
                </a:solidFill>
              </a:rPr>
              <a:t>Проблеми з мотивацією</a:t>
            </a:r>
          </a:p>
        </p:txBody>
      </p:sp>
      <p:pic>
        <p:nvPicPr>
          <p:cNvPr id="6" name="Объект 5"/>
          <p:cNvPicPr>
            <a:picLocks noGrp="1" noChangeAspect="1"/>
          </p:cNvPicPr>
          <p:nvPr>
            <p:ph idx="1"/>
          </p:nvPr>
        </p:nvPicPr>
        <p:blipFill rotWithShape="1">
          <a:blip r:embed="rId3"/>
          <a:srcRect l="26005" t="-46"/>
          <a:stretch/>
        </p:blipFill>
        <p:spPr>
          <a:xfrm>
            <a:off x="5960456" y="788450"/>
            <a:ext cx="5643831" cy="5143118"/>
          </a:xfrm>
          <a:prstGeom prst="rect">
            <a:avLst/>
          </a:prstGeom>
        </p:spPr>
      </p:pic>
      <p:sp>
        <p:nvSpPr>
          <p:cNvPr id="4" name="Текст 3"/>
          <p:cNvSpPr>
            <a:spLocks noGrp="1"/>
          </p:cNvSpPr>
          <p:nvPr>
            <p:ph type="body" sz="half" idx="2"/>
          </p:nvPr>
        </p:nvSpPr>
        <p:spPr>
          <a:xfrm>
            <a:off x="191303" y="1994081"/>
            <a:ext cx="5110370" cy="3011056"/>
          </a:xfrm>
        </p:spPr>
        <p:txBody>
          <a:bodyPr>
            <a:noAutofit/>
          </a:bodyPr>
          <a:lstStyle/>
          <a:p>
            <a:r>
              <a:rPr lang="uk-UA" sz="2000" dirty="0">
                <a:solidFill>
                  <a:schemeClr val="tx2">
                    <a:lumMod val="20000"/>
                    <a:lumOff val="80000"/>
                  </a:schemeClr>
                </a:solidFill>
              </a:rPr>
              <a:t>Дистанційне навчання вимагає високої самоорганізації. Багато учнів можуть мати труднощі з підтримкою належного рівня мотивації без зовнішнього контролю. Дома можуть бути численні відволікаючі фактори, такі як телевізор, телефон або інші члени родини, що заважають концентрації.</a:t>
            </a:r>
          </a:p>
        </p:txBody>
      </p:sp>
    </p:spTree>
    <p:extLst>
      <p:ext uri="{BB962C8B-B14F-4D97-AF65-F5344CB8AC3E}">
        <p14:creationId xmlns:p14="http://schemas.microsoft.com/office/powerpoint/2010/main" val="17694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723900" y="685800"/>
            <a:ext cx="3855720" cy="1420091"/>
          </a:xfrm>
        </p:spPr>
        <p:txBody>
          <a:bodyPr/>
          <a:lstStyle/>
          <a:p>
            <a:r>
              <a:rPr lang="uk-UA" dirty="0">
                <a:solidFill>
                  <a:schemeClr val="tx2">
                    <a:lumMod val="40000"/>
                    <a:lumOff val="60000"/>
                  </a:schemeClr>
                </a:solidFill>
              </a:rPr>
              <a:t>Технічні проблеми</a:t>
            </a:r>
          </a:p>
        </p:txBody>
      </p:sp>
      <p:pic>
        <p:nvPicPr>
          <p:cNvPr id="6" name="Объект 5"/>
          <p:cNvPicPr>
            <a:picLocks noGrp="1" noChangeAspect="1"/>
          </p:cNvPicPr>
          <p:nvPr>
            <p:ph idx="1"/>
          </p:nvPr>
        </p:nvPicPr>
        <p:blipFill>
          <a:blip r:embed="rId2"/>
          <a:stretch>
            <a:fillRect/>
          </a:stretch>
        </p:blipFill>
        <p:spPr>
          <a:xfrm>
            <a:off x="6062518" y="848143"/>
            <a:ext cx="5708651" cy="2580857"/>
          </a:xfrm>
          <a:prstGeom prst="rect">
            <a:avLst/>
          </a:prstGeom>
        </p:spPr>
      </p:pic>
      <p:sp>
        <p:nvSpPr>
          <p:cNvPr id="4" name="Текст 3"/>
          <p:cNvSpPr>
            <a:spLocks noGrp="1"/>
          </p:cNvSpPr>
          <p:nvPr>
            <p:ph type="body" sz="half" idx="2"/>
          </p:nvPr>
        </p:nvSpPr>
        <p:spPr>
          <a:xfrm>
            <a:off x="723900" y="2105891"/>
            <a:ext cx="4614718" cy="3011056"/>
          </a:xfrm>
        </p:spPr>
        <p:txBody>
          <a:bodyPr>
            <a:noAutofit/>
          </a:bodyPr>
          <a:lstStyle/>
          <a:p>
            <a:r>
              <a:rPr lang="uk-UA" sz="2000" dirty="0">
                <a:solidFill>
                  <a:schemeClr val="tx2">
                    <a:lumMod val="20000"/>
                    <a:lumOff val="80000"/>
                  </a:schemeClr>
                </a:solidFill>
              </a:rPr>
              <a:t>Не всі учні мають доступ до необхідних гаджетів або стабільного інтернету, що може стати серйозною перешкодою. Також проблеми з платформами для навчання, програмним забезпеченням або інтернетом можуть перешкоджати навчальному процесу.</a:t>
            </a:r>
          </a:p>
        </p:txBody>
      </p:sp>
      <p:sp>
        <p:nvSpPr>
          <p:cNvPr id="7" name="Блок-схема: решение 6"/>
          <p:cNvSpPr/>
          <p:nvPr/>
        </p:nvSpPr>
        <p:spPr>
          <a:xfrm>
            <a:off x="1380836" y="5192472"/>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7556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1000"/>
                                        <p:tgtEl>
                                          <p:spTgt spid="4">
                                            <p:txEl>
                                              <p:pRg st="0" end="0"/>
                                            </p:txEl>
                                          </p:spTgt>
                                        </p:tgtEl>
                                      </p:cBhvr>
                                    </p:animEffect>
                                    <p:anim calcmode="lin" valueType="num">
                                      <p:cBhvr>
                                        <p:cTn id="2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723900" y="401742"/>
            <a:ext cx="4356100" cy="2157884"/>
          </a:xfrm>
        </p:spPr>
        <p:txBody>
          <a:bodyPr/>
          <a:lstStyle/>
          <a:p>
            <a:r>
              <a:rPr lang="uk-UA" dirty="0">
                <a:solidFill>
                  <a:schemeClr val="tx2">
                    <a:lumMod val="40000"/>
                    <a:lumOff val="60000"/>
                  </a:schemeClr>
                </a:solidFill>
              </a:rPr>
              <a:t>Обмеження у практичному навчанні</a:t>
            </a:r>
          </a:p>
        </p:txBody>
      </p:sp>
      <p:pic>
        <p:nvPicPr>
          <p:cNvPr id="6" name="Объект 5"/>
          <p:cNvPicPr>
            <a:picLocks noGrp="1" noChangeAspect="1"/>
          </p:cNvPicPr>
          <p:nvPr>
            <p:ph idx="1"/>
          </p:nvPr>
        </p:nvPicPr>
        <p:blipFill>
          <a:blip r:embed="rId2"/>
          <a:stretch>
            <a:fillRect/>
          </a:stretch>
        </p:blipFill>
        <p:spPr>
          <a:xfrm>
            <a:off x="7552531" y="2401887"/>
            <a:ext cx="2619375" cy="1743075"/>
          </a:xfrm>
          <a:prstGeom prst="rect">
            <a:avLst/>
          </a:prstGeom>
        </p:spPr>
      </p:pic>
      <p:sp>
        <p:nvSpPr>
          <p:cNvPr id="4" name="Текст 3"/>
          <p:cNvSpPr>
            <a:spLocks noGrp="1"/>
          </p:cNvSpPr>
          <p:nvPr>
            <p:ph type="body" sz="half" idx="2"/>
          </p:nvPr>
        </p:nvSpPr>
        <p:spPr>
          <a:xfrm>
            <a:off x="230909" y="2365662"/>
            <a:ext cx="4950691" cy="3011056"/>
          </a:xfrm>
        </p:spPr>
        <p:txBody>
          <a:bodyPr>
            <a:noAutofit/>
          </a:bodyPr>
          <a:lstStyle/>
          <a:p>
            <a:r>
              <a:rPr lang="uk-UA" sz="2000" dirty="0">
                <a:solidFill>
                  <a:schemeClr val="tx2">
                    <a:lumMod val="20000"/>
                    <a:lumOff val="80000"/>
                  </a:schemeClr>
                </a:solidFill>
              </a:rPr>
              <a:t>Складнощі з лабораторними роботами: Деякі предмети, зокрема природничі науки або медичні спеціальності, вимагають практичних занять, які важко реалізувати в онлайн-форматі. Відсутність безпосереднього досвіду: учні можуть пропустити важливі практичні навички, які вони отримали б у традиційному навчанні.</a:t>
            </a:r>
          </a:p>
        </p:txBody>
      </p:sp>
      <p:sp>
        <p:nvSpPr>
          <p:cNvPr id="7" name="Блок-схема: решение 6"/>
          <p:cNvSpPr/>
          <p:nvPr/>
        </p:nvSpPr>
        <p:spPr>
          <a:xfrm>
            <a:off x="1371121" y="5500585"/>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6119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723900" y="510309"/>
            <a:ext cx="3855720" cy="2157884"/>
          </a:xfrm>
        </p:spPr>
        <p:txBody>
          <a:bodyPr/>
          <a:lstStyle/>
          <a:p>
            <a:r>
              <a:rPr lang="uk-UA" dirty="0">
                <a:solidFill>
                  <a:schemeClr val="tx2">
                    <a:lumMod val="40000"/>
                    <a:lumOff val="60000"/>
                  </a:schemeClr>
                </a:solidFill>
              </a:rPr>
              <a:t>Важкість у засвоєнні матеріалу</a:t>
            </a:r>
          </a:p>
        </p:txBody>
      </p:sp>
      <p:pic>
        <p:nvPicPr>
          <p:cNvPr id="6" name="Объект 5"/>
          <p:cNvPicPr>
            <a:picLocks noGrp="1" noChangeAspect="1"/>
          </p:cNvPicPr>
          <p:nvPr>
            <p:ph idx="1"/>
          </p:nvPr>
        </p:nvPicPr>
        <p:blipFill rotWithShape="1">
          <a:blip r:embed="rId2"/>
          <a:srcRect l="23949" t="-14722" r="18064" b="-1"/>
          <a:stretch/>
        </p:blipFill>
        <p:spPr>
          <a:xfrm>
            <a:off x="6025573" y="1034473"/>
            <a:ext cx="5567463" cy="4350328"/>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723900" y="2533071"/>
            <a:ext cx="4503882" cy="3011056"/>
          </a:xfrm>
        </p:spPr>
        <p:txBody>
          <a:bodyPr>
            <a:noAutofit/>
          </a:bodyPr>
          <a:lstStyle/>
          <a:p>
            <a:r>
              <a:rPr lang="uk-UA" sz="2000" dirty="0">
                <a:solidFill>
                  <a:schemeClr val="tx2">
                    <a:lumMod val="20000"/>
                    <a:lumOff val="80000"/>
                  </a:schemeClr>
                </a:solidFill>
              </a:rPr>
              <a:t>Необхідність самостійного навчання: учні можуть зіткнутися з труднощами у вивченні складних тем без безпосередньої допомоги вчителів. Менша увага до деталей: Без контролю викладача учні можуть не звертати уваги на важливі аспекти матеріалу.</a:t>
            </a:r>
          </a:p>
        </p:txBody>
      </p:sp>
      <p:sp>
        <p:nvSpPr>
          <p:cNvPr id="7" name="Блок-схема: решение 6"/>
          <p:cNvSpPr/>
          <p:nvPr/>
        </p:nvSpPr>
        <p:spPr>
          <a:xfrm>
            <a:off x="1371121" y="5500585"/>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8960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5301673"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lstStyle/>
          <a:p>
            <a:r>
              <a:rPr lang="uk-UA" dirty="0">
                <a:solidFill>
                  <a:schemeClr val="tx2">
                    <a:lumMod val="40000"/>
                    <a:lumOff val="60000"/>
                  </a:schemeClr>
                </a:solidFill>
              </a:rPr>
              <a:t>Недостатня взаємодія з вчителем</a:t>
            </a:r>
          </a:p>
        </p:txBody>
      </p:sp>
      <p:pic>
        <p:nvPicPr>
          <p:cNvPr id="6" name="Объект 5"/>
          <p:cNvPicPr>
            <a:picLocks noGrp="1" noChangeAspect="1"/>
          </p:cNvPicPr>
          <p:nvPr>
            <p:ph idx="1"/>
          </p:nvPr>
        </p:nvPicPr>
        <p:blipFill>
          <a:blip r:embed="rId2"/>
          <a:stretch>
            <a:fillRect/>
          </a:stretch>
        </p:blipFill>
        <p:spPr>
          <a:xfrm>
            <a:off x="6516904" y="1479260"/>
            <a:ext cx="4594441" cy="2889790"/>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358255" y="2690089"/>
            <a:ext cx="4587009" cy="3452092"/>
          </a:xfrm>
        </p:spPr>
        <p:txBody>
          <a:bodyPr>
            <a:normAutofit fontScale="47500" lnSpcReduction="20000"/>
          </a:bodyPr>
          <a:lstStyle/>
          <a:p>
            <a:r>
              <a:rPr lang="uk-UA" sz="5000" dirty="0">
                <a:solidFill>
                  <a:schemeClr val="tx2">
                    <a:lumMod val="20000"/>
                    <a:lumOff val="80000"/>
                  </a:schemeClr>
                </a:solidFill>
              </a:rPr>
              <a:t>Ускладнений зворотний зв’язок: В онлайн-форматі можуть виникати затримки у відповідях вчителів на запитання учнів, що уповільнює процес навчання. Можливість непорозумінь: У письмовій формі обговорення можуть бути менш зрозумілими, ніж у живому спілкуванні</a:t>
            </a:r>
          </a:p>
          <a:p>
            <a:endParaRPr lang="uk-UA" dirty="0"/>
          </a:p>
        </p:txBody>
      </p:sp>
      <p:sp>
        <p:nvSpPr>
          <p:cNvPr id="7" name="Блок-схема: решение 6"/>
          <p:cNvSpPr/>
          <p:nvPr/>
        </p:nvSpPr>
        <p:spPr>
          <a:xfrm>
            <a:off x="1313469" y="5442527"/>
            <a:ext cx="2540000" cy="1182255"/>
          </a:xfrm>
          <a:prstGeom prst="flowChartDecisi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5754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800" decel="100000"/>
                                        <p:tgtEl>
                                          <p:spTgt spid="4">
                                            <p:txEl>
                                              <p:pRg st="0" end="0"/>
                                            </p:txEl>
                                          </p:spTgt>
                                        </p:tgtEl>
                                      </p:cBhvr>
                                    </p:animEffect>
                                    <p:anim calcmode="lin" valueType="num">
                                      <p:cBhvr>
                                        <p:cTn id="25"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nextCondLst>
                <p:cond evt="onClick" delay="0">
                  <p:tgtEl>
                    <p:spTgt spid="4"/>
                  </p:tgtEl>
                </p:cond>
              </p:nextCondLst>
            </p:seq>
          </p:childTnLst>
        </p:cTn>
      </p:par>
    </p:tnLst>
    <p:bldLst>
      <p:bldP spid="2" grpId="0"/>
      <p:bldP spid="4"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b="1" dirty="0"/>
              <a:t>Висновок</a:t>
            </a:r>
            <a:br>
              <a:rPr lang="uk-UA" b="1" dirty="0"/>
            </a:br>
            <a:endParaRPr lang="uk-UA" dirty="0"/>
          </a:p>
        </p:txBody>
      </p:sp>
      <p:sp>
        <p:nvSpPr>
          <p:cNvPr id="6" name="Объект 5"/>
          <p:cNvSpPr>
            <a:spLocks noGrp="1"/>
          </p:cNvSpPr>
          <p:nvPr>
            <p:ph idx="1"/>
          </p:nvPr>
        </p:nvSpPr>
        <p:spPr>
          <a:xfrm>
            <a:off x="1289949" y="1428750"/>
            <a:ext cx="6219199" cy="5164555"/>
          </a:xfrm>
        </p:spPr>
        <p:txBody>
          <a:bodyPr>
            <a:normAutofit fontScale="92500"/>
          </a:bodyPr>
          <a:lstStyle/>
          <a:p>
            <a:pPr marL="0" indent="0">
              <a:buNone/>
            </a:pPr>
            <a:r>
              <a:rPr lang="uk-UA" sz="3600" dirty="0"/>
              <a:t>Дистанційне навчання має чимало недоліків, які можуть впливати на якість освіти та емоційний стан студентів. Проте в умовах сучасного світу, де технології розвиваються швидкими темпами, важливо знайти способи мінімізувати ці недоліки та забезпечити якісну освіту в будь-якому форматі.</a:t>
            </a:r>
          </a:p>
          <a:p>
            <a:endParaRPr lang="uk-UA" dirty="0"/>
          </a:p>
        </p:txBody>
      </p:sp>
      <p:pic>
        <p:nvPicPr>
          <p:cNvPr id="7" name="Рисунок 6"/>
          <p:cNvPicPr>
            <a:picLocks noChangeAspect="1"/>
          </p:cNvPicPr>
          <p:nvPr/>
        </p:nvPicPr>
        <p:blipFill>
          <a:blip r:embed="rId2"/>
          <a:stretch>
            <a:fillRect/>
          </a:stretch>
        </p:blipFill>
        <p:spPr>
          <a:xfrm>
            <a:off x="7590799" y="3589421"/>
            <a:ext cx="4036845" cy="2686337"/>
          </a:xfrm>
          <a:prstGeom prst="rect">
            <a:avLst/>
          </a:prstGeom>
        </p:spPr>
      </p:pic>
      <p:pic>
        <p:nvPicPr>
          <p:cNvPr id="8" name="Рисунок 7"/>
          <p:cNvPicPr>
            <a:picLocks noChangeAspect="1"/>
          </p:cNvPicPr>
          <p:nvPr/>
        </p:nvPicPr>
        <p:blipFill>
          <a:blip r:embed="rId3"/>
          <a:stretch>
            <a:fillRect/>
          </a:stretch>
        </p:blipFill>
        <p:spPr>
          <a:xfrm>
            <a:off x="7754101" y="185737"/>
            <a:ext cx="3683920" cy="2451481"/>
          </a:xfrm>
          <a:prstGeom prst="rect">
            <a:avLst/>
          </a:prstGeom>
        </p:spPr>
      </p:pic>
    </p:spTree>
    <p:extLst>
      <p:ext uri="{BB962C8B-B14F-4D97-AF65-F5344CB8AC3E}">
        <p14:creationId xmlns:p14="http://schemas.microsoft.com/office/powerpoint/2010/main" val="106540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915128" y="1788454"/>
            <a:ext cx="8799054" cy="2098226"/>
          </a:xfrm>
        </p:spPr>
        <p:txBody>
          <a:bodyPr/>
          <a:lstStyle/>
          <a:p>
            <a:r>
              <a:rPr lang="uk-UA" dirty="0"/>
              <a:t>Дякую за Увагу!!!</a:t>
            </a:r>
          </a:p>
        </p:txBody>
      </p:sp>
    </p:spTree>
    <p:extLst>
      <p:ext uri="{BB962C8B-B14F-4D97-AF65-F5344CB8AC3E}">
        <p14:creationId xmlns:p14="http://schemas.microsoft.com/office/powerpoint/2010/main" val="397854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371600" y="828702"/>
            <a:ext cx="9601200" cy="875145"/>
          </a:xfrm>
        </p:spPr>
        <p:txBody>
          <a:bodyPr/>
          <a:lstStyle/>
          <a:p>
            <a:pPr algn="ctr"/>
            <a:r>
              <a:rPr lang="uk-UA" dirty="0"/>
              <a:t>Переваги</a:t>
            </a:r>
          </a:p>
        </p:txBody>
      </p:sp>
      <p:sp>
        <p:nvSpPr>
          <p:cNvPr id="5" name="Текст 4"/>
          <p:cNvSpPr>
            <a:spLocks noGrp="1"/>
          </p:cNvSpPr>
          <p:nvPr>
            <p:ph type="body" idx="1"/>
          </p:nvPr>
        </p:nvSpPr>
        <p:spPr>
          <a:xfrm>
            <a:off x="1371600" y="1842100"/>
            <a:ext cx="4443984" cy="823912"/>
          </a:xfrm>
        </p:spPr>
        <p:txBody>
          <a:bodyPr/>
          <a:lstStyle/>
          <a:p>
            <a:r>
              <a:rPr lang="uk-UA" dirty="0"/>
              <a:t>Очне навчання</a:t>
            </a:r>
          </a:p>
        </p:txBody>
      </p:sp>
      <p:sp>
        <p:nvSpPr>
          <p:cNvPr id="6" name="Объект 5"/>
          <p:cNvSpPr>
            <a:spLocks noGrp="1"/>
          </p:cNvSpPr>
          <p:nvPr>
            <p:ph sz="half" idx="2"/>
          </p:nvPr>
        </p:nvSpPr>
        <p:spPr>
          <a:xfrm>
            <a:off x="1371600" y="2806443"/>
            <a:ext cx="4443984" cy="2562193"/>
          </a:xfrm>
        </p:spPr>
        <p:txBody>
          <a:bodyPr>
            <a:normAutofit lnSpcReduction="10000"/>
          </a:bodyPr>
          <a:lstStyle/>
          <a:p>
            <a:pPr marL="457200" indent="-457200">
              <a:buFont typeface="+mj-lt"/>
              <a:buAutoNum type="arabicPeriod"/>
            </a:pPr>
            <a:r>
              <a:rPr lang="uk-UA" dirty="0">
                <a:hlinkClick r:id="rId2" action="ppaction://hlinksldjump"/>
              </a:rPr>
              <a:t>Живе спілкування</a:t>
            </a:r>
            <a:endParaRPr lang="uk-UA" dirty="0"/>
          </a:p>
          <a:p>
            <a:pPr marL="457200" indent="-457200">
              <a:buFont typeface="+mj-lt"/>
              <a:buAutoNum type="arabicPeriod"/>
            </a:pPr>
            <a:r>
              <a:rPr lang="uk-UA" dirty="0">
                <a:hlinkClick r:id="rId3" action="ppaction://hlinksldjump"/>
              </a:rPr>
              <a:t>Безпосередній контакт із учителем</a:t>
            </a:r>
            <a:endParaRPr lang="uk-UA" dirty="0"/>
          </a:p>
          <a:p>
            <a:pPr marL="457200" indent="-457200">
              <a:buFont typeface="+mj-lt"/>
              <a:buAutoNum type="arabicPeriod"/>
            </a:pPr>
            <a:r>
              <a:rPr lang="uk-UA" dirty="0">
                <a:hlinkClick r:id="rId4" action="ppaction://hlinksldjump"/>
              </a:rPr>
              <a:t>Практичні заняття та лабораторії</a:t>
            </a:r>
            <a:endParaRPr lang="uk-UA" dirty="0"/>
          </a:p>
          <a:p>
            <a:pPr marL="457200" indent="-457200">
              <a:buFont typeface="+mj-lt"/>
              <a:buAutoNum type="arabicPeriod"/>
            </a:pPr>
            <a:r>
              <a:rPr lang="uk-UA" dirty="0">
                <a:hlinkClick r:id="rId5" action="ppaction://hlinksldjump"/>
              </a:rPr>
              <a:t>Швидкий зворотний зв'язок</a:t>
            </a:r>
            <a:endParaRPr lang="uk-UA" dirty="0"/>
          </a:p>
          <a:p>
            <a:pPr marL="457200" indent="-457200">
              <a:buFont typeface="+mj-lt"/>
              <a:buAutoNum type="arabicPeriod"/>
            </a:pPr>
            <a:r>
              <a:rPr lang="uk-UA" dirty="0">
                <a:hlinkClick r:id="rId6" action="ppaction://hlinksldjump"/>
              </a:rPr>
              <a:t>Можливість брати участь у додаткових заходах</a:t>
            </a:r>
            <a:endParaRPr lang="uk-UA" dirty="0"/>
          </a:p>
        </p:txBody>
      </p:sp>
      <p:sp>
        <p:nvSpPr>
          <p:cNvPr id="7" name="Текст 6"/>
          <p:cNvSpPr>
            <a:spLocks noGrp="1"/>
          </p:cNvSpPr>
          <p:nvPr>
            <p:ph type="body" sz="quarter" idx="3"/>
          </p:nvPr>
        </p:nvSpPr>
        <p:spPr>
          <a:xfrm>
            <a:off x="6525014" y="1842100"/>
            <a:ext cx="4443984" cy="823912"/>
          </a:xfrm>
        </p:spPr>
        <p:txBody>
          <a:bodyPr/>
          <a:lstStyle/>
          <a:p>
            <a:r>
              <a:rPr lang="uk-UA" dirty="0">
                <a:solidFill>
                  <a:schemeClr val="accent3"/>
                </a:solidFill>
              </a:rPr>
              <a:t>Дистанційне навчання</a:t>
            </a:r>
          </a:p>
        </p:txBody>
      </p:sp>
      <p:sp>
        <p:nvSpPr>
          <p:cNvPr id="8" name="Объект 7"/>
          <p:cNvSpPr>
            <a:spLocks noGrp="1"/>
          </p:cNvSpPr>
          <p:nvPr>
            <p:ph sz="quarter" idx="4"/>
          </p:nvPr>
        </p:nvSpPr>
        <p:spPr>
          <a:xfrm>
            <a:off x="6525014" y="2806443"/>
            <a:ext cx="4443984" cy="2562193"/>
          </a:xfrm>
        </p:spPr>
        <p:txBody>
          <a:bodyPr>
            <a:normAutofit lnSpcReduction="10000"/>
          </a:bodyPr>
          <a:lstStyle/>
          <a:p>
            <a:pPr marL="457200" indent="-457200">
              <a:buFont typeface="+mj-lt"/>
              <a:buAutoNum type="arabicPeriod"/>
            </a:pPr>
            <a:r>
              <a:rPr lang="uk-UA" sz="1900" dirty="0">
                <a:hlinkClick r:id="rId7" action="ppaction://hlinksldjump"/>
              </a:rPr>
              <a:t>Гнучкість у розкладі та місці навчання</a:t>
            </a:r>
            <a:endParaRPr lang="uk-UA" sz="1900" dirty="0"/>
          </a:p>
          <a:p>
            <a:pPr marL="457200" indent="-457200">
              <a:buFont typeface="+mj-lt"/>
              <a:buAutoNum type="arabicPeriod"/>
            </a:pPr>
            <a:r>
              <a:rPr lang="uk-UA" sz="1900" dirty="0">
                <a:hlinkClick r:id="rId8" action="ppaction://hlinksldjump"/>
              </a:rPr>
              <a:t>Інклюзивність</a:t>
            </a:r>
            <a:endParaRPr lang="uk-UA" sz="1900" dirty="0"/>
          </a:p>
          <a:p>
            <a:pPr marL="457200" indent="-457200">
              <a:buFont typeface="+mj-lt"/>
              <a:buAutoNum type="arabicPeriod"/>
            </a:pPr>
            <a:r>
              <a:rPr lang="uk-UA" sz="1900" dirty="0">
                <a:hlinkClick r:id="rId8" action="ppaction://hlinksldjump"/>
              </a:rPr>
              <a:t>Різноманітні інструменти для самонавчання</a:t>
            </a:r>
            <a:endParaRPr lang="uk-UA" sz="1900" dirty="0"/>
          </a:p>
          <a:p>
            <a:pPr marL="457200" indent="-457200">
              <a:buFont typeface="+mj-lt"/>
              <a:buAutoNum type="arabicPeriod"/>
            </a:pPr>
            <a:r>
              <a:rPr lang="uk-UA" sz="1900" dirty="0">
                <a:hlinkClick r:id="rId9" action="ppaction://hlinksldjump"/>
              </a:rPr>
              <a:t>Зниження витрат</a:t>
            </a:r>
            <a:endParaRPr lang="uk-UA" sz="1900" dirty="0"/>
          </a:p>
          <a:p>
            <a:pPr marL="457200" indent="-457200">
              <a:buFont typeface="+mj-lt"/>
              <a:buAutoNum type="arabicPeriod"/>
            </a:pPr>
            <a:r>
              <a:rPr lang="uk-UA" sz="1900" dirty="0">
                <a:hlinkClick r:id="rId10" action="ppaction://hlinksldjump"/>
              </a:rPr>
              <a:t>Інноваційні підходи до навчання</a:t>
            </a:r>
            <a:endParaRPr lang="uk-UA" sz="1900" dirty="0"/>
          </a:p>
        </p:txBody>
      </p:sp>
    </p:spTree>
    <p:extLst>
      <p:ext uri="{BB962C8B-B14F-4D97-AF65-F5344CB8AC3E}">
        <p14:creationId xmlns:p14="http://schemas.microsoft.com/office/powerpoint/2010/main" val="35891606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1000"/>
                                        <p:tgtEl>
                                          <p:spTgt spid="7">
                                            <p:txEl>
                                              <p:pRg st="0" end="0"/>
                                            </p:txEl>
                                          </p:spTgt>
                                        </p:tgtEl>
                                      </p:cBhvr>
                                    </p:animEffect>
                                    <p:anim calcmode="lin" valueType="num">
                                      <p:cBhvr>
                                        <p:cTn id="4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5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500"/>
                                        <p:tgtEl>
                                          <p:spTgt spid="8">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8">
                                            <p:txEl>
                                              <p:pRg st="4" end="4"/>
                                            </p:txEl>
                                          </p:spTgt>
                                        </p:tgtEl>
                                        <p:attrNameLst>
                                          <p:attrName>style.visibility</p:attrName>
                                        </p:attrNameLst>
                                      </p:cBhvr>
                                      <p:to>
                                        <p:strVal val="visible"/>
                                      </p:to>
                                    </p:set>
                                    <p:animEffect transition="in" filter="fade">
                                      <p:cBhvr>
                                        <p:cTn id="66"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noFill/>
          </a:ln>
        </p:spPr>
        <p:txBody>
          <a:bodyPr>
            <a:normAutofit/>
          </a:bodyPr>
          <a:lstStyle/>
          <a:p>
            <a:r>
              <a:rPr lang="uk-UA" dirty="0">
                <a:solidFill>
                  <a:schemeClr val="tx2">
                    <a:lumMod val="40000"/>
                    <a:lumOff val="60000"/>
                  </a:schemeClr>
                </a:solidFill>
              </a:rPr>
              <a:t>Живе спілкування</a:t>
            </a:r>
            <a:br>
              <a:rPr lang="uk-UA" dirty="0"/>
            </a:br>
            <a:endParaRPr lang="uk-UA" dirty="0"/>
          </a:p>
        </p:txBody>
      </p:sp>
      <p:pic>
        <p:nvPicPr>
          <p:cNvPr id="10" name="Объект 9"/>
          <p:cNvPicPr>
            <a:picLocks noGrp="1" noChangeAspect="1"/>
          </p:cNvPicPr>
          <p:nvPr>
            <p:ph idx="1"/>
          </p:nvPr>
        </p:nvPicPr>
        <p:blipFill>
          <a:blip r:embed="rId2"/>
          <a:stretch>
            <a:fillRect/>
          </a:stretch>
        </p:blipFill>
        <p:spPr>
          <a:xfrm>
            <a:off x="5734241" y="1227971"/>
            <a:ext cx="6185043" cy="4138356"/>
          </a:xfrm>
          <a:prstGeom prst="rect">
            <a:avLst/>
          </a:prstGeom>
        </p:spPr>
      </p:pic>
      <p:sp>
        <p:nvSpPr>
          <p:cNvPr id="3" name="Объект 2"/>
          <p:cNvSpPr>
            <a:spLocks noGrp="1"/>
          </p:cNvSpPr>
          <p:nvPr>
            <p:ph type="body" sz="half" idx="2"/>
          </p:nvPr>
        </p:nvSpPr>
        <p:spPr>
          <a:xfrm>
            <a:off x="697237" y="2214660"/>
            <a:ext cx="3855720" cy="3011056"/>
          </a:xfrm>
        </p:spPr>
        <p:txBody>
          <a:bodyPr>
            <a:normAutofit/>
          </a:bodyPr>
          <a:lstStyle/>
          <a:p>
            <a:pPr marL="0" indent="0">
              <a:buNone/>
            </a:pPr>
            <a:r>
              <a:rPr lang="uk-UA" sz="2000" dirty="0">
                <a:solidFill>
                  <a:schemeClr val="tx2">
                    <a:lumMod val="20000"/>
                    <a:lumOff val="80000"/>
                  </a:schemeClr>
                </a:solidFill>
              </a:rPr>
              <a:t>Дійсно, більшість із нас звикла уявляти школу як місце, де можна знайти друзів, навчитися взаємодіяти з людьми, а не тільки просидіти за партою слухаючи вчителя. Традиційна освіта дозволяє соціалізуватися, відчути себе частиною колективу</a:t>
            </a:r>
            <a:r>
              <a:rPr lang="uk-UA" dirty="0"/>
              <a:t>.</a:t>
            </a:r>
          </a:p>
        </p:txBody>
      </p:sp>
      <p:sp>
        <p:nvSpPr>
          <p:cNvPr id="5" name="Блок-схема: решение 4"/>
          <p:cNvSpPr/>
          <p:nvPr/>
        </p:nvSpPr>
        <p:spPr>
          <a:xfrm>
            <a:off x="1355097" y="5366327"/>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41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nextCondLst>
                <p:cond evt="onClick" delay="0">
                  <p:tgtEl>
                    <p:spTgt spid="3"/>
                  </p:tgtEl>
                </p:cond>
              </p:nextCondLst>
            </p:seq>
          </p:childTnLst>
        </p:cTn>
      </p:par>
    </p:tnLst>
    <p:bldLst>
      <p:bldP spid="2"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4473" y="501074"/>
            <a:ext cx="4374573" cy="2157884"/>
          </a:xfrm>
        </p:spPr>
        <p:txBody>
          <a:bodyPr/>
          <a:lstStyle/>
          <a:p>
            <a:r>
              <a:rPr lang="uk-UA" dirty="0">
                <a:solidFill>
                  <a:schemeClr val="tx2">
                    <a:lumMod val="40000"/>
                    <a:lumOff val="60000"/>
                  </a:schemeClr>
                </a:solidFill>
              </a:rPr>
              <a:t>Безпосередній контакт із учителем</a:t>
            </a:r>
            <a:br>
              <a:rPr lang="uk-UA" dirty="0"/>
            </a:br>
            <a:endParaRPr lang="uk-UA" dirty="0"/>
          </a:p>
        </p:txBody>
      </p:sp>
      <p:pic>
        <p:nvPicPr>
          <p:cNvPr id="9" name="Объект 8"/>
          <p:cNvPicPr>
            <a:picLocks noGrp="1" noChangeAspect="1"/>
          </p:cNvPicPr>
          <p:nvPr>
            <p:ph idx="1"/>
          </p:nvPr>
        </p:nvPicPr>
        <p:blipFill>
          <a:blip r:embed="rId2"/>
          <a:stretch>
            <a:fillRect/>
          </a:stretch>
        </p:blipFill>
        <p:spPr>
          <a:xfrm>
            <a:off x="5910843" y="510022"/>
            <a:ext cx="5559261" cy="5890777"/>
          </a:xfrm>
          <a:prstGeom prst="rect">
            <a:avLst/>
          </a:prstGeom>
        </p:spPr>
      </p:pic>
      <p:sp>
        <p:nvSpPr>
          <p:cNvPr id="6" name="Текст 5"/>
          <p:cNvSpPr>
            <a:spLocks noGrp="1"/>
          </p:cNvSpPr>
          <p:nvPr>
            <p:ph type="body" sz="half" idx="2"/>
          </p:nvPr>
        </p:nvSpPr>
        <p:spPr>
          <a:xfrm>
            <a:off x="539173" y="2560779"/>
            <a:ext cx="4051300" cy="3110347"/>
          </a:xfrm>
        </p:spPr>
        <p:txBody>
          <a:bodyPr>
            <a:noAutofit/>
          </a:bodyPr>
          <a:lstStyle/>
          <a:p>
            <a:r>
              <a:rPr lang="uk-UA" sz="2000" dirty="0">
                <a:solidFill>
                  <a:schemeClr val="tx2">
                    <a:lumMod val="20000"/>
                    <a:lumOff val="80000"/>
                  </a:schemeClr>
                </a:solidFill>
              </a:rPr>
              <a:t>Під час навчального процесу здійснюється безпосередній контакт між вчителем та учнями. Діти мають можливість спитати вчителя в разі того, що вони чогось не зрозуміли. Або вчитель може сам зрозуміти коли діти чогось не зрозуміли</a:t>
            </a:r>
          </a:p>
        </p:txBody>
      </p:sp>
      <p:sp>
        <p:nvSpPr>
          <p:cNvPr id="8" name="Блок-схема: решение 7"/>
          <p:cNvSpPr/>
          <p:nvPr/>
        </p:nvSpPr>
        <p:spPr>
          <a:xfrm>
            <a:off x="1381759" y="5347854"/>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3"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21466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solidFill>
                  <a:schemeClr val="tx2">
                    <a:lumMod val="40000"/>
                    <a:lumOff val="60000"/>
                  </a:schemeClr>
                </a:solidFill>
              </a:rPr>
              <a:t>Практичні заняття та лабораторії</a:t>
            </a:r>
            <a:br>
              <a:rPr lang="uk-UA" dirty="0"/>
            </a:br>
            <a:endParaRPr lang="uk-UA" dirty="0"/>
          </a:p>
        </p:txBody>
      </p:sp>
      <p:sp>
        <p:nvSpPr>
          <p:cNvPr id="6" name="Текст 5"/>
          <p:cNvSpPr>
            <a:spLocks noGrp="1"/>
          </p:cNvSpPr>
          <p:nvPr>
            <p:ph type="body" sz="half" idx="2"/>
          </p:nvPr>
        </p:nvSpPr>
        <p:spPr>
          <a:xfrm>
            <a:off x="594591" y="2667077"/>
            <a:ext cx="3855720" cy="3011056"/>
          </a:xfrm>
        </p:spPr>
        <p:txBody>
          <a:bodyPr>
            <a:normAutofit/>
          </a:bodyPr>
          <a:lstStyle/>
          <a:p>
            <a:r>
              <a:rPr lang="uk-UA" sz="2000" dirty="0">
                <a:solidFill>
                  <a:schemeClr val="tx2">
                    <a:lumMod val="20000"/>
                    <a:lumOff val="80000"/>
                  </a:schemeClr>
                </a:solidFill>
              </a:rPr>
              <a:t>Цей критерій є важливий для викладання таких предметів як хімія фізика та інформатика. Бо в цих предметах треба часто показувати вивчену теорію на практиці. На таких заняттях діти мають можливість самі спробувати виконати досліди.</a:t>
            </a:r>
          </a:p>
        </p:txBody>
      </p:sp>
      <p:sp>
        <p:nvSpPr>
          <p:cNvPr id="8" name="Блок-схема: решение 7"/>
          <p:cNvSpPr/>
          <p:nvPr/>
        </p:nvSpPr>
        <p:spPr>
          <a:xfrm>
            <a:off x="1381760" y="5532581"/>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8" name="Picture 4" descr="Учителі пишуть роботи за дітей: науковець назвав серйозну проблему МАН в  шкільній освіті України | Освіта-Інф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393" y="1119753"/>
            <a:ext cx="5894564" cy="309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nextCondLst>
                <p:cond evt="onClick" delay="0">
                  <p:tgtEl>
                    <p:spTgt spid="6"/>
                  </p:tgtEl>
                </p:cond>
              </p:nextCondLst>
            </p:seq>
          </p:childTnLst>
        </p:cTn>
      </p:par>
    </p:tnLst>
    <p:bldLst>
      <p:bldP spid="4" grpId="0"/>
      <p:bldP spid="6"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uk-UA" dirty="0">
                <a:solidFill>
                  <a:schemeClr val="tx2">
                    <a:lumMod val="40000"/>
                    <a:lumOff val="60000"/>
                  </a:schemeClr>
                </a:solidFill>
              </a:rPr>
              <a:t>Швидкий зворотний зв'язок</a:t>
            </a:r>
            <a:br>
              <a:rPr lang="uk-UA" dirty="0"/>
            </a:br>
            <a:endParaRPr lang="uk-UA" dirty="0"/>
          </a:p>
        </p:txBody>
      </p:sp>
      <p:sp>
        <p:nvSpPr>
          <p:cNvPr id="6" name="Текст 5"/>
          <p:cNvSpPr>
            <a:spLocks noGrp="1"/>
          </p:cNvSpPr>
          <p:nvPr>
            <p:ph type="body" sz="half" idx="2"/>
          </p:nvPr>
        </p:nvSpPr>
        <p:spPr>
          <a:xfrm>
            <a:off x="557646" y="2682605"/>
            <a:ext cx="4500072" cy="3011056"/>
          </a:xfrm>
        </p:spPr>
        <p:txBody>
          <a:bodyPr>
            <a:noAutofit/>
          </a:bodyPr>
          <a:lstStyle/>
          <a:p>
            <a:r>
              <a:rPr lang="uk-UA" sz="2000" dirty="0">
                <a:solidFill>
                  <a:schemeClr val="tx2">
                    <a:lumMod val="20000"/>
                    <a:lumOff val="80000"/>
                  </a:schemeClr>
                </a:solidFill>
              </a:rPr>
              <a:t>Викладач може відразу скоригувати помилки учнів, дати підказки або додаткові поради щодо виконання завдань. Також під час очних занять учні можуть швидше обговорювати різні ідеї з викладачем або колегами, отримуючи точки зору.</a:t>
            </a:r>
          </a:p>
        </p:txBody>
      </p:sp>
      <p:sp>
        <p:nvSpPr>
          <p:cNvPr id="7" name="Блок-схема: решение 6"/>
          <p:cNvSpPr/>
          <p:nvPr/>
        </p:nvSpPr>
        <p:spPr>
          <a:xfrm>
            <a:off x="1381760" y="5532581"/>
            <a:ext cx="2540000" cy="1182255"/>
          </a:xfrm>
          <a:prstGeom prst="flowChartDecisi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ln w="6600">
                  <a:solidFill>
                    <a:schemeClr val="accent2"/>
                  </a:solidFill>
                  <a:prstDash val="solid"/>
                </a:ln>
                <a:solidFill>
                  <a:srgbClr val="FFFFFF"/>
                </a:solidFill>
                <a:effectLst>
                  <a:outerShdw dist="38100" dir="2700000" algn="tl" rotWithShape="0">
                    <a:schemeClr val="accent2"/>
                  </a:outerShdw>
                </a:effectLst>
                <a:hlinkClick r:id="rId2" action="ppaction://hlinksldjump"/>
              </a:rPr>
              <a:t>Назад</a:t>
            </a:r>
            <a:endParaRPr lang="uk-UA"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 name="Объект 7"/>
          <p:cNvPicPr>
            <a:picLocks noGrp="1" noChangeAspect="1"/>
          </p:cNvPicPr>
          <p:nvPr>
            <p:ph idx="1"/>
          </p:nvPr>
        </p:nvPicPr>
        <p:blipFill>
          <a:blip r:embed="rId3"/>
          <a:stretch>
            <a:fillRect/>
          </a:stretch>
        </p:blipFill>
        <p:spPr>
          <a:xfrm>
            <a:off x="6224797" y="946484"/>
            <a:ext cx="5454314" cy="2727157"/>
          </a:xfrm>
          <a:prstGeom prst="rect">
            <a:avLst/>
          </a:prstGeom>
        </p:spPr>
      </p:pic>
    </p:spTree>
    <p:extLst>
      <p:ext uri="{BB962C8B-B14F-4D97-AF65-F5344CB8AC3E}">
        <p14:creationId xmlns:p14="http://schemas.microsoft.com/office/powerpoint/2010/main" val="29816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4" grpId="0"/>
      <p:bldP spid="6" grpId="0" build="p"/>
      <p:bldP spid="7" grpId="0" animBg="1"/>
    </p:bldLst>
  </p:timing>
</p:sld>
</file>

<file path=ppt/theme/theme1.xml><?xml version="1.0" encoding="utf-8"?>
<a:theme xmlns:a="http://schemas.openxmlformats.org/drawingml/2006/main" name="Crop">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465</TotalTime>
  <Words>967</Words>
  <Application>Microsoft Office PowerPoint</Application>
  <PresentationFormat>Широкий екран</PresentationFormat>
  <Paragraphs>97</Paragraphs>
  <Slides>27</Slides>
  <Notes>0</Notes>
  <HiddenSlides>0</HiddenSlides>
  <MMClips>1</MMClips>
  <ScaleCrop>false</ScaleCrop>
  <HeadingPairs>
    <vt:vector size="6" baseType="variant">
      <vt:variant>
        <vt:lpstr>Використані шрифти</vt:lpstr>
      </vt:variant>
      <vt:variant>
        <vt:i4>1</vt:i4>
      </vt:variant>
      <vt:variant>
        <vt:lpstr>Тема</vt:lpstr>
      </vt:variant>
      <vt:variant>
        <vt:i4>1</vt:i4>
      </vt:variant>
      <vt:variant>
        <vt:lpstr>Заголовки слайдів</vt:lpstr>
      </vt:variant>
      <vt:variant>
        <vt:i4>27</vt:i4>
      </vt:variant>
    </vt:vector>
  </HeadingPairs>
  <TitlesOfParts>
    <vt:vector size="29" baseType="lpstr">
      <vt:lpstr>Franklin Gothic Book</vt:lpstr>
      <vt:lpstr>Crop</vt:lpstr>
      <vt:lpstr>Очна форма навчання чи дистанційна?</vt:lpstr>
      <vt:lpstr>Презентація PowerPoint</vt:lpstr>
      <vt:lpstr>Висновок </vt:lpstr>
      <vt:lpstr>Дякую за Увагу!!!</vt:lpstr>
      <vt:lpstr>Переваги</vt:lpstr>
      <vt:lpstr>Живе спілкування </vt:lpstr>
      <vt:lpstr>Безпосередній контакт із учителем </vt:lpstr>
      <vt:lpstr>Практичні заняття та лабораторії </vt:lpstr>
      <vt:lpstr>Швидкий зворотний зв'язок </vt:lpstr>
      <vt:lpstr>Можливість брати участь у додаткових заходах </vt:lpstr>
      <vt:lpstr>Гнучкість у розкладі та місці навчання </vt:lpstr>
      <vt:lpstr>Інклюзивність </vt:lpstr>
      <vt:lpstr>Різноманітні інструменти для самонавчання </vt:lpstr>
      <vt:lpstr>Зниження витрат </vt:lpstr>
      <vt:lpstr>Інноваційні підходи до навчання </vt:lpstr>
      <vt:lpstr>Недоліки</vt:lpstr>
      <vt:lpstr>Обмежена доступність </vt:lpstr>
      <vt:lpstr>Негнучкість графіка </vt:lpstr>
      <vt:lpstr>Витрати на транспортування</vt:lpstr>
      <vt:lpstr>Обмежена індивідуалізація </vt:lpstr>
      <vt:lpstr>Психологічний тиск </vt:lpstr>
      <vt:lpstr>Відсутність безпосереднього контакту</vt:lpstr>
      <vt:lpstr>Проблеми з мотивацією</vt:lpstr>
      <vt:lpstr>Технічні проблеми</vt:lpstr>
      <vt:lpstr>Обмеження у практичному навчанні</vt:lpstr>
      <vt:lpstr>Важкість у засвоєнні матеріалу</vt:lpstr>
      <vt:lpstr>Недостатня взаємодія з вчителем</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Очна форма навчання чи дистанційна?</dc:title>
  <dc:creator>Анна Макаренко</dc:creator>
  <cp:lastModifiedBy>Володимир Макаренко</cp:lastModifiedBy>
  <cp:revision>44</cp:revision>
  <dcterms:created xsi:type="dcterms:W3CDTF">2024-10-14T08:11:09Z</dcterms:created>
  <dcterms:modified xsi:type="dcterms:W3CDTF">2025-01-14T18:52:16Z</dcterms:modified>
</cp:coreProperties>
</file>