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0" r:id="rId5"/>
    <p:sldId id="265" r:id="rId6"/>
    <p:sldId id="266" r:id="rId7"/>
    <p:sldId id="259" r:id="rId8"/>
    <p:sldId id="267" r:id="rId9"/>
    <p:sldId id="268" r:id="rId10"/>
    <p:sldId id="269" r:id="rId11"/>
    <p:sldId id="261" r:id="rId12"/>
    <p:sldId id="270" r:id="rId13"/>
    <p:sldId id="271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75D9D-F5CD-49A0-AAF3-71C8759C8EF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3B17F-1550-45FD-A35E-9764900300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4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уроку потрібно: підручник, зошит, ручка, косинець (лінійка трикутник),</a:t>
            </a:r>
            <a:r>
              <a:rPr lang="uk-UA" dirty="0" err="1"/>
              <a:t>олівець,чистий</a:t>
            </a:r>
            <a:r>
              <a:rPr lang="uk-UA" dirty="0"/>
              <a:t> лист.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3B17F-1550-45FD-A35E-97649003008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25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05522-9715-337E-6C05-DB407D4CF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D18522-F65F-5342-0E51-F758EA8C0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7FA880-015F-642B-180A-0AD094DC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0C899-6668-E172-3BB8-146C3761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53B22D-A49F-58EE-ACA6-C7CDA8AC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57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090B6-6A71-16CC-B85E-F2C94C26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2113AA7-A234-BD78-00E5-38A086572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134B6A-18D9-A172-CB37-B79E26E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10DD5E-E9C4-0271-E8B7-07FF2585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90A8BA-5C58-44E1-D981-7B4FCC2F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47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66DC8FA-47A5-62A6-8280-E8693F8AD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9D58B4-EDFD-4B6D-0D58-D71A683D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63562E-F5ED-15B9-2AD7-00C5D839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681833-A278-31A3-D8DA-835F1C31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BBC53E-5750-4DF4-4F56-DDD43A7D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83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FAEA8-9279-F6DF-4A35-B3FB64A5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831368-C858-9CC0-F6F5-88AE28EC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4C3BA9-7899-B3F0-B22B-C7A1BD99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350670-DE4A-7D67-7AF2-844E562E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1D1A54-6DF3-FBFE-1E2E-788892FA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98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403EF-1E94-65AC-61B9-594A29D7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B70D09-9DA7-90F9-1A9E-C3F101C2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A99B9-97C4-872F-65A0-E465C757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FD8C0-5BCB-924C-867B-ADDBF3E0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97036F-38AC-9F8A-25CF-884465AB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6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4B8F-7486-E1E2-023D-88000CDA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A2FF3E-FDCE-9B18-2FFC-C0BF2239C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AC7C81C-D799-C675-4378-4C0F20AE1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7DE9A6-882A-B25E-AF71-8E5D1DAF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49C11E-3482-19B0-3ED0-30428E0C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AFA07A-323F-732E-065B-30840005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A38DC-0ED6-6554-36F5-FCC9AFA7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5C2094-9EEE-E158-418C-54E5896F7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54982B-3E4D-34B1-6B59-9B8437E7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5444DE-A919-DC1E-2CBB-42C12FFA0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CA7861D-87A7-F37F-35D6-13234DA88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24AD2D-24EE-65BF-4E0C-411549CB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88DEA0-1355-51A3-7A12-12B0BA6F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755D48-6453-9B66-D432-BF9F0207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22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C7630-D65A-FE5C-E9E1-EE3456C0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4B4A7A-B58D-E54A-E7E4-755C374F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15CEAFB-033F-E652-900D-EC3C0C83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3718A22-E88A-5FCC-E75A-5890DBDF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432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5A74480-7119-CA49-EE9F-3A7CDFC4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A3EBB1B-1F96-77C2-9874-0C3AC46E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6CF0C7-A031-830C-1CCC-4ED38370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70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4AE03-FB0B-4C3C-DFAB-E27DCBB6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6E84ED-2F71-510D-49D8-F0E41431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21C64B-60DB-494C-1A94-15C81AEB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FA7F1D-12C6-74FC-16F6-9484A39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3A2F99-BA9B-BCE2-673D-5079A7F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6C2D03-DD33-1F36-54CC-4683EE21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41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B3D5C-C564-11DC-9BCB-DE8EC9BD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E64DCF9-0046-3C39-DECB-C0D24BC4D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970510-F9D9-8019-5401-EDFE33EC3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6DF50C-87F3-4374-18F7-97D3A2D8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FA0A1B-1B6D-D28F-828B-85DBE6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32B703-2265-6A2E-6829-7A1658B1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8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F176203-BF29-C48C-F3FE-31FE1BEA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E8ECB9A-8221-1927-9308-72D0E5E2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2EC52E-13C9-E97E-EDD2-5B1FE68EF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B95A-B846-46C9-99D7-FAFA9D367527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2254C5-E241-9691-7D70-87C977496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2FF153-AEB2-5D36-506F-B089635D5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BD4A3-7900-4DED-BC1D-FAFAB8B109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8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school.eu/textbook/mathematics/2klas/33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osorog.net.ua/uk/kosinec/29920-kosinec-klasnij-dlya-doshki-370277-113506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D459F2-2E7F-A2FB-80D4-FB251D041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9"/>
            <a:ext cx="12191999" cy="6837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E4C8F3-B197-E77B-0806-76DFBA2CC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1076" y="3722914"/>
            <a:ext cx="6842395" cy="27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27792-1AB9-DE14-1187-D57F039E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447023"/>
            <a:ext cx="4741753" cy="2981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46702-AA39-3023-1FF3-5C68AA3E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59" y="101679"/>
            <a:ext cx="3426249" cy="3426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FA04F-1EB8-F4B1-5AD2-043E8309F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3" y="3891616"/>
            <a:ext cx="7811590" cy="8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4289 -0.0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A127-A880-F048-C750-4288369B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63759-3A05-AC46-6391-51DBEC16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15"/>
            <a:ext cx="12192000" cy="6906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90CD1-EA8E-8868-932F-D69A6AF8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2" y="1232190"/>
            <a:ext cx="8465676" cy="562581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1848D20-31C4-EE2F-306E-164C244E1663}"/>
              </a:ext>
            </a:extLst>
          </p:cNvPr>
          <p:cNvSpPr/>
          <p:nvPr/>
        </p:nvSpPr>
        <p:spPr>
          <a:xfrm>
            <a:off x="974472" y="142373"/>
            <a:ext cx="658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Який з кутів прямий?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5ED73-BC15-7B7F-6582-9C05E277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569" y="1370642"/>
            <a:ext cx="3426249" cy="3426249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E4DF223-53BA-C0CA-0193-862248E486A5}"/>
              </a:ext>
            </a:extLst>
          </p:cNvPr>
          <p:cNvSpPr/>
          <p:nvPr/>
        </p:nvSpPr>
        <p:spPr>
          <a:xfrm>
            <a:off x="886408" y="2006082"/>
            <a:ext cx="3051110" cy="2230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D05ADAC-B1F9-9417-42A8-F0CD3DDE7B1A}"/>
              </a:ext>
            </a:extLst>
          </p:cNvPr>
          <p:cNvSpPr/>
          <p:nvPr/>
        </p:nvSpPr>
        <p:spPr>
          <a:xfrm>
            <a:off x="4105469" y="2090057"/>
            <a:ext cx="4870580" cy="1791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B4A49C-ADD5-3C65-BC3B-F992BE5008A6}"/>
              </a:ext>
            </a:extLst>
          </p:cNvPr>
          <p:cNvSpPr/>
          <p:nvPr/>
        </p:nvSpPr>
        <p:spPr>
          <a:xfrm>
            <a:off x="3937518" y="4376057"/>
            <a:ext cx="5038531" cy="2164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3BE15EE-ACD3-3B59-DA27-7C6825D1A899}"/>
              </a:ext>
            </a:extLst>
          </p:cNvPr>
          <p:cNvSpPr/>
          <p:nvPr/>
        </p:nvSpPr>
        <p:spPr>
          <a:xfrm>
            <a:off x="1356536" y="1129108"/>
            <a:ext cx="90075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Домашня робота</a:t>
            </a: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Друкований зошит ч.2 с.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№11 (закінчити обчислення),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№ 12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11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7AB79-C473-8D68-149E-332F5103E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629293C-91B7-04DE-A73B-FF02DAAE95D6}"/>
              </a:ext>
            </a:extLst>
          </p:cNvPr>
          <p:cNvSpPr/>
          <p:nvPr/>
        </p:nvSpPr>
        <p:spPr>
          <a:xfrm>
            <a:off x="3015516" y="219670"/>
            <a:ext cx="5218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за роботу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40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482B5D-9E7E-8417-3BA4-51BB1172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1" y="426720"/>
            <a:ext cx="11878009" cy="6035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A1B73-7094-A2F4-4B8A-46F87A842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9" y="583164"/>
            <a:ext cx="18764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3A4A0-DFC3-6656-962E-497DD110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28913-1AB8-DCBB-F6C1-2BB3D2B0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15"/>
            <a:ext cx="12192000" cy="69062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3684DE-FE27-200E-0C60-AB96E137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17" y="188694"/>
            <a:ext cx="10315326" cy="648061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88C1E38-B315-1820-BFA9-DCE63AAE1901}"/>
              </a:ext>
            </a:extLst>
          </p:cNvPr>
          <p:cNvSpPr/>
          <p:nvPr/>
        </p:nvSpPr>
        <p:spPr>
          <a:xfrm>
            <a:off x="3293688" y="386695"/>
            <a:ext cx="45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Усний рахунок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32C6825-E320-B0E7-DD75-EBF277C829A3}"/>
              </a:ext>
            </a:extLst>
          </p:cNvPr>
          <p:cNvSpPr/>
          <p:nvPr/>
        </p:nvSpPr>
        <p:spPr>
          <a:xfrm>
            <a:off x="1493520" y="1310025"/>
            <a:ext cx="2011680" cy="1260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04084-6A8D-37F6-9FDB-6C843EBD24A4}"/>
              </a:ext>
            </a:extLst>
          </p:cNvPr>
          <p:cNvSpPr txBox="1"/>
          <p:nvPr/>
        </p:nvSpPr>
        <p:spPr>
          <a:xfrm>
            <a:off x="1815368" y="1604652"/>
            <a:ext cx="1198880" cy="51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   1</a:t>
            </a:r>
            <a:r>
              <a:rPr lang="uk-UA" sz="2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" name="Рівнобедрений трикутник 7">
            <a:extLst>
              <a:ext uri="{FF2B5EF4-FFF2-40B4-BE49-F238E27FC236}">
                <a16:creationId xmlns:a16="http://schemas.microsoft.com/office/drawing/2014/main" id="{56B74F92-EE9B-A49C-3FF9-6D72C67AC1F0}"/>
              </a:ext>
            </a:extLst>
          </p:cNvPr>
          <p:cNvSpPr/>
          <p:nvPr/>
        </p:nvSpPr>
        <p:spPr>
          <a:xfrm>
            <a:off x="4199696" y="1340504"/>
            <a:ext cx="2394144" cy="126045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BBC3F-4F67-B44E-388A-C9A109F04D4F}"/>
              </a:ext>
            </a:extLst>
          </p:cNvPr>
          <p:cNvSpPr txBox="1"/>
          <p:nvPr/>
        </p:nvSpPr>
        <p:spPr>
          <a:xfrm>
            <a:off x="4986751" y="1600758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- 8</a:t>
            </a:r>
          </a:p>
        </p:txBody>
      </p:sp>
      <p:sp>
        <p:nvSpPr>
          <p:cNvPr id="10" name="П’ятикутник 9">
            <a:extLst>
              <a:ext uri="{FF2B5EF4-FFF2-40B4-BE49-F238E27FC236}">
                <a16:creationId xmlns:a16="http://schemas.microsoft.com/office/drawing/2014/main" id="{B25D1AAC-5302-5356-1966-4EB4E9BB07D1}"/>
              </a:ext>
            </a:extLst>
          </p:cNvPr>
          <p:cNvSpPr/>
          <p:nvPr/>
        </p:nvSpPr>
        <p:spPr>
          <a:xfrm>
            <a:off x="6949440" y="1340504"/>
            <a:ext cx="2042160" cy="1229976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D9050926-AD7D-ED7D-4126-0B4541DB63BC}"/>
              </a:ext>
            </a:extLst>
          </p:cNvPr>
          <p:cNvCxnSpPr/>
          <p:nvPr/>
        </p:nvCxnSpPr>
        <p:spPr>
          <a:xfrm flipH="1">
            <a:off x="5200995" y="1940252"/>
            <a:ext cx="122845" cy="183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3A96A357-E146-7584-BC70-0590AB9324ED}"/>
              </a:ext>
            </a:extLst>
          </p:cNvPr>
          <p:cNvCxnSpPr>
            <a:endCxn id="9" idx="2"/>
          </p:cNvCxnSpPr>
          <p:nvPr/>
        </p:nvCxnSpPr>
        <p:spPr>
          <a:xfrm>
            <a:off x="5396768" y="1955492"/>
            <a:ext cx="72583" cy="168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D60503-B31E-172D-8982-6341624F98D9}"/>
              </a:ext>
            </a:extLst>
          </p:cNvPr>
          <p:cNvSpPr txBox="1"/>
          <p:nvPr/>
        </p:nvSpPr>
        <p:spPr>
          <a:xfrm>
            <a:off x="4986751" y="2154457"/>
            <a:ext cx="84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 + 2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E0313E-2DBA-0908-9935-1F904FC08AA9}"/>
              </a:ext>
            </a:extLst>
          </p:cNvPr>
          <p:cNvSpPr txBox="1"/>
          <p:nvPr/>
        </p:nvSpPr>
        <p:spPr>
          <a:xfrm>
            <a:off x="7579360" y="160075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+5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FB3D4937-DED4-881A-CD78-73D0B56EF41A}"/>
              </a:ext>
            </a:extLst>
          </p:cNvPr>
          <p:cNvCxnSpPr>
            <a:cxnSpLocks/>
          </p:cNvCxnSpPr>
          <p:nvPr/>
        </p:nvCxnSpPr>
        <p:spPr>
          <a:xfrm flipH="1">
            <a:off x="7585820" y="1955492"/>
            <a:ext cx="276170" cy="1989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9A6EE929-0354-54EA-816A-EC73FC0BA0B4}"/>
              </a:ext>
            </a:extLst>
          </p:cNvPr>
          <p:cNvCxnSpPr/>
          <p:nvPr/>
        </p:nvCxnSpPr>
        <p:spPr>
          <a:xfrm>
            <a:off x="7861990" y="1955492"/>
            <a:ext cx="276170" cy="1989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AFFBD59-1DE2-366F-3413-ED9B6099BFA4}"/>
              </a:ext>
            </a:extLst>
          </p:cNvPr>
          <p:cNvSpPr txBox="1"/>
          <p:nvPr/>
        </p:nvSpPr>
        <p:spPr>
          <a:xfrm>
            <a:off x="6158422" y="1600758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=8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85047-2C63-49E1-5029-D67F07F576F1}"/>
              </a:ext>
            </a:extLst>
          </p:cNvPr>
          <p:cNvSpPr txBox="1"/>
          <p:nvPr/>
        </p:nvSpPr>
        <p:spPr>
          <a:xfrm>
            <a:off x="7437120" y="212397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</a:t>
            </a:r>
            <a:r>
              <a:rPr lang="uk-UA" dirty="0"/>
              <a:t> + 3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597D3-3A79-E0B5-2BE5-AC0817E51B3D}"/>
              </a:ext>
            </a:extLst>
          </p:cNvPr>
          <p:cNvSpPr txBox="1"/>
          <p:nvPr/>
        </p:nvSpPr>
        <p:spPr>
          <a:xfrm>
            <a:off x="9347200" y="1676400"/>
            <a:ext cx="131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=1</a:t>
            </a:r>
            <a:r>
              <a:rPr lang="uk-UA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Ромб 28">
            <a:extLst>
              <a:ext uri="{FF2B5EF4-FFF2-40B4-BE49-F238E27FC236}">
                <a16:creationId xmlns:a16="http://schemas.microsoft.com/office/drawing/2014/main" id="{79951E22-1C03-AF0B-C84E-77C88B8C06F3}"/>
              </a:ext>
            </a:extLst>
          </p:cNvPr>
          <p:cNvSpPr/>
          <p:nvPr/>
        </p:nvSpPr>
        <p:spPr>
          <a:xfrm>
            <a:off x="1493520" y="3368052"/>
            <a:ext cx="1666240" cy="3063228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38C2D0-BCF6-5B90-675A-F9D39CFCF010}"/>
              </a:ext>
            </a:extLst>
          </p:cNvPr>
          <p:cNvSpPr txBox="1"/>
          <p:nvPr/>
        </p:nvSpPr>
        <p:spPr>
          <a:xfrm>
            <a:off x="1756045" y="4628506"/>
            <a:ext cx="1073688" cy="52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  - 7</a:t>
            </a:r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FB23F722-5E3D-A6F4-CFE5-FE9C8515AF15}"/>
              </a:ext>
            </a:extLst>
          </p:cNvPr>
          <p:cNvCxnSpPr/>
          <p:nvPr/>
        </p:nvCxnSpPr>
        <p:spPr>
          <a:xfrm flipH="1">
            <a:off x="1936942" y="5059679"/>
            <a:ext cx="304800" cy="182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E768A160-2AC7-25C6-FFE3-AA836AA245E9}"/>
              </a:ext>
            </a:extLst>
          </p:cNvPr>
          <p:cNvCxnSpPr>
            <a:cxnSpLocks/>
          </p:cNvCxnSpPr>
          <p:nvPr/>
        </p:nvCxnSpPr>
        <p:spPr>
          <a:xfrm>
            <a:off x="2328275" y="5059678"/>
            <a:ext cx="265795" cy="158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BD2DF6-D4BF-8A77-2367-FF181B7C2338}"/>
              </a:ext>
            </a:extLst>
          </p:cNvPr>
          <p:cNvSpPr txBox="1"/>
          <p:nvPr/>
        </p:nvSpPr>
        <p:spPr>
          <a:xfrm>
            <a:off x="1936942" y="5253348"/>
            <a:ext cx="76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3</a:t>
            </a:r>
            <a:r>
              <a:rPr lang="uk-UA" dirty="0"/>
              <a:t> + 4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CFC204-A78E-6310-FD54-8B403DF022CD}"/>
              </a:ext>
            </a:extLst>
          </p:cNvPr>
          <p:cNvSpPr txBox="1"/>
          <p:nvPr/>
        </p:nvSpPr>
        <p:spPr>
          <a:xfrm>
            <a:off x="3159760" y="4248002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= 6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748FFC7D-D95C-7255-8255-EB2C4AD36940}"/>
              </a:ext>
            </a:extLst>
          </p:cNvPr>
          <p:cNvSpPr/>
          <p:nvPr/>
        </p:nvSpPr>
        <p:spPr>
          <a:xfrm>
            <a:off x="4104640" y="3487233"/>
            <a:ext cx="2570480" cy="22758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66D1DE-1428-9795-A54F-4ECA0F7D3DA4}"/>
              </a:ext>
            </a:extLst>
          </p:cNvPr>
          <p:cNvSpPr txBox="1"/>
          <p:nvPr/>
        </p:nvSpPr>
        <p:spPr>
          <a:xfrm>
            <a:off x="4632960" y="4053840"/>
            <a:ext cx="152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   + 6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1BB86080-6805-2A88-54BC-3B9E00CB73B7}"/>
              </a:ext>
            </a:extLst>
          </p:cNvPr>
          <p:cNvCxnSpPr/>
          <p:nvPr/>
        </p:nvCxnSpPr>
        <p:spPr>
          <a:xfrm flipH="1">
            <a:off x="5048173" y="4532731"/>
            <a:ext cx="214244" cy="1682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481B4FD1-1D6B-6F8E-8992-D048DD369B68}"/>
              </a:ext>
            </a:extLst>
          </p:cNvPr>
          <p:cNvCxnSpPr>
            <a:cxnSpLocks/>
          </p:cNvCxnSpPr>
          <p:nvPr/>
        </p:nvCxnSpPr>
        <p:spPr>
          <a:xfrm>
            <a:off x="5323840" y="4554895"/>
            <a:ext cx="223654" cy="1239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6C5564C-8084-92FB-9C88-C58370ABF656}"/>
              </a:ext>
            </a:extLst>
          </p:cNvPr>
          <p:cNvSpPr txBox="1"/>
          <p:nvPr/>
        </p:nvSpPr>
        <p:spPr>
          <a:xfrm>
            <a:off x="4826000" y="473402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</a:t>
            </a:r>
            <a:r>
              <a:rPr lang="uk-UA" dirty="0"/>
              <a:t>  + 2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B69B01-F620-20B0-844E-EA0A959410B7}"/>
              </a:ext>
            </a:extLst>
          </p:cNvPr>
          <p:cNvSpPr txBox="1"/>
          <p:nvPr/>
        </p:nvSpPr>
        <p:spPr>
          <a:xfrm>
            <a:off x="6781452" y="4191442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= 1</a:t>
            </a:r>
            <a:r>
              <a:rPr lang="uk-UA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Прямокутний трикутник 46">
            <a:extLst>
              <a:ext uri="{FF2B5EF4-FFF2-40B4-BE49-F238E27FC236}">
                <a16:creationId xmlns:a16="http://schemas.microsoft.com/office/drawing/2014/main" id="{39284A5B-B7F5-B862-A016-A77C55C0EAB1}"/>
              </a:ext>
            </a:extLst>
          </p:cNvPr>
          <p:cNvSpPr/>
          <p:nvPr/>
        </p:nvSpPr>
        <p:spPr>
          <a:xfrm>
            <a:off x="7995920" y="3738880"/>
            <a:ext cx="2042160" cy="2397760"/>
          </a:xfrm>
          <a:prstGeom prst="rt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0CB5C0-E586-6D62-AAF1-9BDFEED63273}"/>
              </a:ext>
            </a:extLst>
          </p:cNvPr>
          <p:cNvSpPr txBox="1"/>
          <p:nvPr/>
        </p:nvSpPr>
        <p:spPr>
          <a:xfrm>
            <a:off x="8138160" y="5181600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- 8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FE1B1E65-F568-317E-75CD-7AD45765B095}"/>
              </a:ext>
            </a:extLst>
          </p:cNvPr>
          <p:cNvCxnSpPr/>
          <p:nvPr/>
        </p:nvCxnSpPr>
        <p:spPr>
          <a:xfrm flipH="1">
            <a:off x="8290560" y="5476518"/>
            <a:ext cx="142240" cy="187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19AE140A-F287-1BA9-364B-6ADECD1918AA}"/>
              </a:ext>
            </a:extLst>
          </p:cNvPr>
          <p:cNvCxnSpPr>
            <a:cxnSpLocks/>
          </p:cNvCxnSpPr>
          <p:nvPr/>
        </p:nvCxnSpPr>
        <p:spPr>
          <a:xfrm>
            <a:off x="8549988" y="5435600"/>
            <a:ext cx="218092" cy="2385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1AC0183-6030-B081-AE9E-876782D38269}"/>
              </a:ext>
            </a:extLst>
          </p:cNvPr>
          <p:cNvSpPr txBox="1"/>
          <p:nvPr/>
        </p:nvSpPr>
        <p:spPr>
          <a:xfrm>
            <a:off x="8138160" y="5763073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2</a:t>
            </a:r>
            <a:r>
              <a:rPr lang="uk-UA" dirty="0"/>
              <a:t> + 6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B6D77F-4B62-9CAB-8165-59FC8835C33A}"/>
              </a:ext>
            </a:extLst>
          </p:cNvPr>
          <p:cNvSpPr txBox="1"/>
          <p:nvPr/>
        </p:nvSpPr>
        <p:spPr>
          <a:xfrm>
            <a:off x="9347200" y="4053840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= </a:t>
            </a:r>
            <a:r>
              <a:rPr lang="uk-UA" sz="5400" dirty="0">
                <a:solidFill>
                  <a:srgbClr val="FF0000"/>
                </a:solidFill>
                <a:latin typeface="Propysy Bold" pitchFamily="50" charset="-52"/>
              </a:rPr>
              <a:t>4</a:t>
            </a:r>
            <a:endParaRPr lang="uk-U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8" grpId="0"/>
      <p:bldP spid="36" grpId="0"/>
      <p:bldP spid="37" grpId="0"/>
      <p:bldP spid="45" grpId="0"/>
      <p:bldP spid="46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E8D84-C1C9-6EA3-54FB-F5CF84C3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9258D-3948-C284-001C-E3E2B5B9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15"/>
            <a:ext cx="12192000" cy="69062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D0E35-A14E-7137-F2E6-547067D08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17" y="188694"/>
            <a:ext cx="10315326" cy="6480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3014D5-0C87-1B80-1647-FE02C496F877}"/>
              </a:ext>
            </a:extLst>
          </p:cNvPr>
          <p:cNvSpPr txBox="1"/>
          <p:nvPr/>
        </p:nvSpPr>
        <p:spPr>
          <a:xfrm>
            <a:off x="1172017" y="467360"/>
            <a:ext cx="10315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  <a:latin typeface="Propysy Bold" pitchFamily="50" charset="-52"/>
              </a:rPr>
              <a:t>.  .  . .  . .  .  . .  2 7 січня</a:t>
            </a:r>
          </a:p>
          <a:p>
            <a:endParaRPr lang="uk-UA" sz="2000" dirty="0">
              <a:solidFill>
                <a:srgbClr val="FF0000"/>
              </a:solidFill>
              <a:latin typeface="Propysy Bold" pitchFamily="50" charset="-52"/>
            </a:endParaRPr>
          </a:p>
          <a:p>
            <a:r>
              <a:rPr lang="uk-UA" sz="2000" dirty="0">
                <a:solidFill>
                  <a:srgbClr val="FF0000"/>
                </a:solidFill>
                <a:latin typeface="Propysy Bold" pitchFamily="50" charset="-52"/>
              </a:rPr>
              <a:t>.  .  . .  .  . Класна робота</a:t>
            </a:r>
          </a:p>
          <a:p>
            <a:endParaRPr lang="uk-UA" sz="2000" dirty="0">
              <a:solidFill>
                <a:srgbClr val="FF0000"/>
              </a:solidFill>
              <a:latin typeface="Propysy Bold" pitchFamily="50" charset="-52"/>
            </a:endParaRPr>
          </a:p>
          <a:p>
            <a:r>
              <a:rPr lang="uk-UA" sz="2400" dirty="0">
                <a:solidFill>
                  <a:srgbClr val="FF0000"/>
                </a:solidFill>
                <a:latin typeface="Propysy Bold" pitchFamily="50" charset="-52"/>
              </a:rPr>
              <a:t>. 4   4  4   4</a:t>
            </a:r>
          </a:p>
          <a:p>
            <a:endParaRPr lang="uk-UA" sz="2400" dirty="0">
              <a:solidFill>
                <a:srgbClr val="FF0000"/>
              </a:solidFill>
              <a:latin typeface="Propysy Bold" pitchFamily="50" charset="-52"/>
            </a:endParaRPr>
          </a:p>
          <a:p>
            <a:endParaRPr lang="uk-UA" sz="2000" dirty="0">
              <a:solidFill>
                <a:srgbClr val="FF0000"/>
              </a:solidFill>
              <a:latin typeface="Propysy Bold" pitchFamily="50" charset="-52"/>
            </a:endParaRPr>
          </a:p>
          <a:p>
            <a:endParaRPr lang="uk-UA" sz="2000" dirty="0">
              <a:solidFill>
                <a:srgbClr val="FF0000"/>
              </a:solidFill>
              <a:latin typeface="Propysy Bold" pitchFamily="50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D183CC-BEEC-EC84-E638-23EB8004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36" y="2882913"/>
            <a:ext cx="5144218" cy="2924583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0FC18BB-0C87-A3ED-8659-3FFEF60407F4}"/>
              </a:ext>
            </a:extLst>
          </p:cNvPr>
          <p:cNvSpPr/>
          <p:nvPr/>
        </p:nvSpPr>
        <p:spPr>
          <a:xfrm>
            <a:off x="1784958" y="2113895"/>
            <a:ext cx="77280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Робота в друкованому зошиті </a:t>
            </a:r>
            <a: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ч.2 с.4 № 11</a:t>
            </a:r>
            <a:endParaRPr lang="uk-UA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DC50B-3119-F57E-B929-2311FBCD0E5B}"/>
              </a:ext>
            </a:extLst>
          </p:cNvPr>
          <p:cNvSpPr txBox="1"/>
          <p:nvPr/>
        </p:nvSpPr>
        <p:spPr>
          <a:xfrm>
            <a:off x="1497136" y="3505200"/>
            <a:ext cx="171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5 0         5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1BC5FF-7F7A-D294-198E-8E50B64D0D1E}"/>
              </a:ext>
            </a:extLst>
          </p:cNvPr>
          <p:cNvSpPr txBox="1"/>
          <p:nvPr/>
        </p:nvSpPr>
        <p:spPr>
          <a:xfrm>
            <a:off x="3423920" y="2882913"/>
            <a:ext cx="321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Propysy Bold" pitchFamily="50" charset="-52"/>
              </a:rPr>
              <a:t>5 0+ 1 1 =6 1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060113A-4876-BA76-AD04-F7C17310EB3A}"/>
              </a:ext>
            </a:extLst>
          </p:cNvPr>
          <p:cNvSpPr/>
          <p:nvPr/>
        </p:nvSpPr>
        <p:spPr>
          <a:xfrm>
            <a:off x="5334000" y="2882913"/>
            <a:ext cx="589280" cy="347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47C6-AE1D-B2A7-84AE-AF16EE1F013F}"/>
              </a:ext>
            </a:extLst>
          </p:cNvPr>
          <p:cNvSpPr txBox="1"/>
          <p:nvPr/>
        </p:nvSpPr>
        <p:spPr>
          <a:xfrm>
            <a:off x="2438400" y="4805680"/>
            <a:ext cx="12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Propysy Bold" pitchFamily="50" charset="-52"/>
              </a:rPr>
              <a:t>5   1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498BA-41F6-47B0-89FD-B887FE005408}"/>
              </a:ext>
            </a:extLst>
          </p:cNvPr>
          <p:cNvSpPr txBox="1"/>
          <p:nvPr/>
        </p:nvSpPr>
        <p:spPr>
          <a:xfrm>
            <a:off x="3423920" y="4175760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Propysy Bold" pitchFamily="50" charset="-52"/>
              </a:rPr>
              <a:t>6 0 + 1= 61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D594E86-DACF-3EBC-FA8C-5A8501643D66}"/>
              </a:ext>
            </a:extLst>
          </p:cNvPr>
          <p:cNvSpPr/>
          <p:nvPr/>
        </p:nvSpPr>
        <p:spPr>
          <a:xfrm>
            <a:off x="5049520" y="4175760"/>
            <a:ext cx="873760" cy="35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37AA8-29C0-FC6E-54A4-EE5AB48FAFF1}"/>
              </a:ext>
            </a:extLst>
          </p:cNvPr>
          <p:cNvSpPr txBox="1"/>
          <p:nvPr/>
        </p:nvSpPr>
        <p:spPr>
          <a:xfrm>
            <a:off x="2763520" y="5151120"/>
            <a:ext cx="4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2E6BA-6C53-1FCA-96D6-BC1FB1134B0E}"/>
              </a:ext>
            </a:extLst>
          </p:cNvPr>
          <p:cNvSpPr txBox="1"/>
          <p:nvPr/>
        </p:nvSpPr>
        <p:spPr>
          <a:xfrm>
            <a:off x="3423920" y="544576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Propysy Bold" pitchFamily="50" charset="-52"/>
              </a:rPr>
              <a:t>5 5+ 1 0 – 4=61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35F562F9-909E-54EC-3D6D-0F1337F85D86}"/>
              </a:ext>
            </a:extLst>
          </p:cNvPr>
          <p:cNvSpPr/>
          <p:nvPr/>
        </p:nvSpPr>
        <p:spPr>
          <a:xfrm>
            <a:off x="5049520" y="5520452"/>
            <a:ext cx="792480" cy="239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F2AE210-C967-5F04-4A4A-C81DB5355ED7}"/>
              </a:ext>
            </a:extLst>
          </p:cNvPr>
          <p:cNvSpPr/>
          <p:nvPr/>
        </p:nvSpPr>
        <p:spPr>
          <a:xfrm>
            <a:off x="5923280" y="5445760"/>
            <a:ext cx="802640" cy="314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8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20" grpId="0"/>
      <p:bldP spid="21" grpId="0" animBg="1"/>
      <p:bldP spid="23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B89F2-98E0-9F92-A2D8-EBDF6555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385337"/>
            <a:ext cx="976448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AAA2A-CAC0-319C-CA86-159C9E6D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0782" cy="4917133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7AF372D6-DBA4-5269-85D1-CE723C34345B}"/>
              </a:ext>
            </a:extLst>
          </p:cNvPr>
          <p:cNvCxnSpPr/>
          <p:nvPr/>
        </p:nvCxnSpPr>
        <p:spPr>
          <a:xfrm flipH="1">
            <a:off x="1330960" y="1818640"/>
            <a:ext cx="71120" cy="1249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103FEFC6-B231-50CA-2281-C7554CD879F3}"/>
              </a:ext>
            </a:extLst>
          </p:cNvPr>
          <p:cNvCxnSpPr/>
          <p:nvPr/>
        </p:nvCxnSpPr>
        <p:spPr>
          <a:xfrm>
            <a:off x="3423920" y="1818640"/>
            <a:ext cx="2143760" cy="1381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0285A542-C23E-5F47-D1E1-52263D233114}"/>
              </a:ext>
            </a:extLst>
          </p:cNvPr>
          <p:cNvCxnSpPr/>
          <p:nvPr/>
        </p:nvCxnSpPr>
        <p:spPr>
          <a:xfrm flipH="1">
            <a:off x="3566160" y="1910080"/>
            <a:ext cx="1910080" cy="1158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84D931-BA3F-23E0-E1F7-8CF5949DB3E8}"/>
              </a:ext>
            </a:extLst>
          </p:cNvPr>
          <p:cNvSpPr txBox="1"/>
          <p:nvPr/>
        </p:nvSpPr>
        <p:spPr>
          <a:xfrm>
            <a:off x="7390782" y="169595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Слово </a:t>
            </a:r>
            <a:r>
              <a:rPr lang="ru-RU" sz="2800" b="1" dirty="0"/>
              <a:t>"точка" 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використовують</a:t>
            </a:r>
            <a:r>
              <a:rPr lang="ru-RU" sz="2800" dirty="0">
                <a:solidFill>
                  <a:srgbClr val="FF0000"/>
                </a:solidFill>
              </a:rPr>
              <a:t> у </a:t>
            </a:r>
          </a:p>
          <a:p>
            <a:r>
              <a:rPr lang="ru-RU" sz="2800" b="1" dirty="0" err="1"/>
              <a:t>математиці</a:t>
            </a:r>
            <a:r>
              <a:rPr lang="ru-RU" sz="2800" b="1" dirty="0"/>
              <a:t>, </a:t>
            </a:r>
            <a:r>
              <a:rPr lang="ru-RU" sz="2800" dirty="0" err="1">
                <a:solidFill>
                  <a:srgbClr val="FF0000"/>
                </a:solidFill>
              </a:rPr>
              <a:t>фізиці</a:t>
            </a:r>
            <a:r>
              <a:rPr lang="ru-RU" sz="2800" dirty="0">
                <a:solidFill>
                  <a:srgbClr val="FF0000"/>
                </a:solidFill>
              </a:rPr>
              <a:t>,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географії</a:t>
            </a:r>
            <a:r>
              <a:rPr lang="ru-RU" sz="2800" dirty="0">
                <a:solidFill>
                  <a:srgbClr val="FF0000"/>
                </a:solidFill>
              </a:rPr>
              <a:t>, у </a:t>
            </a:r>
            <a:r>
              <a:rPr lang="ru-RU" sz="2800" dirty="0" err="1">
                <a:solidFill>
                  <a:srgbClr val="FF0000"/>
                </a:solidFill>
              </a:rPr>
              <a:t>військовій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справі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62FAB-24B0-7569-AA92-B04F4E718CFF}"/>
              </a:ext>
            </a:extLst>
          </p:cNvPr>
          <p:cNvSpPr txBox="1"/>
          <p:nvPr/>
        </p:nvSpPr>
        <p:spPr>
          <a:xfrm>
            <a:off x="7312660" y="2416364"/>
            <a:ext cx="67411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</a:rPr>
              <a:t>Відрізок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пряма, яка </a:t>
            </a:r>
          </a:p>
          <a:p>
            <a:r>
              <a:rPr lang="ru-RU" sz="2800" dirty="0" err="1"/>
              <a:t>обмежена</a:t>
            </a:r>
            <a:r>
              <a:rPr lang="ru-RU" sz="2800" dirty="0"/>
              <a:t> </a:t>
            </a:r>
            <a:r>
              <a:rPr lang="ru-RU" sz="2800" dirty="0" err="1"/>
              <a:t>двома</a:t>
            </a:r>
            <a:r>
              <a:rPr lang="ru-RU" sz="2800" dirty="0"/>
              <a:t> точками. </a:t>
            </a:r>
          </a:p>
          <a:p>
            <a:r>
              <a:rPr lang="ru-RU" sz="2800" dirty="0" err="1"/>
              <a:t>Відрізок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початок і </a:t>
            </a:r>
            <a:r>
              <a:rPr lang="ru-RU" sz="2800" dirty="0" err="1"/>
              <a:t>кінець</a:t>
            </a:r>
            <a:r>
              <a:rPr lang="ru-RU" sz="2800" dirty="0"/>
              <a:t>.</a:t>
            </a:r>
          </a:p>
          <a:p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позначають</a:t>
            </a:r>
            <a:r>
              <a:rPr lang="ru-RU" sz="2800" dirty="0"/>
              <a:t> </a:t>
            </a:r>
            <a:r>
              <a:rPr lang="ru-RU" sz="2800" dirty="0" err="1"/>
              <a:t>двома</a:t>
            </a:r>
            <a:r>
              <a:rPr lang="ru-RU" sz="2800" dirty="0"/>
              <a:t> </a:t>
            </a:r>
          </a:p>
          <a:p>
            <a:r>
              <a:rPr lang="ru-RU" sz="2800" dirty="0"/>
              <a:t>великими буквами </a:t>
            </a:r>
            <a:r>
              <a:rPr lang="ru-RU" sz="2800" dirty="0" err="1"/>
              <a:t>латинського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err="1"/>
              <a:t>алфавіту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01FA59-2455-80E6-6B3C-EF7935CC2E60}"/>
              </a:ext>
            </a:extLst>
          </p:cNvPr>
          <p:cNvSpPr txBox="1"/>
          <p:nvPr/>
        </p:nvSpPr>
        <p:spPr>
          <a:xfrm>
            <a:off x="365142" y="5161518"/>
            <a:ext cx="7025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B050"/>
                </a:solidFill>
              </a:rPr>
              <a:t>Промінь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прямої</a:t>
            </a:r>
            <a:r>
              <a:rPr lang="ru-RU" sz="2800" dirty="0"/>
              <a:t> </a:t>
            </a:r>
            <a:r>
              <a:rPr lang="ru-RU" sz="2800" dirty="0" err="1"/>
              <a:t>лінії</a:t>
            </a:r>
            <a:r>
              <a:rPr lang="ru-RU" sz="2800" dirty="0"/>
              <a:t>, яка </a:t>
            </a:r>
            <a:r>
              <a:rPr lang="ru-RU" sz="2800" dirty="0" err="1"/>
              <a:t>тільки</a:t>
            </a:r>
            <a:r>
              <a:rPr lang="ru-RU" sz="2800" dirty="0"/>
              <a:t> з одного боку </a:t>
            </a:r>
            <a:r>
              <a:rPr lang="ru-RU" sz="2800" dirty="0" err="1"/>
              <a:t>обмежена</a:t>
            </a:r>
            <a:r>
              <a:rPr lang="ru-RU" sz="2800" dirty="0"/>
              <a:t> точкою. </a:t>
            </a:r>
            <a:r>
              <a:rPr lang="ru-RU" sz="2800" dirty="0" err="1">
                <a:solidFill>
                  <a:srgbClr val="FF0000"/>
                </a:solidFill>
              </a:rPr>
              <a:t>Промінь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має</a:t>
            </a:r>
            <a:r>
              <a:rPr lang="ru-RU" sz="2800" dirty="0">
                <a:solidFill>
                  <a:srgbClr val="FF0000"/>
                </a:solidFill>
              </a:rPr>
              <a:t> початок, </a:t>
            </a:r>
            <a:r>
              <a:rPr lang="ru-RU" sz="2800" dirty="0" err="1">
                <a:solidFill>
                  <a:srgbClr val="FF0000"/>
                </a:solidFill>
              </a:rPr>
              <a:t>але</a:t>
            </a:r>
            <a:r>
              <a:rPr lang="ru-RU" sz="2800" dirty="0">
                <a:solidFill>
                  <a:srgbClr val="FF0000"/>
                </a:solidFill>
              </a:rPr>
              <a:t> не </a:t>
            </a:r>
            <a:r>
              <a:rPr lang="ru-RU" sz="2800" dirty="0" err="1">
                <a:solidFill>
                  <a:srgbClr val="FF0000"/>
                </a:solidFill>
              </a:rPr>
              <a:t>має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кінця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8A6EC-287F-07CF-2222-2AA04CF52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FDFD6-761C-9604-84E2-2D338A56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229"/>
            <a:ext cx="12192000" cy="69062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D9CD5F-40CD-EF1A-35F1-87A6621B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46" y="96433"/>
            <a:ext cx="8065707" cy="201185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A7465BF-65D2-684C-377D-52ABA5FDF213}"/>
              </a:ext>
            </a:extLst>
          </p:cNvPr>
          <p:cNvSpPr/>
          <p:nvPr/>
        </p:nvSpPr>
        <p:spPr>
          <a:xfrm>
            <a:off x="9177091" y="145000"/>
            <a:ext cx="284789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Робота </a:t>
            </a:r>
          </a:p>
          <a:p>
            <a:pPr algn="ctr"/>
            <a:r>
              <a:rPr lang="uk-U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зошиті.</a:t>
            </a:r>
          </a:p>
          <a:p>
            <a:pPr algn="ctr"/>
            <a:r>
              <a:rPr lang="uk-U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Креслення кутів.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5DA02-62FB-1428-79E4-C31656CC1F35}"/>
              </a:ext>
            </a:extLst>
          </p:cNvPr>
          <p:cNvSpPr txBox="1"/>
          <p:nvPr/>
        </p:nvSpPr>
        <p:spPr>
          <a:xfrm>
            <a:off x="1111385" y="2108287"/>
            <a:ext cx="78998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Зверни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увагу</a:t>
            </a:r>
            <a:r>
              <a:rPr lang="ru-RU" sz="2800" dirty="0">
                <a:solidFill>
                  <a:srgbClr val="FF0000"/>
                </a:solidFill>
              </a:rPr>
              <a:t>! Кут ∠ K</a:t>
            </a:r>
            <a:r>
              <a:rPr lang="ru-RU" sz="2800" dirty="0"/>
              <a:t>О</a:t>
            </a:r>
            <a:r>
              <a:rPr lang="ru-RU" sz="2800" dirty="0">
                <a:solidFill>
                  <a:srgbClr val="FF0000"/>
                </a:solidFill>
              </a:rPr>
              <a:t>С </a:t>
            </a:r>
            <a:r>
              <a:rPr lang="ru-RU" sz="2800" dirty="0" err="1">
                <a:solidFill>
                  <a:srgbClr val="FF0000"/>
                </a:solidFill>
              </a:rPr>
              <a:t>можна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назвати</a:t>
            </a:r>
            <a:r>
              <a:rPr lang="ru-RU" sz="2800" dirty="0">
                <a:solidFill>
                  <a:srgbClr val="FF0000"/>
                </a:solidFill>
              </a:rPr>
              <a:t> також ∠ С</a:t>
            </a:r>
            <a:r>
              <a:rPr lang="ru-RU" sz="2800" dirty="0"/>
              <a:t>О</a:t>
            </a:r>
            <a:r>
              <a:rPr lang="ru-RU" sz="2800" dirty="0">
                <a:solidFill>
                  <a:srgbClr val="FF0000"/>
                </a:solidFill>
              </a:rPr>
              <a:t>К , </a:t>
            </a:r>
            <a:r>
              <a:rPr lang="ru-RU" sz="2800" dirty="0" err="1">
                <a:solidFill>
                  <a:srgbClr val="FF0000"/>
                </a:solidFill>
              </a:rPr>
              <a:t>але</a:t>
            </a:r>
            <a:r>
              <a:rPr lang="ru-RU" sz="2800" dirty="0">
                <a:solidFill>
                  <a:srgbClr val="FF0000"/>
                </a:solidFill>
              </a:rPr>
              <a:t> буква,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позначає</a:t>
            </a:r>
            <a:r>
              <a:rPr lang="ru-RU" sz="2800" dirty="0">
                <a:solidFill>
                  <a:srgbClr val="FF0000"/>
                </a:solidFill>
              </a:rPr>
              <a:t> вершину, </a:t>
            </a:r>
            <a:r>
              <a:rPr lang="ru-RU" sz="2800" dirty="0" err="1">
                <a:solidFill>
                  <a:srgbClr val="FF0000"/>
                </a:solidFill>
              </a:rPr>
              <a:t>завжди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пишеться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посередині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596BBD-51C5-4204-1FC7-762206105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64" y="3493282"/>
            <a:ext cx="8021169" cy="32580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A80B8-D43D-199C-10CC-6215B2DEA55A}"/>
              </a:ext>
            </a:extLst>
          </p:cNvPr>
          <p:cNvSpPr txBox="1"/>
          <p:nvPr/>
        </p:nvSpPr>
        <p:spPr>
          <a:xfrm>
            <a:off x="8897909" y="3328888"/>
            <a:ext cx="34719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dirty="0"/>
              <a:t>Слово «кут»</a:t>
            </a:r>
          </a:p>
          <a:p>
            <a:r>
              <a:rPr lang="uk-UA" sz="4800" dirty="0"/>
              <a:t> на письмі</a:t>
            </a:r>
          </a:p>
          <a:p>
            <a:r>
              <a:rPr lang="uk-UA" sz="4800" dirty="0"/>
              <a:t>заміняють</a:t>
            </a:r>
          </a:p>
          <a:p>
            <a:r>
              <a:rPr lang="uk-UA" sz="4800" dirty="0"/>
              <a:t>знаком </a:t>
            </a:r>
            <a:r>
              <a:rPr lang="uk-UA" sz="4800" dirty="0">
                <a:solidFill>
                  <a:srgbClr val="FF0000"/>
                </a:solidFill>
              </a:rPr>
              <a:t>∠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1FDD51B3-8E77-8BDD-E126-D596E4B39690}"/>
              </a:ext>
            </a:extLst>
          </p:cNvPr>
          <p:cNvCxnSpPr>
            <a:cxnSpLocks/>
          </p:cNvCxnSpPr>
          <p:nvPr/>
        </p:nvCxnSpPr>
        <p:spPr>
          <a:xfrm flipV="1">
            <a:off x="1284051" y="3793787"/>
            <a:ext cx="1099226" cy="47665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3437EFC0-86C4-24A9-BBD9-624F6D43E356}"/>
              </a:ext>
            </a:extLst>
          </p:cNvPr>
          <p:cNvCxnSpPr/>
          <p:nvPr/>
        </p:nvCxnSpPr>
        <p:spPr>
          <a:xfrm>
            <a:off x="1284051" y="4270443"/>
            <a:ext cx="1099226" cy="28210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E38510-391F-AE87-B547-F2FF50E21C0C}"/>
              </a:ext>
            </a:extLst>
          </p:cNvPr>
          <p:cNvSpPr txBox="1"/>
          <p:nvPr/>
        </p:nvSpPr>
        <p:spPr>
          <a:xfrm>
            <a:off x="1939446" y="3393593"/>
            <a:ext cx="61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B3347-B5F6-132D-F5BF-514EED9E5D7D}"/>
              </a:ext>
            </a:extLst>
          </p:cNvPr>
          <p:cNvSpPr txBox="1"/>
          <p:nvPr/>
        </p:nvSpPr>
        <p:spPr>
          <a:xfrm>
            <a:off x="826851" y="397836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46D63-4800-1128-7CEA-03C142F33730}"/>
              </a:ext>
            </a:extLst>
          </p:cNvPr>
          <p:cNvSpPr txBox="1"/>
          <p:nvPr/>
        </p:nvSpPr>
        <p:spPr>
          <a:xfrm>
            <a:off x="2030636" y="4446167"/>
            <a:ext cx="85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C9538-7551-D8D7-E383-63C2071A0BF6}"/>
              </a:ext>
            </a:extLst>
          </p:cNvPr>
          <p:cNvSpPr txBox="1"/>
          <p:nvPr/>
        </p:nvSpPr>
        <p:spPr>
          <a:xfrm>
            <a:off x="973976" y="4964342"/>
            <a:ext cx="193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∠</a:t>
            </a:r>
            <a:r>
              <a:rPr lang="uk-UA" sz="2400" b="1" dirty="0"/>
              <a:t> КОС</a:t>
            </a:r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5B449876-CC62-365C-B5DB-0EB0FC76E990}"/>
              </a:ext>
            </a:extLst>
          </p:cNvPr>
          <p:cNvCxnSpPr>
            <a:cxnSpLocks/>
          </p:cNvCxnSpPr>
          <p:nvPr/>
        </p:nvCxnSpPr>
        <p:spPr>
          <a:xfrm>
            <a:off x="2904916" y="3790230"/>
            <a:ext cx="1063969" cy="7729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2340AA13-350C-EF1D-2A77-A87D384C78A9}"/>
              </a:ext>
            </a:extLst>
          </p:cNvPr>
          <p:cNvCxnSpPr/>
          <p:nvPr/>
        </p:nvCxnSpPr>
        <p:spPr>
          <a:xfrm flipV="1">
            <a:off x="3968885" y="4552545"/>
            <a:ext cx="1352145" cy="1059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Дуга 28">
            <a:extLst>
              <a:ext uri="{FF2B5EF4-FFF2-40B4-BE49-F238E27FC236}">
                <a16:creationId xmlns:a16="http://schemas.microsoft.com/office/drawing/2014/main" id="{EBFB6B10-93F9-152E-242C-E35F7AEC934F}"/>
              </a:ext>
            </a:extLst>
          </p:cNvPr>
          <p:cNvSpPr/>
          <p:nvPr/>
        </p:nvSpPr>
        <p:spPr>
          <a:xfrm>
            <a:off x="1476563" y="4160319"/>
            <a:ext cx="160115" cy="392226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E81CEFA6-775C-8F33-7F71-855BDF3A42D4}"/>
              </a:ext>
            </a:extLst>
          </p:cNvPr>
          <p:cNvSpPr/>
          <p:nvPr/>
        </p:nvSpPr>
        <p:spPr>
          <a:xfrm>
            <a:off x="3280628" y="4395233"/>
            <a:ext cx="942580" cy="315827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21A110-B09B-56BE-2B2A-3CD54A9D1115}"/>
              </a:ext>
            </a:extLst>
          </p:cNvPr>
          <p:cNvSpPr txBox="1"/>
          <p:nvPr/>
        </p:nvSpPr>
        <p:spPr>
          <a:xfrm>
            <a:off x="2667980" y="3639108"/>
            <a:ext cx="39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013D81-4E87-7C58-2A24-49B2C8C7430D}"/>
              </a:ext>
            </a:extLst>
          </p:cNvPr>
          <p:cNvSpPr txBox="1"/>
          <p:nvPr/>
        </p:nvSpPr>
        <p:spPr>
          <a:xfrm>
            <a:off x="3733672" y="4507722"/>
            <a:ext cx="45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74F17-39B6-FDB6-6D68-9E437CB5EB1B}"/>
              </a:ext>
            </a:extLst>
          </p:cNvPr>
          <p:cNvSpPr txBox="1"/>
          <p:nvPr/>
        </p:nvSpPr>
        <p:spPr>
          <a:xfrm>
            <a:off x="5034577" y="4476944"/>
            <a:ext cx="47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В</a:t>
            </a:r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6F3A5886-A356-1E70-4134-A6F157083D24}"/>
              </a:ext>
            </a:extLst>
          </p:cNvPr>
          <p:cNvCxnSpPr>
            <a:cxnSpLocks/>
          </p:cNvCxnSpPr>
          <p:nvPr/>
        </p:nvCxnSpPr>
        <p:spPr>
          <a:xfrm>
            <a:off x="6161988" y="3685980"/>
            <a:ext cx="0" cy="87716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3DB051C7-D31F-67B0-26F3-CB77C7F3CA17}"/>
              </a:ext>
            </a:extLst>
          </p:cNvPr>
          <p:cNvCxnSpPr/>
          <p:nvPr/>
        </p:nvCxnSpPr>
        <p:spPr>
          <a:xfrm>
            <a:off x="6161988" y="4563143"/>
            <a:ext cx="106837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1A0D07B-F308-A810-3633-7611124FCFE4}"/>
              </a:ext>
            </a:extLst>
          </p:cNvPr>
          <p:cNvSpPr txBox="1"/>
          <p:nvPr/>
        </p:nvSpPr>
        <p:spPr>
          <a:xfrm>
            <a:off x="3381469" y="5000164"/>
            <a:ext cx="1224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∠ РАВ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E05258C-B668-11A8-38E2-6375D9CF2EAB}"/>
              </a:ext>
            </a:extLst>
          </p:cNvPr>
          <p:cNvCxnSpPr>
            <a:cxnSpLocks/>
          </p:cNvCxnSpPr>
          <p:nvPr/>
        </p:nvCxnSpPr>
        <p:spPr>
          <a:xfrm>
            <a:off x="6161988" y="4270443"/>
            <a:ext cx="267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7A485144-9C84-542E-E9B9-34DEAD221D64}"/>
              </a:ext>
            </a:extLst>
          </p:cNvPr>
          <p:cNvCxnSpPr/>
          <p:nvPr/>
        </p:nvCxnSpPr>
        <p:spPr>
          <a:xfrm>
            <a:off x="6429080" y="4270443"/>
            <a:ext cx="0" cy="282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D370E10-CAB5-4E7A-E1AB-38C10D77DC09}"/>
              </a:ext>
            </a:extLst>
          </p:cNvPr>
          <p:cNvSpPr txBox="1"/>
          <p:nvPr/>
        </p:nvSpPr>
        <p:spPr>
          <a:xfrm>
            <a:off x="5825362" y="3620354"/>
            <a:ext cx="24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943E90-0736-005E-29CE-6DACE5963C6F}"/>
              </a:ext>
            </a:extLst>
          </p:cNvPr>
          <p:cNvSpPr txBox="1"/>
          <p:nvPr/>
        </p:nvSpPr>
        <p:spPr>
          <a:xfrm>
            <a:off x="5936118" y="4466169"/>
            <a:ext cx="36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859F80-5DA1-8082-16B4-A354DEA1D443}"/>
              </a:ext>
            </a:extLst>
          </p:cNvPr>
          <p:cNvSpPr txBox="1"/>
          <p:nvPr/>
        </p:nvSpPr>
        <p:spPr>
          <a:xfrm>
            <a:off x="7154983" y="4450804"/>
            <a:ext cx="46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3321E7-A92D-EFD6-FA59-E78D419A0191}"/>
              </a:ext>
            </a:extLst>
          </p:cNvPr>
          <p:cNvSpPr txBox="1"/>
          <p:nvPr/>
        </p:nvSpPr>
        <p:spPr>
          <a:xfrm>
            <a:off x="5953620" y="4951825"/>
            <a:ext cx="255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∠ ВАС</a:t>
            </a:r>
          </a:p>
        </p:txBody>
      </p:sp>
    </p:spTree>
    <p:extLst>
      <p:ext uri="{BB962C8B-B14F-4D97-AF65-F5344CB8AC3E}">
        <p14:creationId xmlns:p14="http://schemas.microsoft.com/office/powerpoint/2010/main" val="21105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3" grpId="0"/>
      <p:bldP spid="29" grpId="0" animBg="1"/>
      <p:bldP spid="31" grpId="0" animBg="1"/>
      <p:bldP spid="32" grpId="0"/>
      <p:bldP spid="33" grpId="0"/>
      <p:bldP spid="34" grpId="0"/>
      <p:bldP spid="48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8669B3-0605-BCFE-A02E-D6C1A7EB8926}"/>
              </a:ext>
            </a:extLst>
          </p:cNvPr>
          <p:cNvSpPr txBox="1"/>
          <p:nvPr/>
        </p:nvSpPr>
        <p:spPr>
          <a:xfrm>
            <a:off x="8399282" y="141402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Для визначення </a:t>
            </a:r>
          </a:p>
          <a:p>
            <a:r>
              <a:rPr lang="uk-UA" sz="3200" dirty="0"/>
              <a:t>кута використовуємо лінійку </a:t>
            </a:r>
            <a:r>
              <a:rPr lang="uk-UA" sz="3200" dirty="0">
                <a:solidFill>
                  <a:srgbClr val="FFC000"/>
                </a:solidFill>
              </a:rPr>
              <a:t>косинець.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EE712B3D-1992-1777-B1CC-261C15623DD3}"/>
              </a:ext>
            </a:extLst>
          </p:cNvPr>
          <p:cNvSpPr/>
          <p:nvPr/>
        </p:nvSpPr>
        <p:spPr>
          <a:xfrm>
            <a:off x="2655483" y="141402"/>
            <a:ext cx="3355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Види кутів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6FAC08-DD37-93CB-7FAB-E1D00D1CF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1" y="1172453"/>
            <a:ext cx="3772426" cy="32103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5C8FD1-E35B-A53A-08E1-E8D80EDEA9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52792" y="2113384"/>
            <a:ext cx="3429000" cy="3429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DC52D5-F00B-F699-8D69-2EBE993E187C}"/>
              </a:ext>
            </a:extLst>
          </p:cNvPr>
          <p:cNvSpPr txBox="1"/>
          <p:nvPr/>
        </p:nvSpPr>
        <p:spPr>
          <a:xfrm>
            <a:off x="597159" y="4795935"/>
            <a:ext cx="668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C000"/>
                </a:solidFill>
              </a:rPr>
              <a:t>прямий кут</a:t>
            </a:r>
          </a:p>
        </p:txBody>
      </p:sp>
    </p:spTree>
    <p:extLst>
      <p:ext uri="{BB962C8B-B14F-4D97-AF65-F5344CB8AC3E}">
        <p14:creationId xmlns:p14="http://schemas.microsoft.com/office/powerpoint/2010/main" val="13851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64063 -0.2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13473-0D39-DD10-3C46-7D1F18D1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635546"/>
            <a:ext cx="4781947" cy="37293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8E355-BAD1-5C4C-E237-E0964AFC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299" y="549548"/>
            <a:ext cx="3426249" cy="3426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F0910-F064-583D-F7DE-16ED4EF4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68" y="4684522"/>
            <a:ext cx="8011643" cy="11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54284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291</Words>
  <Application>Microsoft Office PowerPoint</Application>
  <PresentationFormat>Широкий екран</PresentationFormat>
  <Paragraphs>74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Propysy Bold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светлана авдеенкова</dc:creator>
  <cp:lastModifiedBy>светлана авдеенкова</cp:lastModifiedBy>
  <cp:revision>3</cp:revision>
  <dcterms:created xsi:type="dcterms:W3CDTF">2025-01-25T10:41:38Z</dcterms:created>
  <dcterms:modified xsi:type="dcterms:W3CDTF">2025-01-27T08:17:56Z</dcterms:modified>
</cp:coreProperties>
</file>