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58" r:id="rId5"/>
    <p:sldId id="262" r:id="rId6"/>
    <p:sldId id="266" r:id="rId7"/>
    <p:sldId id="267" r:id="rId8"/>
    <p:sldId id="263" r:id="rId9"/>
    <p:sldId id="268" r:id="rId10"/>
    <p:sldId id="269" r:id="rId11"/>
    <p:sldId id="289" r:id="rId12"/>
    <p:sldId id="290" r:id="rId13"/>
    <p:sldId id="291" r:id="rId14"/>
    <p:sldId id="276" r:id="rId15"/>
    <p:sldId id="260" r:id="rId16"/>
    <p:sldId id="301" r:id="rId17"/>
    <p:sldId id="259" r:id="rId18"/>
    <p:sldId id="280" r:id="rId19"/>
    <p:sldId id="303" r:id="rId20"/>
    <p:sldId id="281" r:id="rId21"/>
    <p:sldId id="282" r:id="rId22"/>
    <p:sldId id="304" r:id="rId23"/>
    <p:sldId id="283" r:id="rId24"/>
    <p:sldId id="277" r:id="rId25"/>
    <p:sldId id="302" r:id="rId26"/>
    <p:sldId id="278" r:id="rId27"/>
    <p:sldId id="279" r:id="rId28"/>
    <p:sldId id="286" r:id="rId29"/>
    <p:sldId id="288" r:id="rId30"/>
    <p:sldId id="305" r:id="rId31"/>
    <p:sldId id="306" r:id="rId32"/>
    <p:sldId id="307" r:id="rId33"/>
    <p:sldId id="284" r:id="rId34"/>
    <p:sldId id="285" r:id="rId35"/>
    <p:sldId id="308" r:id="rId36"/>
    <p:sldId id="293" r:id="rId37"/>
    <p:sldId id="294" r:id="rId38"/>
    <p:sldId id="295" r:id="rId39"/>
    <p:sldId id="296" r:id="rId40"/>
    <p:sldId id="297" r:id="rId41"/>
    <p:sldId id="309" r:id="rId42"/>
    <p:sldId id="310" r:id="rId43"/>
    <p:sldId id="261" r:id="rId44"/>
    <p:sldId id="311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0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80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433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8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1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36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23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56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7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11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0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6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77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83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13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89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2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7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2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5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01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0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6D47A-EDE4-477F-892C-69E20682800E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1C219-3833-484B-9CD5-BD6E980BC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1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22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vsimpptx.com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"/>
            <a:ext cx="12191999" cy="68557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6000" y="1601404"/>
            <a:ext cx="10580914" cy="2985109"/>
          </a:xfrm>
        </p:spPr>
        <p:txBody>
          <a:bodyPr>
            <a:noAutofit/>
          </a:bodyPr>
          <a:lstStyle/>
          <a:p>
            <a:r>
              <a:rPr lang="uk-U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 і віднімання на основі складу числа 10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3738" y="4953167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 №32 «Успіх»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Печерського району м. Києва</a:t>
            </a:r>
          </a:p>
          <a:p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Томіліна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Ярослава Василівна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1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 </a:t>
            </a:r>
            <a:endParaRPr lang="uk-UA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02" y="2220938"/>
            <a:ext cx="5169279" cy="516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682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3900" dirty="0" smtClean="0">
                <a:solidFill>
                  <a:prstClr val="black"/>
                </a:solidFill>
                <a:latin typeface="a_Alterna" panose="020B0606020207050204" pitchFamily="34" charset="-52"/>
              </a:rPr>
              <a:t>3 _ </a:t>
            </a:r>
            <a:endParaRPr lang="ru-RU" sz="23900" dirty="0">
              <a:solidFill>
                <a:prstClr val="black"/>
              </a:solidFill>
              <a:latin typeface="a_Alterna" panose="020B0606020207050204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785" y="1522599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3900" dirty="0" smtClean="0">
                <a:solidFill>
                  <a:srgbClr val="C00000"/>
                </a:solidFill>
                <a:latin typeface="a_Alterna" panose="020B0606020207050204" pitchFamily="34" charset="-52"/>
              </a:rPr>
              <a:t>4</a:t>
            </a:r>
            <a:endParaRPr lang="ru-RU" sz="239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657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 </a:t>
            </a:r>
            <a:endParaRPr lang="uk-UA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02" y="2220938"/>
            <a:ext cx="5169279" cy="516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682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3900" dirty="0">
                <a:solidFill>
                  <a:prstClr val="black"/>
                </a:solidFill>
                <a:latin typeface="a_Alterna" panose="020B0606020207050204" pitchFamily="34" charset="-52"/>
              </a:rPr>
              <a:t>6</a:t>
            </a:r>
            <a:r>
              <a:rPr lang="uk-UA" sz="23900" dirty="0" smtClean="0">
                <a:solidFill>
                  <a:prstClr val="black"/>
                </a:solidFill>
                <a:latin typeface="a_Alterna" panose="020B0606020207050204" pitchFamily="34" charset="-52"/>
              </a:rPr>
              <a:t> _ </a:t>
            </a:r>
            <a:endParaRPr lang="ru-RU" sz="23900" dirty="0">
              <a:solidFill>
                <a:prstClr val="black"/>
              </a:solidFill>
              <a:latin typeface="a_Alterna" panose="020B0606020207050204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785" y="1522599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3900" dirty="0" smtClean="0">
                <a:solidFill>
                  <a:srgbClr val="C00000"/>
                </a:solidFill>
                <a:latin typeface="a_Alterna" panose="020B0606020207050204" pitchFamily="34" charset="-52"/>
              </a:rPr>
              <a:t>7</a:t>
            </a:r>
            <a:endParaRPr lang="ru-RU" sz="239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83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 </a:t>
            </a:r>
            <a:endParaRPr lang="uk-UA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02" y="2220938"/>
            <a:ext cx="5169279" cy="516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682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3900" dirty="0">
                <a:solidFill>
                  <a:prstClr val="black"/>
                </a:solidFill>
                <a:latin typeface="a_Alterna" panose="020B0606020207050204" pitchFamily="34" charset="-52"/>
              </a:rPr>
              <a:t>9</a:t>
            </a:r>
            <a:r>
              <a:rPr lang="uk-UA" sz="23900" dirty="0" smtClean="0">
                <a:solidFill>
                  <a:prstClr val="black"/>
                </a:solidFill>
                <a:latin typeface="a_Alterna" panose="020B0606020207050204" pitchFamily="34" charset="-52"/>
              </a:rPr>
              <a:t> _ </a:t>
            </a:r>
            <a:endParaRPr lang="ru-RU" sz="23900" dirty="0">
              <a:solidFill>
                <a:prstClr val="black"/>
              </a:solidFill>
              <a:latin typeface="a_Alterna" panose="020B0606020207050204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785" y="1522599"/>
            <a:ext cx="357022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3900" dirty="0" smtClean="0">
                <a:solidFill>
                  <a:srgbClr val="C00000"/>
                </a:solidFill>
                <a:latin typeface="a_Alterna" panose="020B0606020207050204" pitchFamily="34" charset="-52"/>
              </a:rPr>
              <a:t>10</a:t>
            </a:r>
            <a:endParaRPr lang="ru-RU" sz="239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212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09" y="1655563"/>
            <a:ext cx="3546871" cy="35468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771" y="1832429"/>
            <a:ext cx="8860668" cy="46413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03260" y="2339009"/>
            <a:ext cx="928047" cy="7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061081" y="3428998"/>
            <a:ext cx="928047" cy="7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120139" y="2380494"/>
            <a:ext cx="81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atin typeface="Propysy" pitchFamily="50" charset="-52"/>
              </a:rPr>
              <a:t>1</a:t>
            </a:r>
            <a:endParaRPr lang="ru-RU" sz="5400" b="1" dirty="0">
              <a:latin typeface="Propysy" pitchFamily="50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6551" y="3428998"/>
            <a:ext cx="81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Propysy" pitchFamily="50" charset="-52"/>
              </a:rPr>
              <a:t>8</a:t>
            </a:r>
            <a:endParaRPr lang="ru-RU" sz="5400" b="1" dirty="0">
              <a:latin typeface="Propysy" pitchFamily="50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9512" y="2417235"/>
            <a:ext cx="81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Propysy" pitchFamily="50" charset="-52"/>
              </a:rPr>
              <a:t>3</a:t>
            </a:r>
            <a:endParaRPr lang="ru-RU" sz="5400" b="1" dirty="0">
              <a:latin typeface="Propysy" pitchFamily="50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7960" y="3428998"/>
            <a:ext cx="81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Propysy" pitchFamily="50" charset="-52"/>
              </a:rPr>
              <a:t>6</a:t>
            </a:r>
            <a:endParaRPr lang="ru-RU" sz="5400" b="1" dirty="0">
              <a:latin typeface="Propysy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18885" y="2371336"/>
            <a:ext cx="81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Propysy" pitchFamily="50" charset="-52"/>
              </a:rPr>
              <a:t>5</a:t>
            </a:r>
            <a:endParaRPr lang="ru-RU" sz="5400" b="1" dirty="0">
              <a:latin typeface="Propysy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624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3">
            <a:hlinkClick r:id="" action="ppaction://media"/>
            <a:extLst>
              <a:ext uri="{FF2B5EF4-FFF2-40B4-BE49-F238E27FC236}">
                <a16:creationId xmlns="" xmlns:a16="http://schemas.microsoft.com/office/drawing/2014/main" id="{AE698C23-FA07-4F72-8703-4A3820C09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85" y="1394909"/>
            <a:ext cx="4068180" cy="4068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67" y="1394909"/>
            <a:ext cx="4080701" cy="29143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715675" y="5145206"/>
            <a:ext cx="6724861" cy="1386981"/>
          </a:xfrm>
          <a:prstGeom prst="wedgeRoundRectCallout">
            <a:avLst>
              <a:gd name="adj1" fmla="val -39783"/>
              <a:gd name="adj2" fmla="val 7232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What`s this? What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colour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is it?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81" y="1394909"/>
            <a:ext cx="3079455" cy="29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2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2" y="1596788"/>
            <a:ext cx="1129235" cy="8064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43" y="1598032"/>
            <a:ext cx="1129235" cy="8064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74" y="1596788"/>
            <a:ext cx="1129235" cy="806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05" y="1596788"/>
            <a:ext cx="1129235" cy="8064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36" y="1596788"/>
            <a:ext cx="1129235" cy="8064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22" y="1595372"/>
            <a:ext cx="1129235" cy="8064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98" y="1612031"/>
            <a:ext cx="1129235" cy="8064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61" y="1596788"/>
            <a:ext cx="1129235" cy="8064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60" y="1595372"/>
            <a:ext cx="1129235" cy="8064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59" y="1612031"/>
            <a:ext cx="831405" cy="80646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145103" y="2854927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9+1=10</a:t>
            </a:r>
            <a:endParaRPr lang="ru-RU" sz="5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114146" y="4000038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1+9=10</a:t>
            </a:r>
            <a:endParaRPr lang="ru-RU" sz="5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192569" y="2885413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10-1=9</a:t>
            </a:r>
            <a:endParaRPr lang="ru-RU" sz="5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228415" y="4000038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10-9=1</a:t>
            </a:r>
            <a:endParaRPr lang="ru-RU" sz="5400" dirty="0"/>
          </a:p>
        </p:txBody>
      </p:sp>
      <p:pic>
        <p:nvPicPr>
          <p:cNvPr id="29" name="Picture 6" descr="ÐÐ°ÑÑÐ¸Ð½ÐºÐ¸ Ð¿Ð¾ Ð·Ð°Ð¿ÑÐ¾ÑÑ ÐºÐ»Ð¸Ð¿Ð°ÑÑ Ð²ÐµÑÐµÐ»ÑÐµ ÑÐºÐ¾Ð»ÑÐ½ÑÐµ ÑÑÑÐº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1672" y="3174103"/>
            <a:ext cx="2261156" cy="33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2" y="1596788"/>
            <a:ext cx="1129235" cy="8064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43" y="1598032"/>
            <a:ext cx="1129235" cy="8064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74" y="1596788"/>
            <a:ext cx="1129235" cy="806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05" y="1596788"/>
            <a:ext cx="1129235" cy="8064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36" y="1596788"/>
            <a:ext cx="1129235" cy="8064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22" y="1595372"/>
            <a:ext cx="1129235" cy="8064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98" y="1612031"/>
            <a:ext cx="1129235" cy="8064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61" y="1596788"/>
            <a:ext cx="1129235" cy="8064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59" y="1612031"/>
            <a:ext cx="831405" cy="80646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145103" y="2854927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8+2=10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14146" y="4000038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2+8=10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92569" y="2885413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10-2=8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28415" y="4000038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10-8=2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54" y="1612031"/>
            <a:ext cx="831405" cy="806462"/>
          </a:xfrm>
          <a:prstGeom prst="rect">
            <a:avLst/>
          </a:prstGeom>
        </p:spPr>
      </p:pic>
      <p:pic>
        <p:nvPicPr>
          <p:cNvPr id="20" name="Picture 6" descr="ÐÐ°ÑÑÐ¸Ð½ÐºÐ¸ Ð¿Ð¾ Ð·Ð°Ð¿ÑÐ¾ÑÑ ÐºÐ»Ð¸Ð¿Ð°ÑÑ Ð²ÐµÑÐµÐ»ÑÐµ ÑÐºÐ¾Ð»ÑÐ½ÑÐµ ÑÑÑÐº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9910" y="3275011"/>
            <a:ext cx="2192918" cy="324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85" y="1394909"/>
            <a:ext cx="4068180" cy="406818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715675" y="5145206"/>
            <a:ext cx="6724861" cy="1386981"/>
          </a:xfrm>
          <a:prstGeom prst="wedgeRoundRectCallout">
            <a:avLst>
              <a:gd name="adj1" fmla="val -39783"/>
              <a:gd name="adj2" fmla="val 7232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What`s this? What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colour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it?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34" y="1077026"/>
            <a:ext cx="4068180" cy="40681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14" y="990904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2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45103" y="4364091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7+3=10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45103" y="5483179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3+7=10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46163" y="4356181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10-3=7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46163" y="5483179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10-7=3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6" descr="ÐÐ°ÑÑÐ¸Ð½ÐºÐ¸ Ð¿Ð¾ Ð·Ð°Ð¿ÑÐ¾ÑÑ ÐºÐ»Ð¸Ð¿Ð°ÑÑ Ð²ÐµÑÐµÐ»ÑÐµ ÑÐºÐ¾Ð»ÑÐ½ÑÐµ ÑÑÑ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4376" y="3133739"/>
            <a:ext cx="2288452" cy="33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7" y="791570"/>
            <a:ext cx="1497970" cy="14979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2" y="791569"/>
            <a:ext cx="1497970" cy="149797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25" y="791569"/>
            <a:ext cx="1497970" cy="149797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6" y="791569"/>
            <a:ext cx="1497970" cy="14979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78" y="791569"/>
            <a:ext cx="1497970" cy="149797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0" y="791569"/>
            <a:ext cx="1497970" cy="149797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00" y="797094"/>
            <a:ext cx="1497970" cy="149797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" y="1984961"/>
            <a:ext cx="2183372" cy="21833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8" y="1984961"/>
            <a:ext cx="2183372" cy="218337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2" y="1984961"/>
            <a:ext cx="2183372" cy="218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4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Повідомлення</a:t>
            </a:r>
            <a:r>
              <a:rPr kumimoji="0" lang="uk-UA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теми та завдань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клипарт сова на прозрачном фоне: 5 тыс изображений найдено в ...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475"/>
            <a:ext cx="3880236" cy="3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оска изолирована — стоковый векто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10022"/>
          <a:stretch/>
        </p:blipFill>
        <p:spPr bwMode="auto">
          <a:xfrm>
            <a:off x="3880236" y="1139827"/>
            <a:ext cx="7397051" cy="487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88036" y="2009443"/>
            <a:ext cx="5981451" cy="283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 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уроці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 будемо: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Додавати і віднімати на основі знання складу числа 10. 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Вчитися читати та записувати вирази і обчислювати їхнє значення.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Виконувати завдання з геометричними фігурами.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45103" y="4669262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6+4=10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45103" y="5594444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4+6=10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92569" y="4669262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10-6=4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92569" y="5594444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10-4=6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6" descr="ÐÐ°ÑÑÐ¸Ð½ÐºÐ¸ Ð¿Ð¾ Ð·Ð°Ð¿ÑÐ¾ÑÑ ÐºÐ»Ð¸Ð¿Ð°ÑÑ Ð²ÐµÑÐµÐ»ÑÐµ ÑÐºÐ¾Ð»ÑÐ½ÑÐµ ÑÑÑ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4376" y="3133739"/>
            <a:ext cx="2288452" cy="33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7" y="791570"/>
            <a:ext cx="1497970" cy="149797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2" y="791569"/>
            <a:ext cx="1497970" cy="149797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25" y="791569"/>
            <a:ext cx="1497970" cy="14979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6" y="791569"/>
            <a:ext cx="1497970" cy="149797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78" y="791569"/>
            <a:ext cx="1497970" cy="149797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0" y="791569"/>
            <a:ext cx="1497970" cy="149797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" y="1984961"/>
            <a:ext cx="2183372" cy="21833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8" y="1984961"/>
            <a:ext cx="2183372" cy="218337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2" y="1984961"/>
            <a:ext cx="2183372" cy="21833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42" y="1984962"/>
            <a:ext cx="2183372" cy="218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5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85" y="1394909"/>
            <a:ext cx="4068180" cy="406818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715675" y="5145206"/>
            <a:ext cx="6724861" cy="1386981"/>
          </a:xfrm>
          <a:prstGeom prst="wedgeRoundRectCallout">
            <a:avLst>
              <a:gd name="adj1" fmla="val -39783"/>
              <a:gd name="adj2" fmla="val 7232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What`s this? What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colour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it?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09" y="1003110"/>
            <a:ext cx="4142096" cy="41420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4" y="1031497"/>
            <a:ext cx="4113709" cy="41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83575" y="5367161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5+5=10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92541" y="5367161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10-5=5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6" descr="ÐÐ°ÑÑÐ¸Ð½ÐºÐ¸ Ð¿Ð¾ Ð·Ð°Ð¿ÑÐ¾ÑÑ ÐºÐ»Ð¸Ð¿Ð°ÑÑ Ð²ÐµÑÐµÐ»ÑÐµ ÑÐºÐ¾Ð»ÑÐ½ÑÐµ ÑÑÑ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4376" y="3133739"/>
            <a:ext cx="2288452" cy="33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950321"/>
            <a:ext cx="1856096" cy="18560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19" y="950321"/>
            <a:ext cx="1856096" cy="18560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15" y="950321"/>
            <a:ext cx="1856096" cy="185609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71" y="986578"/>
            <a:ext cx="1856096" cy="18560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940" y="986578"/>
            <a:ext cx="1856096" cy="185609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5" y="2716636"/>
            <a:ext cx="2302532" cy="23025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79" y="2719895"/>
            <a:ext cx="2302532" cy="23025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22" y="2803157"/>
            <a:ext cx="2302532" cy="23025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16" y="2806416"/>
            <a:ext cx="2302532" cy="230253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59" y="2801528"/>
            <a:ext cx="2302532" cy="23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899" y="2113218"/>
            <a:ext cx="8601779" cy="230832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</a:rPr>
              <a:t>Зразок:</a:t>
            </a:r>
            <a:r>
              <a:rPr lang="uk-UA" sz="4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4800" b="1" dirty="0" smtClean="0">
                <a:solidFill>
                  <a:srgbClr val="FF0000"/>
                </a:solidFill>
              </a:rPr>
              <a:t>10 – 9 = </a:t>
            </a:r>
          </a:p>
          <a:p>
            <a:r>
              <a:rPr lang="uk-UA" sz="4800" b="1" i="1" u="sng" dirty="0" smtClean="0">
                <a:solidFill>
                  <a:schemeClr val="tx2">
                    <a:lumMod val="75000"/>
                  </a:schemeClr>
                </a:solidFill>
              </a:rPr>
              <a:t>Міркування:</a:t>
            </a:r>
            <a:r>
              <a:rPr lang="uk-UA" sz="4800" b="1" dirty="0" smtClean="0">
                <a:solidFill>
                  <a:schemeClr val="tx2">
                    <a:lumMod val="75000"/>
                  </a:schemeClr>
                </a:solidFill>
              </a:rPr>
              <a:t> 10 – це 9 і 1. Якщо від 10 відняти 9, то буде 1.</a:t>
            </a:r>
            <a:endParaRPr lang="uk-UA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УКРАЇНСЬКА МОВА &lt;!--if(РОЗРОБКИ УРОКІВ)--&gt;- РОЗРОБКИ УРОКІ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" y="1566211"/>
            <a:ext cx="2492091" cy="35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3439" y="2113217"/>
            <a:ext cx="55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FF0000"/>
                </a:solidFill>
              </a:rPr>
              <a:t>1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Вивчення нового матеріалу (вступні вправи)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885" y="1394909"/>
            <a:ext cx="4068180" cy="406818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715675" y="5145206"/>
            <a:ext cx="6724861" cy="1386981"/>
          </a:xfrm>
          <a:prstGeom prst="wedgeRoundRectCallout">
            <a:avLst>
              <a:gd name="adj1" fmla="val -39783"/>
              <a:gd name="adj2" fmla="val 72324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What`s this? What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colour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it?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66" y="1894924"/>
            <a:ext cx="3670265" cy="1855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16" y="1937453"/>
            <a:ext cx="4001579" cy="19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Первинне застосування нових знань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4" y="901475"/>
            <a:ext cx="2487173" cy="12573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36" y="845307"/>
            <a:ext cx="2487173" cy="12573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75" y="900102"/>
            <a:ext cx="2487173" cy="12573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8" y="2351399"/>
            <a:ext cx="2457495" cy="11998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74" y="2347987"/>
            <a:ext cx="2457495" cy="11998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55" y="2347987"/>
            <a:ext cx="2457495" cy="11998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43" y="2347987"/>
            <a:ext cx="2457495" cy="11998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5" y="3561131"/>
            <a:ext cx="2457495" cy="11998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45" y="3564697"/>
            <a:ext cx="2457495" cy="11998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45" y="3556054"/>
            <a:ext cx="2457495" cy="119985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393271" y="4711684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3+7=10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62314" y="5856795"/>
            <a:ext cx="2351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7+3=10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40737" y="4742170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10-3=7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476583" y="5856795"/>
            <a:ext cx="2191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10-7=3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3" y="8238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Первинне застосування нових знань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910" y="1405719"/>
            <a:ext cx="121328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6"/>
            </a:pPr>
            <a:r>
              <a:rPr lang="uk-UA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= 7			2     2 = 4</a:t>
            </a:r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lain" startAt="2"/>
            </a:pPr>
            <a:r>
              <a:rPr lang="uk-UA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 = 0			1     8 = 9</a:t>
            </a:r>
          </a:p>
          <a:p>
            <a:pPr marL="342900" indent="-342900">
              <a:buAutoNum type="arabicPlain" startAt="6"/>
            </a:pPr>
            <a:r>
              <a:rPr lang="uk-UA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= 5			3     2 = 5</a:t>
            </a:r>
          </a:p>
          <a:p>
            <a:r>
              <a:rPr lang="uk-UA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    1 = 8			3     2 = 1</a:t>
            </a:r>
          </a:p>
        </p:txBody>
      </p:sp>
      <p:sp>
        <p:nvSpPr>
          <p:cNvPr id="6" name="Овал 5"/>
          <p:cNvSpPr/>
          <p:nvPr/>
        </p:nvSpPr>
        <p:spPr>
          <a:xfrm>
            <a:off x="1228298" y="1665027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228298" y="2647666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28298" y="3704309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228298" y="4640906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699565" y="1665027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699564" y="2593075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699564" y="3673073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699564" y="4616889"/>
            <a:ext cx="736979" cy="6687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23832" y="1491565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9366" y="2333767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9366" y="3357386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9366" y="4290402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7801" y="1491565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95099" y="2419613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5099" y="3473523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90634" y="4291826"/>
            <a:ext cx="73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ÐÐ°ÑÑÐ¸Ð½ÐºÐ¸ Ð¿Ð¾ Ð·Ð°Ð¿ÑÐ¾ÑÑ ÐºÐ»Ð¸Ð¿Ð°ÑÑ Ð²ÐµÑÐµÐ»ÑÐµ ÑÐºÐ¾Ð»ÑÐ½ÑÐµ ÑÑÑ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6846" y="3483211"/>
            <a:ext cx="2288452" cy="338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1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9934" y="0"/>
            <a:ext cx="8732066" cy="4857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Фізкультхвилинка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 та систематизація отриманих знань, умінь, навичок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9985" y="1049088"/>
            <a:ext cx="7683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9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плюс 1.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9985" y="3953543"/>
            <a:ext cx="6671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+ 1 = 9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Закріплення та систематизація отриманих знань, умінь, навичок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5659" y="-122290"/>
            <a:ext cx="76836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9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мінус 2.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5659" y="3657484"/>
            <a:ext cx="6430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10 - 2 = 8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8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 </a:t>
            </a:r>
            <a:endParaRPr lang="uk-UA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362" y="4653076"/>
            <a:ext cx="11232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latin typeface="a_Alterna" panose="020B0606020207050204" pitchFamily="34" charset="-52"/>
              </a:rPr>
              <a:t>1 … 3 …… 6 7 … 9 10</a:t>
            </a:r>
            <a:endParaRPr lang="ru-RU" sz="8000" dirty="0">
              <a:latin typeface="a_Alterna" panose="020B0606020207050204" pitchFamily="3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3516" y="4452173"/>
            <a:ext cx="928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rgbClr val="C00000"/>
                </a:solidFill>
                <a:latin typeface="a_Alterna" panose="020B0606020207050204" pitchFamily="34" charset="-52"/>
              </a:rPr>
              <a:t>2</a:t>
            </a:r>
            <a:endParaRPr lang="ru-RU" sz="80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032" y="4432099"/>
            <a:ext cx="928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rgbClr val="C00000"/>
                </a:solidFill>
                <a:latin typeface="a_Alterna" panose="020B0606020207050204" pitchFamily="34" charset="-52"/>
              </a:rPr>
              <a:t>4</a:t>
            </a:r>
            <a:endParaRPr lang="ru-RU" sz="80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7369" y="4424878"/>
            <a:ext cx="928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>
                <a:solidFill>
                  <a:srgbClr val="C00000"/>
                </a:solidFill>
                <a:latin typeface="a_Alterna" panose="020B0606020207050204" pitchFamily="34" charset="-52"/>
              </a:rPr>
              <a:t>5</a:t>
            </a:r>
            <a:endParaRPr lang="ru-RU" sz="80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8933" y="4424877"/>
            <a:ext cx="928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>
                <a:solidFill>
                  <a:srgbClr val="C00000"/>
                </a:solidFill>
                <a:latin typeface="a_Alterna" panose="020B0606020207050204" pitchFamily="34" charset="-52"/>
              </a:rPr>
              <a:t>8</a:t>
            </a:r>
            <a:endParaRPr lang="ru-RU" sz="80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374" y="144035"/>
            <a:ext cx="4820254" cy="48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Закріплення та систематизація отриманих знань, умінь, навичок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012" y="778463"/>
            <a:ext cx="118189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Перший доданок – 7, другий – 3.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05489" y="4291448"/>
            <a:ext cx="7459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10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Закріплення та систематизація отриманих знань, умінь, навичок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050" y="778463"/>
            <a:ext cx="11280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 числа 10 відняти 5.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8767" y="4157668"/>
            <a:ext cx="791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5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1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 та систематизація отриманих знань, умінь, навичок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Сторінка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259" y="818865"/>
            <a:ext cx="1057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 всього трикутників на кожному рисунку?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699259" y="2160950"/>
            <a:ext cx="2579427" cy="19879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502435" y="2160950"/>
            <a:ext cx="2579427" cy="198797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8305611" y="2119343"/>
            <a:ext cx="2579427" cy="20295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6" idx="1"/>
            <a:endCxn id="6" idx="5"/>
          </p:cNvCxnSpPr>
          <p:nvPr/>
        </p:nvCxnSpPr>
        <p:spPr>
          <a:xfrm>
            <a:off x="1344116" y="3154935"/>
            <a:ext cx="12897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7" idx="0"/>
          </p:cNvCxnSpPr>
          <p:nvPr/>
        </p:nvCxnSpPr>
        <p:spPr>
          <a:xfrm flipH="1">
            <a:off x="5792148" y="2160950"/>
            <a:ext cx="1" cy="1987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062113" y="2934269"/>
            <a:ext cx="1064526" cy="13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8775510" y="3428999"/>
            <a:ext cx="1665027" cy="238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621037" y="4494633"/>
            <a:ext cx="644856" cy="668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440560" y="4496935"/>
            <a:ext cx="644856" cy="668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285595" y="4494633"/>
            <a:ext cx="644856" cy="668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752995" y="4367338"/>
            <a:ext cx="64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9295" y="4367338"/>
            <a:ext cx="64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85595" y="4300876"/>
            <a:ext cx="64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3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E9AD7A8-C333-43D0-BF79-22F80C7E4490}"/>
              </a:ext>
            </a:extLst>
          </p:cNvPr>
          <p:cNvSpPr/>
          <p:nvPr/>
        </p:nvSpPr>
        <p:spPr>
          <a:xfrm>
            <a:off x="330948" y="1899746"/>
            <a:ext cx="5180105" cy="45615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з </a:t>
            </a:r>
            <a:r>
              <a:rPr lang="uk-UA" sz="4000" b="1" dirty="0" smtClean="0">
                <a:solidFill>
                  <a:schemeClr val="bg1"/>
                </a:solidFill>
              </a:rPr>
              <a:t>зошитом</a:t>
            </a:r>
            <a:endParaRPr lang="uk-UA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з математики 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</a:t>
            </a:r>
            <a:r>
              <a:rPr lang="uk-UA" sz="4000" b="1" dirty="0">
                <a:solidFill>
                  <a:schemeClr val="bg1"/>
                </a:solidFill>
              </a:rPr>
              <a:t>. </a:t>
            </a:r>
            <a:r>
              <a:rPr lang="en-US" sz="4000" b="1" dirty="0" smtClean="0">
                <a:solidFill>
                  <a:schemeClr val="bg1"/>
                </a:solidFill>
              </a:rPr>
              <a:t>57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49CEB0-E940-4B13-8ABA-4DB1EFA83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5665943" y="396687"/>
            <a:ext cx="63500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 та систематизація отриманих знань, умінь, навичок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" y="1126731"/>
            <a:ext cx="10890913" cy="28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359355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10=8+2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3658563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23166" y="3658563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83" y="2784800"/>
            <a:ext cx="260950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359355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10=6+3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3565566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23166" y="3565566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83" y="2784800"/>
            <a:ext cx="2609502" cy="3581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38767" y="0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7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359355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10=5+5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3656550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52143" y="3661100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83" y="2784800"/>
            <a:ext cx="2609502" cy="3581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9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359355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10=3+4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3606509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23166" y="3606509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83" y="2784800"/>
            <a:ext cx="2609502" cy="3581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8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0037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it a car?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4766568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Yes, it is.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52143" y="4766568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No, it isn`t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82" y="2313572"/>
            <a:ext cx="4080701" cy="29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945922"/>
            <a:ext cx="4966154" cy="4966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741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3900" dirty="0" smtClean="0">
                <a:latin typeface="a_Alterna" panose="020B0606020207050204" pitchFamily="34" charset="-52"/>
              </a:rPr>
              <a:t>_ 4 _</a:t>
            </a:r>
            <a:endParaRPr lang="ru-RU" sz="23900" dirty="0">
              <a:latin typeface="a_Alterna" panose="020B0606020207050204" pitchFamily="3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210" y="1587538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900" dirty="0" smtClean="0">
                <a:solidFill>
                  <a:srgbClr val="C00000"/>
                </a:solidFill>
                <a:latin typeface="a_Alterna" panose="020B0606020207050204" pitchFamily="34" charset="-52"/>
              </a:rPr>
              <a:t>3</a:t>
            </a:r>
            <a:endParaRPr lang="ru-RU" sz="239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5416" y="1675566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900" dirty="0">
                <a:solidFill>
                  <a:srgbClr val="C00000"/>
                </a:solidFill>
                <a:latin typeface="a_Alterna" panose="020B0606020207050204" pitchFamily="34" charset="-52"/>
              </a:rPr>
              <a:t>5</a:t>
            </a:r>
            <a:endParaRPr lang="ru-RU" sz="23900" dirty="0">
              <a:solidFill>
                <a:srgbClr val="C00000"/>
              </a:solidFill>
              <a:latin typeface="a_Alterna" panose="020B060602020705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943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0037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it a cat?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4766568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Yes, it is.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52143" y="4766568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No, it isn`t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82" y="1904473"/>
            <a:ext cx="4113709" cy="41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1228299" y="900752"/>
            <a:ext cx="10181229" cy="100372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it a plane?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228299" y="4766568"/>
            <a:ext cx="3057383" cy="1157523"/>
          </a:xfrm>
          <a:prstGeom prst="flowChartProcess">
            <a:avLst/>
          </a:prstGeom>
          <a:solidFill>
            <a:srgbClr val="02A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Yes, it is.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352143" y="4766568"/>
            <a:ext cx="3057385" cy="1217801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No, it isn`t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Підсумки уроку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27" y="1584198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621054" y="1521749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209950" y="1472799"/>
            <a:ext cx="2251714" cy="29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438767" y="0"/>
            <a:ext cx="8732066" cy="6000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 «Емоційна ромашка».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Оберіть відповідну цеглинку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зрозуміло…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завдання!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допомога…</a:t>
            </a:r>
          </a:p>
        </p:txBody>
      </p:sp>
    </p:spTree>
    <p:extLst>
      <p:ext uri="{BB962C8B-B14F-4D97-AF65-F5344CB8AC3E}">
        <p14:creationId xmlns:p14="http://schemas.microsoft.com/office/powerpoint/2010/main" val="2707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178" y="510746"/>
            <a:ext cx="90945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дрежел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іграшок – мережа інтернет.</a:t>
            </a:r>
          </a:p>
          <a:p>
            <a:pPr marL="342900" indent="-342900">
              <a:buAutoNum type="arabicPeriod"/>
            </a:pP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Анімовані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зображення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https://vsimpptx.com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Зорова гімнастика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https://vsimpptx.com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Руханка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мережа інтернет.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945922"/>
            <a:ext cx="4966154" cy="4966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741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_ 7 _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210" y="1587538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6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5416" y="1675566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8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5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945922"/>
            <a:ext cx="4966154" cy="4966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741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_ 9 _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210" y="1587538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8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7344" y="1629368"/>
            <a:ext cx="368638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10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02" y="2220938"/>
            <a:ext cx="5169279" cy="516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682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_ 3 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5267" y="1543867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900" dirty="0">
                <a:solidFill>
                  <a:srgbClr val="C00000"/>
                </a:solidFill>
                <a:latin typeface="a_Alterna" panose="020B0606020207050204" pitchFamily="34" charset="-52"/>
              </a:rPr>
              <a:t>2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02" y="2220938"/>
            <a:ext cx="5169279" cy="516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682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_ 6 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5267" y="1543867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900" dirty="0">
                <a:solidFill>
                  <a:srgbClr val="C00000"/>
                </a:solidFill>
                <a:latin typeface="a_Alterna" panose="020B0606020207050204" pitchFamily="34" charset="-52"/>
              </a:rPr>
              <a:t>5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8767" y="-3705"/>
            <a:ext cx="8732066" cy="687151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Актуалізація опорних знань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802" y="2220938"/>
            <a:ext cx="5169279" cy="5169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0682" y="1543867"/>
            <a:ext cx="82978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3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lterna" panose="020B0606020207050204" pitchFamily="34" charset="-52"/>
                <a:ea typeface="+mn-ea"/>
                <a:cs typeface="+mn-cs"/>
              </a:rPr>
              <a:t>_ 9 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5267" y="1543867"/>
            <a:ext cx="264766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3900" dirty="0">
                <a:solidFill>
                  <a:srgbClr val="C00000"/>
                </a:solidFill>
                <a:latin typeface="a_Alterna" panose="020B0606020207050204" pitchFamily="34" charset="-52"/>
              </a:rPr>
              <a:t>8</a:t>
            </a:r>
            <a:endParaRPr kumimoji="0" lang="ru-RU" sz="23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_Alterna" panose="020B060602020705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592</Words>
  <Application>Microsoft Office PowerPoint</Application>
  <PresentationFormat>Широкоэкранный</PresentationFormat>
  <Paragraphs>209</Paragraphs>
  <Slides>43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a_Alterna</vt:lpstr>
      <vt:lpstr>Arial</vt:lpstr>
      <vt:lpstr>Calibri</vt:lpstr>
      <vt:lpstr>Calibri Light</vt:lpstr>
      <vt:lpstr>Propysy</vt:lpstr>
      <vt:lpstr>Symbol</vt:lpstr>
      <vt:lpstr>Times New Roman</vt:lpstr>
      <vt:lpstr>Тема Office</vt:lpstr>
      <vt:lpstr>1_Тема Office</vt:lpstr>
      <vt:lpstr>Додавання і віднімання на основі складу числа 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Додавання і віднімання на основі складу числа 10</dc:title>
  <dc:creator>Пользователь</dc:creator>
  <cp:lastModifiedBy>ROZUMNIKI</cp:lastModifiedBy>
  <cp:revision>42</cp:revision>
  <dcterms:created xsi:type="dcterms:W3CDTF">2024-12-03T15:49:01Z</dcterms:created>
  <dcterms:modified xsi:type="dcterms:W3CDTF">2025-02-21T11:06:34Z</dcterms:modified>
</cp:coreProperties>
</file>