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59" r:id="rId4"/>
    <p:sldId id="276" r:id="rId5"/>
    <p:sldId id="266" r:id="rId6"/>
    <p:sldId id="256" r:id="rId7"/>
    <p:sldId id="260" r:id="rId8"/>
    <p:sldId id="261" r:id="rId9"/>
    <p:sldId id="262" r:id="rId10"/>
    <p:sldId id="263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399" autoAdjust="0"/>
  </p:normalViewPr>
  <p:slideViewPr>
    <p:cSldViewPr>
      <p:cViewPr varScale="1">
        <p:scale>
          <a:sx n="62" d="100"/>
          <a:sy n="62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лька\Desktop\45ead2c54329706ff3d0870d996b00f320191007-1-qyn7qq.jpeg"/>
          <p:cNvPicPr>
            <a:picLocks noChangeAspect="1" noChangeArrowheads="1"/>
          </p:cNvPicPr>
          <p:nvPr/>
        </p:nvPicPr>
        <p:blipFill>
          <a:blip r:embed="rId2">
            <a:lum contrast="-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7222" y="-1"/>
            <a:ext cx="1028704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715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uk-UA" sz="3200" b="1" dirty="0" smtClean="0">
                <a:latin typeface="Arial Black" pitchFamily="34" charset="0"/>
                <a:cs typeface="Times New Roman" pitchFamily="18" charset="0"/>
              </a:rPr>
              <a:t>С</a:t>
            </a:r>
            <a:r>
              <a:rPr lang="uk-UA" sz="3200" b="1" dirty="0" smtClean="0">
                <a:latin typeface="Arial Black" pitchFamily="34" charset="0"/>
              </a:rPr>
              <a:t>индром емоційного вигорання та його симптоми. Сфери особистості, які страждають через професійне вигорання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285728"/>
            <a:ext cx="73580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Стадії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игорання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ea typeface="Times New Roman" pitchFamily="18" charset="0"/>
                <a:cs typeface="Times New Roman" pitchFamily="18" charset="0"/>
              </a:rPr>
              <a:t>̶ 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триває 3-5 років; 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II </a:t>
            </a:r>
            <a:r>
              <a:rPr lang="uk-UA" sz="2800" b="1" dirty="0" smtClean="0">
                <a:ea typeface="Times New Roman" pitchFamily="18" charset="0"/>
                <a:cs typeface="Times New Roman" pitchFamily="18" charset="0"/>
              </a:rPr>
              <a:t> ̶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стадіятриває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5-15 років; 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III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– від 10 до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20 років.</a:t>
            </a:r>
            <a:endParaRPr lang="uk-UA" sz="2800" dirty="0" smtClean="0"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71472" y="1285860"/>
            <a:ext cx="428628" cy="214314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214414" y="1714488"/>
            <a:ext cx="428628" cy="214314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857356" y="2143116"/>
            <a:ext cx="428628" cy="214314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86388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000" b="1" dirty="0" smtClean="0">
                <a:ea typeface="Times New Roman" pitchFamily="18" charset="0"/>
                <a:cs typeface="Times New Roman" pitchFamily="18" charset="0"/>
              </a:rPr>
              <a:t>    На тлі емоційного вигорання можуть загострюватись хронічні і виникати нові хвороби.</a:t>
            </a:r>
            <a:endParaRPr lang="uk-UA" sz="3000" dirty="0" smtClean="0">
              <a:cs typeface="Arial" pitchFamily="34" charset="0"/>
            </a:endParaRPr>
          </a:p>
        </p:txBody>
      </p:sp>
      <p:pic>
        <p:nvPicPr>
          <p:cNvPr id="8" name="Picture 2" descr="C:\Users\MIIX\Desktop\ТРЕНІНГ -ВИГОРАННЯ\6239c4abfed13b5aeadfb25b4022cf028894005c-1000x667-1.jpg"/>
          <p:cNvPicPr>
            <a:picLocks noChangeAspect="1" noChangeArrowheads="1"/>
          </p:cNvPicPr>
          <p:nvPr/>
        </p:nvPicPr>
        <p:blipFill>
          <a:blip r:embed="rId2"/>
          <a:srcRect l="14000" t="17953" r="16250" b="14580"/>
          <a:stretch>
            <a:fillRect/>
          </a:stretch>
        </p:blipFill>
        <p:spPr bwMode="auto">
          <a:xfrm>
            <a:off x="2428860" y="2571744"/>
            <a:ext cx="4143404" cy="267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MIIX\Desktop\ТРЕНІНГ -ВИГОРАННЯ\721d77849abe647ea74564a093a11f02.jpg"/>
          <p:cNvPicPr>
            <a:picLocks noChangeAspect="1" noChangeArrowheads="1"/>
          </p:cNvPicPr>
          <p:nvPr/>
        </p:nvPicPr>
        <p:blipFill>
          <a:blip r:embed="rId2"/>
          <a:srcRect l="10243" r="1647"/>
          <a:stretch>
            <a:fillRect/>
          </a:stretch>
        </p:blipFill>
        <p:spPr bwMode="auto">
          <a:xfrm>
            <a:off x="214282" y="1142984"/>
            <a:ext cx="4357718" cy="25435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555741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300" b="1" dirty="0" smtClean="0">
                <a:ea typeface="Times New Roman" pitchFamily="18" charset="0"/>
                <a:cs typeface="Times New Roman" pitchFamily="18" charset="0"/>
              </a:rPr>
              <a:t>Професійне вигорання – це:</a:t>
            </a:r>
            <a:endParaRPr lang="ru-RU" sz="3300" dirty="0" smtClean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071546"/>
            <a:ext cx="4429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реакція організму та психологічної сфери людини…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786058"/>
            <a:ext cx="421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результат некерованого довготривалого стресу…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8638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різновид та передумова професійної деформації особистості…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929066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психічний стан, який характеризується виникненням відчуттів емоційної спустошеності та втоми…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 rot="19860384">
            <a:off x="90892" y="689552"/>
            <a:ext cx="50592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Симптоми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6000" b="1" dirty="0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6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рофесійного</a:t>
            </a:r>
            <a:r>
              <a:rPr lang="uk-UA" sz="6000" b="1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вигорання</a:t>
            </a:r>
            <a:endParaRPr kumimoji="0" lang="uk-UA" sz="6000" b="0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052" name="Picture 4" descr="C:\Users\MIIX\Desktop\ТРЕНІНГ -ВИГОРАННЯ\Вигорання.jpg"/>
          <p:cNvPicPr>
            <a:picLocks noChangeAspect="1" noChangeArrowheads="1"/>
          </p:cNvPicPr>
          <p:nvPr/>
        </p:nvPicPr>
        <p:blipFill>
          <a:blip r:embed="rId2"/>
          <a:srcRect r="11688"/>
          <a:stretch>
            <a:fillRect/>
          </a:stretch>
        </p:blipFill>
        <p:spPr bwMode="auto">
          <a:xfrm>
            <a:off x="3929058" y="3500438"/>
            <a:ext cx="4857784" cy="309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85728"/>
            <a:ext cx="87154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почуття постійної хронічної втоми;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відчуття емоційного і фізичного виснаження;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зниження сприйнятливості і реактивності на зміни зовнішнього середовища;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часті безпричинні головні болі, постійні розлади шлунково-кишкового тракту;</a:t>
            </a: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різка втрата чи різке збільшення ваги;</a:t>
            </a:r>
            <a:endParaRPr lang="ru-RU" sz="28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Picture 3" descr="C:\Users\MIIX\Desktop\ТРЕНІНГ -ВИГОРАННЯ\vygorannya-e1612100623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071965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3000372"/>
            <a:ext cx="45005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повне чи часткове безсоння, постійний загальмований, сонливий стан;</a:t>
            </a:r>
            <a:endParaRPr lang="ru-RU" sz="2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задишка або порушення дихання при фізичному чи емоційному навантаженні;</a:t>
            </a:r>
            <a:endParaRPr lang="ru-RU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041571"/>
            <a:ext cx="87154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/>
              <a:t>постійне переживання негативних емоцій, </a:t>
            </a:r>
            <a:endParaRPr lang="ru-RU" sz="2800" dirty="0" smtClean="0"/>
          </a:p>
          <a:p>
            <a:pPr lvl="0" algn="just"/>
            <a:r>
              <a:rPr lang="uk-UA" sz="2800" dirty="0" smtClean="0"/>
              <a:t>почуття неусвідомленого занепокоєння і підвищеної тривожності;</a:t>
            </a:r>
            <a:endParaRPr lang="ru-RU" sz="2800" dirty="0" smtClean="0"/>
          </a:p>
          <a:p>
            <a:pPr lvl="0" algn="just">
              <a:buFont typeface="Wingdings" pitchFamily="2" charset="2"/>
              <a:buChar char="Ø"/>
            </a:pPr>
            <a:r>
              <a:rPr lang="uk-UA" sz="2800" dirty="0" smtClean="0"/>
              <a:t> почуття </a:t>
            </a:r>
            <a:r>
              <a:rPr lang="uk-UA" sz="2800" dirty="0" err="1" smtClean="0"/>
              <a:t>гіпервідповідальності</a:t>
            </a:r>
            <a:r>
              <a:rPr lang="uk-UA" sz="2800" dirty="0" smtClean="0"/>
              <a:t> і постійний страх, що щось «не вийде»;</a:t>
            </a:r>
            <a:endParaRPr lang="ru-RU" sz="2800" dirty="0" smtClean="0"/>
          </a:p>
          <a:p>
            <a:pPr lvl="0" algn="just">
              <a:buFont typeface="Wingdings" pitchFamily="2" charset="2"/>
              <a:buChar char="Ø"/>
            </a:pPr>
            <a:r>
              <a:rPr lang="uk-UA" sz="2800" dirty="0" smtClean="0"/>
              <a:t> загальна негативна установка на життєві і професійні перспективи;</a:t>
            </a:r>
            <a:endParaRPr lang="ru-RU" sz="28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uk-UA" dirty="0" smtClean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помітне зниження зовнішньої і внутрішньої сенсорної чутливості;</a:t>
            </a:r>
            <a:endParaRPr lang="ru-RU" sz="2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байдужість, нудьга, пасивність і депресія;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cs typeface="Times New Roman" pitchFamily="18" charset="0"/>
              </a:rPr>
              <a:t> </a:t>
            </a:r>
            <a:r>
              <a:rPr lang="uk-UA" sz="2800" dirty="0" smtClean="0"/>
              <a:t>підвищена дратівливість на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4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незначні, дрібні події — часті нервові «зриви»;</a:t>
            </a:r>
            <a:endParaRPr lang="ru-RU" sz="2800" dirty="0"/>
          </a:p>
        </p:txBody>
      </p:sp>
      <p:pic>
        <p:nvPicPr>
          <p:cNvPr id="26627" name="Picture 3" descr="C:\Users\MIIX\Desktop\ТРЕНІНГ -ВИГОРАННЯ\844237_1_w_590_lq.jpg"/>
          <p:cNvPicPr>
            <a:picLocks noChangeAspect="1" noChangeArrowheads="1"/>
          </p:cNvPicPr>
          <p:nvPr/>
        </p:nvPicPr>
        <p:blipFill>
          <a:blip r:embed="rId2"/>
          <a:srcRect l="4237" r="7098"/>
          <a:stretch>
            <a:fillRect/>
          </a:stretch>
        </p:blipFill>
        <p:spPr bwMode="auto">
          <a:xfrm>
            <a:off x="5572132" y="428604"/>
            <a:ext cx="3321867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357166"/>
            <a:ext cx="8643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відчуття, що робота стає все важчою і важчою, а виконувати її — все складніше і складніше;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співробітник помітно змінює свій робочий режим дня (рано приходить на роботу і пізно йде або, навпаки, пізно приходить на роботу і рано йде);</a:t>
            </a:r>
            <a:endParaRPr kumimoji="0" lang="uk-UA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5602" name="Picture 2" descr="C:\Users\MIIX\Desktop\ТРЕНІНГ -ВИГОРАННЯ\1144582_w_300_l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28934"/>
            <a:ext cx="4196983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214554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ru-RU" sz="2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дистанціювання від співробітників і учнів, підвищення неадекватної критичності;</a:t>
            </a:r>
            <a:endParaRPr lang="ru-RU" sz="2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зловживання алкоголем, різке зростання викурених за день цигарок, вживання наркотиків.</a:t>
            </a:r>
            <a:endParaRPr lang="uk-UA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MIIX\Desktop\ТРЕНІНГ -ВИГОРАННЯ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81374"/>
            <a:ext cx="4893467" cy="326231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 rot="20222216">
            <a:off x="-133880" y="934593"/>
            <a:ext cx="720985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Сфери особистості,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які страждають через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професійне вигорання</a:t>
            </a:r>
            <a:endParaRPr kumimoji="0" lang="uk-UA" sz="5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0"/>
            <a:ext cx="8501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1. Сфера самооцінки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2. Сфера емоцій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Сфера психіки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4. Сфера інтелекту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9698" name="Picture 2" descr="C:\Users\MIIX\Desktop\ТРЕНІНГ -ВИГОРАННЯ\1647521741_1-gamerwall-pro-p-misli-v-golove-art-krasivie-oboi-1.jpg"/>
          <p:cNvPicPr>
            <a:picLocks noChangeAspect="1" noChangeArrowheads="1"/>
          </p:cNvPicPr>
          <p:nvPr/>
        </p:nvPicPr>
        <p:blipFill>
          <a:blip r:embed="rId2" cstate="print"/>
          <a:srcRect l="21250" r="26250"/>
          <a:stretch>
            <a:fillRect/>
          </a:stretch>
        </p:blipFill>
        <p:spPr bwMode="auto">
          <a:xfrm>
            <a:off x="2714612" y="2357430"/>
            <a:ext cx="3786214" cy="405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12776"/>
            <a:ext cx="514275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Дякую</a:t>
            </a:r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9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увагу</a:t>
            </a:r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285728"/>
            <a:ext cx="8572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Сучасне життя з його численними труднощами вимагає від людини будь-якої професії активізації всіх сил. </a:t>
            </a:r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Представники педагогічної галузі опиняються в найбільш складній ситуації, оскільки відчувають подвійні навантаження. </a:t>
            </a:r>
            <a:endParaRPr lang="ru-RU" sz="2800" dirty="0" smtClean="0"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5" descr="Кафедра німецької мови і літератури з методикою викладання - МАГІЯ ЧИСЕЛ:  ПІДГОТОВКА АСПІРАНТІВ ЗА СПЕЦІАЛЬНІСТЮ 014 СЕРЕДНЯ ОСВІТА (МАТЕМАТИКА) —  КДП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891569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857760"/>
            <a:ext cx="8643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ea typeface="Times New Roman" pitchFamily="18" charset="0"/>
                <a:cs typeface="Times New Roman" pitchFamily="18" charset="0"/>
              </a:rPr>
              <a:t>  Негативно забарвлені стани педагога знижують ефективність виховання й навчання дітей, підвищують конфліктність, сприяють виникненню і закріпленню негативних рис, руйнують психічне здоров’я.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665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Професія педагога належить до категорії </a:t>
            </a:r>
            <a:r>
              <a:rPr lang="uk-UA" sz="2800" b="1" dirty="0" err="1" smtClean="0"/>
              <a:t>стресогенних</a:t>
            </a:r>
            <a:r>
              <a:rPr lang="uk-UA" sz="2800" b="1" dirty="0" smtClean="0"/>
              <a:t> і вимагає великих резервів володіння собою та саморегуляції.</a:t>
            </a:r>
          </a:p>
          <a:p>
            <a:pPr algn="just"/>
            <a:endParaRPr lang="uk-UA" sz="2800" b="1" dirty="0" smtClean="0"/>
          </a:p>
          <a:p>
            <a:pPr algn="just"/>
            <a:endParaRPr lang="uk-UA" sz="2800" b="1" dirty="0" smtClean="0"/>
          </a:p>
          <a:p>
            <a:pPr algn="just"/>
            <a:endParaRPr lang="uk-UA" sz="2400" b="1" dirty="0" smtClean="0"/>
          </a:p>
          <a:p>
            <a:pPr algn="just"/>
            <a:endParaRPr lang="uk-UA" sz="2800" b="1" dirty="0" smtClean="0"/>
          </a:p>
          <a:p>
            <a:pPr algn="just"/>
            <a:endParaRPr lang="uk-UA" sz="2800" b="1" dirty="0" smtClean="0"/>
          </a:p>
          <a:p>
            <a:pPr algn="just"/>
            <a:endParaRPr lang="uk-UA" sz="900" b="1" dirty="0" smtClean="0"/>
          </a:p>
          <a:p>
            <a:pPr algn="just"/>
            <a:endParaRPr lang="uk-UA" sz="2800" b="1" dirty="0" smtClean="0"/>
          </a:p>
          <a:p>
            <a:pPr algn="just"/>
            <a:r>
              <a:rPr lang="uk-UA" sz="2800" b="1" dirty="0" smtClean="0">
                <a:solidFill>
                  <a:srgbClr val="FFFFCC"/>
                </a:solidFill>
              </a:rPr>
              <a:t>Після перебування в складних ситуаціях педагог найчастіше відчуває виснаженість, пригніченість, бажання розслабитись. В окремих випадках емоційна напруженість досягає критичного моменту – й результатом стає втрата самовладання та самоконтролю. </a:t>
            </a:r>
            <a:endParaRPr lang="ru-RU" sz="2800" dirty="0">
              <a:solidFill>
                <a:srgbClr val="FFFFCC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 l="19922" t="26250" r="25000" b="15625"/>
          <a:stretch>
            <a:fillRect/>
          </a:stretch>
        </p:blipFill>
        <p:spPr bwMode="auto">
          <a:xfrm>
            <a:off x="2751482" y="1571612"/>
            <a:ext cx="3749343" cy="24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00034" y="285728"/>
            <a:ext cx="8190063" cy="248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AlbionicTitulCmDn" pitchFamily="34" charset="-52"/>
                <a:ea typeface="Times New Roman" pitchFamily="18" charset="0"/>
                <a:cs typeface="Times New Roman" pitchFamily="18" charset="0"/>
              </a:rPr>
              <a:t>У подібних випадках зазвичай</a:t>
            </a:r>
          </a:p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AlbionicTitulCmDn" pitchFamily="34" charset="-52"/>
                <a:ea typeface="Times New Roman" pitchFamily="18" charset="0"/>
                <a:cs typeface="Times New Roman" pitchFamily="18" charset="0"/>
              </a:rPr>
              <a:t> говорять, що </a:t>
            </a:r>
          </a:p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AlbionicTitulCmDn" pitchFamily="34" charset="-52"/>
                <a:ea typeface="Times New Roman" pitchFamily="18" charset="0"/>
                <a:cs typeface="Times New Roman" pitchFamily="18" charset="0"/>
              </a:rPr>
              <a:t>людина «згоріла».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_AlbionicTitulCmDn" pitchFamily="34" charset="-52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Гифка — «Как горят спички»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496"/>
            <a:ext cx="5537381" cy="3714776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00034" y="285728"/>
            <a:ext cx="8190063" cy="248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AlbionicTitulCmDn" pitchFamily="34" charset="-52"/>
                <a:ea typeface="Times New Roman" pitchFamily="18" charset="0"/>
                <a:cs typeface="Times New Roman" pitchFamily="18" charset="0"/>
              </a:rPr>
              <a:t>У подібних випадках зазвичай</a:t>
            </a:r>
          </a:p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AlbionicTitulCmDn" pitchFamily="34" charset="-52"/>
                <a:ea typeface="Times New Roman" pitchFamily="18" charset="0"/>
                <a:cs typeface="Times New Roman" pitchFamily="18" charset="0"/>
              </a:rPr>
              <a:t> говорять, що </a:t>
            </a:r>
          </a:p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AlbionicTitulCmDn" pitchFamily="34" charset="-52"/>
                <a:ea typeface="Times New Roman" pitchFamily="18" charset="0"/>
                <a:cs typeface="Times New Roman" pitchFamily="18" charset="0"/>
              </a:rPr>
              <a:t>людина «згоріла».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_AlbionicTitulCmDn" pitchFamily="34" charset="-52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 l="29628" t="35354" r="29101" b="18437"/>
          <a:stretch>
            <a:fillRect/>
          </a:stretch>
        </p:blipFill>
        <p:spPr bwMode="auto">
          <a:xfrm>
            <a:off x="2806341" y="2500306"/>
            <a:ext cx="5694749" cy="405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 rot="20724294">
            <a:off x="192345" y="894183"/>
            <a:ext cx="7266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smtClean="0"/>
              <a:t>Що таке СЕВ? 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428604"/>
            <a:ext cx="814393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4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СЕВ</a:t>
            </a:r>
            <a:r>
              <a:rPr kumimoji="0" lang="uk-UA" sz="33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стан емоційного та фізичного виснаження, зниження енергетичного потенціалу, яке супроводжується  порушеннями</a:t>
            </a:r>
            <a:r>
              <a:rPr kumimoji="0" lang="uk-UA" sz="335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3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емоційної сфери</a:t>
            </a:r>
            <a:r>
              <a:rPr kumimoji="0" lang="uk-UA" sz="33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3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85749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СЕВ</a:t>
            </a:r>
            <a:r>
              <a:rPr lang="uk-UA" sz="3200" b="1" dirty="0" smtClean="0">
                <a:ea typeface="Times New Roman" pitchFamily="18" charset="0"/>
                <a:cs typeface="Times New Roman" pitchFamily="18" charset="0"/>
              </a:rPr>
              <a:t> характерний для представників комунікативних професій, або, як ще прийнято їх називати, професій типу «людина-людина».</a:t>
            </a:r>
            <a:endParaRPr lang="uk-UA" sz="3200" dirty="0" smtClean="0">
              <a:cs typeface="Arial" pitchFamily="34" charset="0"/>
            </a:endParaRPr>
          </a:p>
        </p:txBody>
      </p:sp>
      <p:pic>
        <p:nvPicPr>
          <p:cNvPr id="2050" name="Picture 2" descr="C:\Users\MIIX\Desktop\ТРЕНІНГ -ВИГОРАННЯ\0201mhmy-f1bd-378x191.jpg"/>
          <p:cNvPicPr>
            <a:picLocks noChangeAspect="1" noChangeArrowheads="1"/>
          </p:cNvPicPr>
          <p:nvPr/>
        </p:nvPicPr>
        <p:blipFill>
          <a:blip r:embed="rId2"/>
          <a:srcRect l="22466" r="24526"/>
          <a:stretch>
            <a:fillRect/>
          </a:stretch>
        </p:blipFill>
        <p:spPr bwMode="auto">
          <a:xfrm>
            <a:off x="428595" y="2857496"/>
            <a:ext cx="340790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80010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300" b="1" dirty="0" smtClean="0"/>
              <a:t>Фактори, які впливають на вигорання:  </a:t>
            </a:r>
          </a:p>
        </p:txBody>
      </p:sp>
      <p:pic>
        <p:nvPicPr>
          <p:cNvPr id="1026" name="Picture 2" descr="C:\Users\MIIX\Desktop\ТРЕНІНГ -ВИГОРАННЯ\8551cce-eu-755.depositphotos-photograph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4071399" cy="27178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85860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 smtClean="0"/>
              <a:t> індивідуальні особливості нервової системи;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85736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 smtClean="0"/>
              <a:t> темперамент.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5143512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Процес вигорання виникає в результаті внутрішнього накопичення негативних емоцій без відповідної «розрядки» і розвивається поступово.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51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IX\Desktop\ТРЕНІНГ -ВИГОРАННЯ\Салютас_баннера-1-2.png"/>
          <p:cNvPicPr>
            <a:picLocks noChangeAspect="1" noChangeArrowheads="1"/>
          </p:cNvPicPr>
          <p:nvPr/>
        </p:nvPicPr>
        <p:blipFill>
          <a:blip r:embed="rId2"/>
          <a:srcRect l="45443" r="1823" b="7503"/>
          <a:stretch>
            <a:fillRect/>
          </a:stretch>
        </p:blipFill>
        <p:spPr bwMode="auto">
          <a:xfrm>
            <a:off x="2071670" y="2714620"/>
            <a:ext cx="5007872" cy="4000528"/>
          </a:xfrm>
          <a:prstGeom prst="rect">
            <a:avLst/>
          </a:prstGeom>
          <a:noFill/>
        </p:spPr>
      </p:pic>
      <p:pic>
        <p:nvPicPr>
          <p:cNvPr id="18" name="Picture 3" descr="C:\Users\MIIX\Desktop\ТРЕНІНГ -ВИГОРАННЯ\image_processing20200511-27036-1he5eki.png"/>
          <p:cNvPicPr>
            <a:picLocks noChangeAspect="1" noChangeArrowheads="1"/>
          </p:cNvPicPr>
          <p:nvPr/>
        </p:nvPicPr>
        <p:blipFill>
          <a:blip r:embed="rId3"/>
          <a:srcRect t="19415"/>
          <a:stretch>
            <a:fillRect/>
          </a:stretch>
        </p:blipFill>
        <p:spPr bwMode="auto">
          <a:xfrm>
            <a:off x="4000496" y="-214338"/>
            <a:ext cx="3134639" cy="4079892"/>
          </a:xfrm>
          <a:prstGeom prst="rect">
            <a:avLst/>
          </a:prstGeom>
          <a:noFill/>
        </p:spPr>
      </p:pic>
      <p:pic>
        <p:nvPicPr>
          <p:cNvPr id="19" name="Picture 3" descr="C:\Users\MIIX\Desktop\ТРЕНІНГ -ВИГОРАННЯ\image_processing20200511-27036-1he5eki.png"/>
          <p:cNvPicPr>
            <a:picLocks noChangeAspect="1" noChangeArrowheads="1"/>
          </p:cNvPicPr>
          <p:nvPr/>
        </p:nvPicPr>
        <p:blipFill>
          <a:blip r:embed="rId3"/>
          <a:srcRect t="12103"/>
          <a:stretch>
            <a:fillRect/>
          </a:stretch>
        </p:blipFill>
        <p:spPr bwMode="auto">
          <a:xfrm>
            <a:off x="-642974" y="-142900"/>
            <a:ext cx="3134639" cy="4294206"/>
          </a:xfrm>
          <a:prstGeom prst="rect">
            <a:avLst/>
          </a:prstGeom>
          <a:noFill/>
        </p:spPr>
      </p:pic>
      <p:pic>
        <p:nvPicPr>
          <p:cNvPr id="17" name="Picture 3" descr="C:\Users\MIIX\Desktop\ТРЕНІНГ -ВИГОРАННЯ\image_processing20200511-27036-1he5eki.png"/>
          <p:cNvPicPr>
            <a:picLocks noChangeAspect="1" noChangeArrowheads="1"/>
          </p:cNvPicPr>
          <p:nvPr/>
        </p:nvPicPr>
        <p:blipFill>
          <a:blip r:embed="rId3"/>
          <a:srcRect t="19415"/>
          <a:stretch>
            <a:fillRect/>
          </a:stretch>
        </p:blipFill>
        <p:spPr bwMode="auto">
          <a:xfrm>
            <a:off x="1643042" y="-714404"/>
            <a:ext cx="3134639" cy="3936992"/>
          </a:xfrm>
          <a:prstGeom prst="rect">
            <a:avLst/>
          </a:prstGeom>
          <a:noFill/>
        </p:spPr>
      </p:pic>
      <p:pic>
        <p:nvPicPr>
          <p:cNvPr id="2" name="Picture 3" descr="C:\Users\MIIX\Desktop\ТРЕНІНГ -ВИГОРАННЯ\image_processing20200511-27036-1he5eki.png"/>
          <p:cNvPicPr>
            <a:picLocks noChangeAspect="1" noChangeArrowheads="1"/>
          </p:cNvPicPr>
          <p:nvPr/>
        </p:nvPicPr>
        <p:blipFill>
          <a:blip r:embed="rId3"/>
          <a:srcRect t="19415"/>
          <a:stretch>
            <a:fillRect/>
          </a:stretch>
        </p:blipFill>
        <p:spPr bwMode="auto">
          <a:xfrm>
            <a:off x="6215074" y="-500090"/>
            <a:ext cx="3143271" cy="4079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20980068">
            <a:off x="5733436" y="596636"/>
            <a:ext cx="3514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ДИСКОМФОРТ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07795">
            <a:off x="3588166" y="157300"/>
            <a:ext cx="3541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РОЗДРАТУВАННЯ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18127">
            <a:off x="129672" y="1061329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АПАТІЯ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629189">
            <a:off x="801508" y="343151"/>
            <a:ext cx="381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НАПРУЖЕНІСТЬ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666</TotalTime>
  <Words>538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a_AlbionicTitulCmDn</vt:lpstr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MIIX</dc:creator>
  <cp:lastModifiedBy>Оксана</cp:lastModifiedBy>
  <cp:revision>59</cp:revision>
  <dcterms:created xsi:type="dcterms:W3CDTF">2023-06-13T06:23:45Z</dcterms:created>
  <dcterms:modified xsi:type="dcterms:W3CDTF">2025-03-26T12:34:10Z</dcterms:modified>
</cp:coreProperties>
</file>