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22" r:id="rId2"/>
    <p:sldId id="525" r:id="rId3"/>
    <p:sldId id="533" r:id="rId4"/>
    <p:sldId id="524" r:id="rId5"/>
    <p:sldId id="535" r:id="rId6"/>
    <p:sldId id="27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0000FF"/>
    <a:srgbClr val="5BD4FF"/>
    <a:srgbClr val="FF00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D9CC-703D-434A-B151-9C8BCCAD34B7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BA3E-5D3D-4423-A335-BA17A0A263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8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mIidyAoQYm0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IidyAoQYm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mIidyAoQYm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mIidyAoQYm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mIidyAoQYm0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pg"/><Relationship Id="rId7" Type="http://schemas.openxmlformats.org/officeDocument/2006/relationships/hyperlink" Target="https://youtu.be/mIidyAoQYm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0"/>
            <a:ext cx="1087794" cy="1140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75407" y="2547656"/>
            <a:ext cx="528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34777" y="71616"/>
            <a:ext cx="3399129" cy="1107996"/>
          </a:xfrm>
          <a:prstGeom prst="rect">
            <a:avLst/>
          </a:prstGeom>
          <a:solidFill>
            <a:srgbClr val="C5EAFA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51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479596" y="2145091"/>
            <a:ext cx="7585166" cy="1938992"/>
          </a:xfrm>
          <a:prstGeom prst="rect">
            <a:avLst/>
          </a:prstGeom>
          <a:solidFill>
            <a:srgbClr val="FFFF00">
              <a:alpha val="1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Анімація руху кількох об’єктів </a:t>
            </a:r>
          </a:p>
          <a:p>
            <a:pPr algn="ctr"/>
            <a:r>
              <a:rPr lang="uk-UA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в </a:t>
            </a:r>
            <a:r>
              <a:rPr lang="en-US" sz="4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krita</a:t>
            </a:r>
            <a:endParaRPr lang="uk-UA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Fat Freddie CT" panose="02000504020000020004" pitchFamily="50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2BCDF86-6612-B70D-937B-2AA050F59D7B}"/>
              </a:ext>
            </a:extLst>
          </p:cNvPr>
          <p:cNvGrpSpPr/>
          <p:nvPr/>
        </p:nvGrpSpPr>
        <p:grpSpPr>
          <a:xfrm>
            <a:off x="5107806" y="5851620"/>
            <a:ext cx="7084194" cy="993904"/>
            <a:chOff x="6179420" y="5945347"/>
            <a:chExt cx="5988173" cy="9364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E0EC9-6176-8A86-A930-49A22AD46D52}"/>
                </a:ext>
              </a:extLst>
            </p:cNvPr>
            <p:cNvSpPr txBox="1"/>
            <p:nvPr/>
          </p:nvSpPr>
          <p:spPr>
            <a:xfrm>
              <a:off x="7002035" y="6183295"/>
              <a:ext cx="5165558" cy="376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Підпишись на </a:t>
              </a:r>
              <a:r>
                <a:rPr lang="uk-UA" sz="2000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>
              <a:hlinkClick r:id="rId7"/>
              <a:extLst>
                <a:ext uri="{FF2B5EF4-FFF2-40B4-BE49-F238E27FC236}">
                  <a16:creationId xmlns:a16="http://schemas.microsoft.com/office/drawing/2014/main" id="{97ED6AB3-826B-93F2-0EB3-A8F056342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20" y="5945347"/>
              <a:ext cx="935653" cy="936457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1C728-471A-63E6-67F3-105737B3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714" t="52699" r="40997" b="36274"/>
          <a:stretch/>
        </p:blipFill>
        <p:spPr>
          <a:xfrm>
            <a:off x="1197853" y="19867"/>
            <a:ext cx="4558796" cy="10985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E1526-9BA6-8B22-2D5D-FAD6CEC70F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7" y="2635799"/>
            <a:ext cx="4217302" cy="4251040"/>
          </a:xfrm>
          <a:prstGeom prst="rect">
            <a:avLst/>
          </a:prstGeom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68629729-F5F6-A348-0F00-20BA26C603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11" y="4495863"/>
            <a:ext cx="3799559" cy="14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Для створення анімації руху кількох об’єктів можна на кожному кадрі промальовувати змінення поло-</a:t>
            </a:r>
            <a:r>
              <a:rPr lang="uk-UA" sz="2000" b="1" dirty="0" err="1"/>
              <a:t>ження</a:t>
            </a:r>
            <a:r>
              <a:rPr lang="uk-UA" sz="2000" b="1" dirty="0"/>
              <a:t> кожного з об’єктів. Разом з тим такий підхід є не зовсім раціональним. У графічному редакторі </a:t>
            </a:r>
            <a:r>
              <a:rPr lang="uk-UA" sz="2000" b="1" dirty="0" err="1">
                <a:solidFill>
                  <a:srgbClr val="FF0000"/>
                </a:solidFill>
              </a:rPr>
              <a:t>Krita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/>
              <a:t>для створення руху кількох об’єктів і їх узгодження краще використовувати окремі шари анімації.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528F2-8C80-E363-D767-50E139BBC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t="32508" r="11500" b="10095"/>
          <a:stretch/>
        </p:blipFill>
        <p:spPr>
          <a:xfrm>
            <a:off x="1506582" y="1276919"/>
            <a:ext cx="9985946" cy="5341595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5A4DBCF4-37AF-195F-69DB-50E06C86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3" y="5865224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Узгодження руху різних об’єктів можливе шляхом додавання пустих прозорих кадрів, копій кадрів або кадрів затримки на відповідному шарі. Під час створення анімації в </a:t>
            </a:r>
            <a:r>
              <a:rPr lang="uk-UA" sz="2000" b="1" dirty="0" err="1"/>
              <a:t>Krita</a:t>
            </a:r>
            <a:r>
              <a:rPr lang="uk-UA" sz="2000" b="1" dirty="0"/>
              <a:t>, особливо під час узгодження руху кількох об’єктів, можна використати інструмент </a:t>
            </a:r>
            <a:r>
              <a:rPr lang="uk-UA" sz="2000" b="1" dirty="0">
                <a:solidFill>
                  <a:srgbClr val="FF0000"/>
                </a:solidFill>
              </a:rPr>
              <a:t>Воскова калька</a:t>
            </a:r>
            <a:r>
              <a:rPr lang="uk-UA" sz="2000" b="1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FA4E7-469D-DEFA-4561-1D552BED1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00" b="10095"/>
          <a:stretch/>
        </p:blipFill>
        <p:spPr>
          <a:xfrm>
            <a:off x="914400" y="1222353"/>
            <a:ext cx="10093233" cy="5459137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053B25C-54DA-C538-3FD8-5DF7704B3CEA}"/>
              </a:ext>
            </a:extLst>
          </p:cNvPr>
          <p:cNvSpPr/>
          <p:nvPr/>
        </p:nvSpPr>
        <p:spPr>
          <a:xfrm>
            <a:off x="4239886" y="3986454"/>
            <a:ext cx="513806" cy="5138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7E76D02C-6375-78F0-0E60-8A0D825D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180">
            <a:off x="4592882" y="3122531"/>
            <a:ext cx="1252132" cy="12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4"/>
            <a:extLst>
              <a:ext uri="{FF2B5EF4-FFF2-40B4-BE49-F238E27FC236}">
                <a16:creationId xmlns:a16="http://schemas.microsoft.com/office/drawing/2014/main" id="{83BCF5BF-ED5D-82BA-C3DA-C74DF213E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3" y="5865224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60C8F3-CC7F-A819-8AA4-C2CF5513DDBC}"/>
              </a:ext>
            </a:extLst>
          </p:cNvPr>
          <p:cNvSpPr txBox="1"/>
          <p:nvPr/>
        </p:nvSpPr>
        <p:spPr>
          <a:xfrm>
            <a:off x="97313" y="84556"/>
            <a:ext cx="1194664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Ефект його використання полягає в тому, що зображення з попередніх і наступних кадрів може </a:t>
            </a:r>
            <a:r>
              <a:rPr lang="uk-UA" sz="2000" b="1" dirty="0" err="1"/>
              <a:t>відобра</a:t>
            </a:r>
            <a:r>
              <a:rPr lang="uk-UA" sz="2000" b="1" dirty="0"/>
              <a:t>-жатися на зображенні поточного кадру. </a:t>
            </a:r>
            <a:r>
              <a:rPr lang="uk-UA" sz="2000" b="1" dirty="0" err="1"/>
              <a:t>Tак</a:t>
            </a:r>
            <a:r>
              <a:rPr lang="uk-UA" sz="2000" b="1" dirty="0"/>
              <a:t> краще узгоджувати розташування об’єктів на кадрах між собою. Для орієнтації, якому з кадрів належить зображення в разі використання воскової кальки, ті зображення, що є на попередніх кадрах, зображають в одному кольорі (за замовчуванням – червоному), а на наступних – в іншому (за замовчуванням – зеленому).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5EB1BD-4A4D-7C9A-6508-00157374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97313" y="1899208"/>
            <a:ext cx="5716413" cy="42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80981E-E071-31A3-E00B-4E828CB30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"/>
          <a:stretch/>
        </p:blipFill>
        <p:spPr bwMode="auto">
          <a:xfrm>
            <a:off x="5864895" y="1899208"/>
            <a:ext cx="6179059" cy="42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2F77A00F-2B9A-CA78-E395-1D09FE5ED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3" y="5865224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8B445ECB-A5EF-3383-6DD5-D79A554B8DBC}"/>
              </a:ext>
            </a:extLst>
          </p:cNvPr>
          <p:cNvGrpSpPr/>
          <p:nvPr/>
        </p:nvGrpSpPr>
        <p:grpSpPr>
          <a:xfrm>
            <a:off x="97313" y="84556"/>
            <a:ext cx="11946641" cy="707886"/>
            <a:chOff x="97313" y="84556"/>
            <a:chExt cx="11946641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4DBC40-0F34-6A2F-914D-11A21671CC52}"/>
                </a:ext>
              </a:extLst>
            </p:cNvPr>
            <p:cNvSpPr txBox="1"/>
            <p:nvPr/>
          </p:nvSpPr>
          <p:spPr>
            <a:xfrm>
              <a:off x="97313" y="84556"/>
              <a:ext cx="11946641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uk-UA" sz="2000" b="1" dirty="0"/>
                <a:t>Для відображення ефекту Воскової кальки потрібно серед інструментів керування шаром анімації </a:t>
              </a:r>
              <a:r>
                <a:rPr lang="uk-UA" sz="2000" b="1" dirty="0" err="1"/>
                <a:t>вибра</a:t>
              </a:r>
              <a:r>
                <a:rPr lang="uk-UA" sz="2000" b="1" dirty="0"/>
                <a:t>-ти кнопку </a:t>
              </a:r>
              <a:r>
                <a:rPr lang="uk-UA" sz="2000" b="1" dirty="0">
                  <a:solidFill>
                    <a:srgbClr val="FF0000"/>
                  </a:solidFill>
                </a:rPr>
                <a:t>Воскова калька        </a:t>
              </a:r>
              <a:r>
                <a:rPr lang="uk-UA" sz="2000" b="1" dirty="0"/>
                <a:t>, щоб вона набула вигляду        . 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83755CD-F8D0-3D69-B163-1C6BB5CB5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8000" t="47746" r="37715" b="46540"/>
            <a:stretch/>
          </p:blipFill>
          <p:spPr>
            <a:xfrm>
              <a:off x="6416699" y="465870"/>
              <a:ext cx="435429" cy="32657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A591693-FAF2-C246-046D-CFFA759A1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1143" t="47365" r="75214" b="46540"/>
            <a:stretch/>
          </p:blipFill>
          <p:spPr>
            <a:xfrm>
              <a:off x="3074126" y="438499"/>
              <a:ext cx="365760" cy="34424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50A164-BA66-24A2-94F1-E38571D42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28" t="28699" r="9071" b="9079"/>
          <a:stretch/>
        </p:blipFill>
        <p:spPr>
          <a:xfrm>
            <a:off x="914399" y="992776"/>
            <a:ext cx="10512490" cy="5660572"/>
          </a:xfrm>
          <a:prstGeom prst="rect">
            <a:avLst/>
          </a:prstGeom>
        </p:spPr>
      </p:pic>
      <p:pic>
        <p:nvPicPr>
          <p:cNvPr id="9" name="Рисунок 8">
            <a:hlinkClick r:id="rId5"/>
            <a:extLst>
              <a:ext uri="{FF2B5EF4-FFF2-40B4-BE49-F238E27FC236}">
                <a16:creationId xmlns:a16="http://schemas.microsoft.com/office/drawing/2014/main" id="{485E28CE-7FC5-CF23-0A3A-176F78643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3" y="5865224"/>
            <a:ext cx="2391741" cy="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208</Words>
  <Application>Microsoft Office PowerPoint</Application>
  <PresentationFormat>Широкий екран</PresentationFormat>
  <Paragraphs>12</Paragraphs>
  <Slides>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a_Assuan</vt:lpstr>
      <vt:lpstr>Arial</vt:lpstr>
      <vt:lpstr>Arial Black</vt:lpstr>
      <vt:lpstr>Calibri</vt:lpstr>
      <vt:lpstr>Calibri Light</vt:lpstr>
      <vt:lpstr>Fat Freddie CT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691</cp:revision>
  <dcterms:created xsi:type="dcterms:W3CDTF">2023-03-17T21:15:50Z</dcterms:created>
  <dcterms:modified xsi:type="dcterms:W3CDTF">2025-03-31T19:56:49Z</dcterms:modified>
</cp:coreProperties>
</file>