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72" r:id="rId2"/>
  </p:sldMasterIdLst>
  <p:notesMasterIdLst>
    <p:notesMasterId r:id="rId28"/>
  </p:notesMasterIdLst>
  <p:sldIdLst>
    <p:sldId id="256" r:id="rId3"/>
    <p:sldId id="299" r:id="rId4"/>
    <p:sldId id="296" r:id="rId5"/>
    <p:sldId id="258" r:id="rId6"/>
    <p:sldId id="260" r:id="rId7"/>
    <p:sldId id="306" r:id="rId8"/>
    <p:sldId id="270" r:id="rId9"/>
    <p:sldId id="261" r:id="rId10"/>
    <p:sldId id="262" r:id="rId11"/>
    <p:sldId id="267" r:id="rId12"/>
    <p:sldId id="268" r:id="rId13"/>
    <p:sldId id="273" r:id="rId14"/>
    <p:sldId id="274" r:id="rId15"/>
    <p:sldId id="303" r:id="rId16"/>
    <p:sldId id="278" r:id="rId17"/>
    <p:sldId id="276" r:id="rId18"/>
    <p:sldId id="279" r:id="rId19"/>
    <p:sldId id="280" r:id="rId20"/>
    <p:sldId id="269" r:id="rId21"/>
    <p:sldId id="263" r:id="rId22"/>
    <p:sldId id="281" r:id="rId23"/>
    <p:sldId id="291" r:id="rId24"/>
    <p:sldId id="265" r:id="rId25"/>
    <p:sldId id="294" r:id="rId26"/>
    <p:sldId id="304" r:id="rId27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47BA40F-B737-443E-B8D2-01F1BD82F17C}">
          <p14:sldIdLst>
            <p14:sldId id="256"/>
            <p14:sldId id="299"/>
            <p14:sldId id="296"/>
            <p14:sldId id="258"/>
            <p14:sldId id="260"/>
            <p14:sldId id="306"/>
            <p14:sldId id="270"/>
            <p14:sldId id="261"/>
          </p14:sldIdLst>
        </p14:section>
        <p14:section name="Раздел без заголовка" id="{89029F2A-ED1C-44BD-AD0E-CEB80FBC0844}">
          <p14:sldIdLst>
            <p14:sldId id="262"/>
            <p14:sldId id="267"/>
            <p14:sldId id="268"/>
            <p14:sldId id="273"/>
            <p14:sldId id="274"/>
            <p14:sldId id="303"/>
            <p14:sldId id="278"/>
            <p14:sldId id="276"/>
            <p14:sldId id="279"/>
            <p14:sldId id="280"/>
            <p14:sldId id="269"/>
            <p14:sldId id="263"/>
            <p14:sldId id="281"/>
            <p14:sldId id="291"/>
            <p14:sldId id="265"/>
            <p14:sldId id="294"/>
            <p14:sldId id="3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322" autoAdjust="0"/>
  </p:normalViewPr>
  <p:slideViewPr>
    <p:cSldViewPr>
      <p:cViewPr>
        <p:scale>
          <a:sx n="95" d="100"/>
          <a:sy n="95" d="100"/>
        </p:scale>
        <p:origin x="-666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413660-60D2-429A-9495-C74F9F855E0B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49CC742-A009-442D-9909-17AB94620EFF}">
      <dgm:prSet phldrT="[Текст]" custT="1"/>
      <dgm:spPr>
        <a:xfrm>
          <a:off x="66677" y="-243233"/>
          <a:ext cx="5353045" cy="1402216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20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Кількість</a:t>
          </a:r>
          <a:r>
            <a:rPr lang="ru-RU" sz="2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годин на </a:t>
          </a:r>
          <a:r>
            <a:rPr lang="ru-RU" sz="20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тиждень</a:t>
          </a:r>
          <a:r>
            <a:rPr lang="ru-RU" sz="2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психолого-</a:t>
          </a:r>
          <a:r>
            <a:rPr lang="ru-RU" sz="20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педагогічних</a:t>
          </a:r>
          <a:r>
            <a:rPr lang="ru-RU" sz="2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та </a:t>
          </a:r>
          <a:r>
            <a:rPr lang="ru-RU" sz="20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корекційно-розвиткових</a:t>
          </a:r>
          <a:r>
            <a:rPr lang="ru-RU" sz="2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послуг</a:t>
          </a:r>
          <a:r>
            <a:rPr lang="ru-RU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(занять),                                                    </a:t>
          </a:r>
          <a:r>
            <a:rPr lang="ru-RU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які</a:t>
          </a:r>
          <a:r>
            <a:rPr lang="ru-RU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20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мають</a:t>
          </a:r>
          <a:r>
            <a:rPr lang="ru-RU" sz="2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20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надавати</a:t>
          </a:r>
          <a:r>
            <a:rPr lang="ru-RU" sz="2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20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відповідні</a:t>
          </a:r>
          <a:r>
            <a:rPr lang="ru-RU" sz="2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20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фахівці</a:t>
          </a:r>
          <a:r>
            <a:rPr lang="ru-RU" sz="2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                                                             (</a:t>
          </a:r>
          <a:r>
            <a:rPr lang="ru-RU" sz="20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практичні</a:t>
          </a:r>
          <a:r>
            <a:rPr lang="ru-RU" sz="2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психологи, </a:t>
          </a:r>
          <a:r>
            <a:rPr lang="ru-RU" sz="20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вчителі-реабілітологи</a:t>
          </a:r>
          <a:r>
            <a:rPr lang="ru-RU" sz="2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</a:t>
          </a:r>
          <a:r>
            <a:rPr lang="ru-RU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            </a:t>
          </a:r>
          <a:r>
            <a:rPr lang="ru-RU" sz="2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вчителі-логопеди</a:t>
          </a:r>
          <a:r>
            <a:rPr lang="ru-RU" sz="2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</a:t>
          </a:r>
          <a:r>
            <a:rPr lang="ru-RU" sz="20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вчителі</a:t>
          </a:r>
          <a:r>
            <a:rPr lang="ru-RU" sz="2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-дефектологи)</a:t>
          </a:r>
        </a:p>
      </dgm:t>
    </dgm:pt>
    <dgm:pt modelId="{2C99BE6F-0233-477F-B567-88628560E0BD}" type="parTrans" cxnId="{545F950D-87F8-4052-8717-D60AB98F57D1}">
      <dgm:prSet/>
      <dgm:spPr/>
      <dgm:t>
        <a:bodyPr/>
        <a:lstStyle/>
        <a:p>
          <a:endParaRPr lang="ru-RU"/>
        </a:p>
      </dgm:t>
    </dgm:pt>
    <dgm:pt modelId="{0F6D7B50-EE48-458B-9062-537EA5C00B6D}" type="sibTrans" cxnId="{545F950D-87F8-4052-8717-D60AB98F57D1}">
      <dgm:prSet/>
      <dgm:spPr>
        <a:xfrm>
          <a:off x="-170682" y="-1675261"/>
          <a:ext cx="5714728" cy="5714728"/>
        </a:xfrm>
        <a:prstGeom prst="circularArrow">
          <a:avLst>
            <a:gd name="adj1" fmla="val 3105"/>
            <a:gd name="adj2" fmla="val 175320"/>
            <a:gd name="adj3" fmla="val 10280905"/>
            <a:gd name="adj4" fmla="val -1375099"/>
            <a:gd name="adj5" fmla="val 3224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0363AF73-AECA-43D0-B9A2-98F6AE43CF8C}">
      <dgm:prSet phldrT="[Текст]" custT="1"/>
      <dgm:spPr>
        <a:xfrm>
          <a:off x="3292186" y="1219531"/>
          <a:ext cx="1460003" cy="953397"/>
        </a:xfrm>
        <a:prstGeom prst="round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ІІІ </a:t>
          </a:r>
          <a:r>
            <a:rPr lang="ru-RU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рівень</a:t>
          </a:r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підтримки</a:t>
          </a:r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               </a:t>
          </a:r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 </a:t>
          </a:r>
          <a:r>
            <a:rPr lang="ru-RU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години</a:t>
          </a:r>
          <a:endParaRPr lang="ru-RU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4FE5EC0-8418-421D-83D8-CEC65C89EEB0}" type="parTrans" cxnId="{03E126EF-79A1-4879-8180-7BC51A85D790}">
      <dgm:prSet/>
      <dgm:spPr/>
      <dgm:t>
        <a:bodyPr/>
        <a:lstStyle/>
        <a:p>
          <a:endParaRPr lang="ru-RU"/>
        </a:p>
      </dgm:t>
    </dgm:pt>
    <dgm:pt modelId="{108FC023-AA61-422D-9F3F-9DCDCDA49E4A}" type="sibTrans" cxnId="{03E126EF-79A1-4879-8180-7BC51A85D790}">
      <dgm:prSet/>
      <dgm:spPr/>
      <dgm:t>
        <a:bodyPr/>
        <a:lstStyle/>
        <a:p>
          <a:endParaRPr lang="ru-RU"/>
        </a:p>
      </dgm:t>
    </dgm:pt>
    <dgm:pt modelId="{17D80E18-6A0D-4905-A0D0-59C2BB592B26}">
      <dgm:prSet phldrT="[Текст]" custT="1"/>
      <dgm:spPr>
        <a:xfrm>
          <a:off x="3291690" y="2286512"/>
          <a:ext cx="1460003" cy="975961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 </a:t>
          </a:r>
          <a:r>
            <a:rPr lang="uk-UA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рівень підтримки </a:t>
          </a:r>
          <a:r>
            <a:rPr lang="uk-UA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               </a:t>
          </a:r>
          <a:r>
            <a:rPr lang="uk-UA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8 годин</a:t>
          </a:r>
          <a:endParaRPr lang="ru-RU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8DC83C3-17AD-4E9A-B3E7-102F911B395A}" type="parTrans" cxnId="{29CE4EAB-BAED-4A43-A434-549A339D8685}">
      <dgm:prSet/>
      <dgm:spPr/>
      <dgm:t>
        <a:bodyPr/>
        <a:lstStyle/>
        <a:p>
          <a:endParaRPr lang="ru-RU"/>
        </a:p>
      </dgm:t>
    </dgm:pt>
    <dgm:pt modelId="{E210B9F7-5E04-4CC9-B27D-90A839BB0DEF}" type="sibTrans" cxnId="{29CE4EAB-BAED-4A43-A434-549A339D8685}">
      <dgm:prSet/>
      <dgm:spPr/>
      <dgm:t>
        <a:bodyPr/>
        <a:lstStyle/>
        <a:p>
          <a:endParaRPr lang="ru-RU"/>
        </a:p>
      </dgm:t>
    </dgm:pt>
    <dgm:pt modelId="{3A1B09F9-F9D0-47A3-AB69-794471B3698F}">
      <dgm:prSet phldrT="[Текст]" custT="1"/>
      <dgm:spPr>
        <a:xfrm>
          <a:off x="744246" y="2276803"/>
          <a:ext cx="1460003" cy="103348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IV</a:t>
          </a:r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рівень</a:t>
          </a:r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підтримки</a:t>
          </a:r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- </a:t>
          </a:r>
          <a:r>
            <a:rPr lang="ru-RU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            6 </a:t>
          </a:r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годин</a:t>
          </a:r>
        </a:p>
      </dgm:t>
    </dgm:pt>
    <dgm:pt modelId="{FDDF43EB-15FD-4162-B537-BC99D437F1BA}" type="parTrans" cxnId="{BE03DFC8-9CB6-4A7C-9825-DD4BBC521793}">
      <dgm:prSet/>
      <dgm:spPr/>
      <dgm:t>
        <a:bodyPr/>
        <a:lstStyle/>
        <a:p>
          <a:endParaRPr lang="ru-RU"/>
        </a:p>
      </dgm:t>
    </dgm:pt>
    <dgm:pt modelId="{8C569971-5419-4AA1-9C32-E197C7CDAC9D}" type="sibTrans" cxnId="{BE03DFC8-9CB6-4A7C-9825-DD4BBC521793}">
      <dgm:prSet/>
      <dgm:spPr/>
      <dgm:t>
        <a:bodyPr/>
        <a:lstStyle/>
        <a:p>
          <a:endParaRPr lang="ru-RU"/>
        </a:p>
      </dgm:t>
    </dgm:pt>
    <dgm:pt modelId="{C42DEF25-9360-41E7-8814-4A4B22389AF4}">
      <dgm:prSet phldrT="[Текст]" custT="1"/>
      <dgm:spPr>
        <a:xfrm>
          <a:off x="699575" y="1248103"/>
          <a:ext cx="1491174" cy="896245"/>
        </a:xfrm>
        <a:prstGeom prst="round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ІІ </a:t>
          </a:r>
          <a:r>
            <a:rPr lang="ru-RU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рівень</a:t>
          </a:r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підтримки</a:t>
          </a:r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             </a:t>
          </a:r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</a:t>
          </a:r>
          <a:r>
            <a:rPr lang="ru-RU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години</a:t>
          </a:r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</dgm:t>
    </dgm:pt>
    <dgm:pt modelId="{160C4708-13F1-41BC-969F-0E9594D41C15}" type="parTrans" cxnId="{BE31C94D-3435-4E66-90DE-14815AE66E44}">
      <dgm:prSet/>
      <dgm:spPr/>
      <dgm:t>
        <a:bodyPr/>
        <a:lstStyle/>
        <a:p>
          <a:endParaRPr lang="ru-RU"/>
        </a:p>
      </dgm:t>
    </dgm:pt>
    <dgm:pt modelId="{D9AF99BB-094C-4AA8-9BEF-CCB20E23F375}" type="sibTrans" cxnId="{BE31C94D-3435-4E66-90DE-14815AE66E44}">
      <dgm:prSet/>
      <dgm:spPr/>
      <dgm:t>
        <a:bodyPr/>
        <a:lstStyle/>
        <a:p>
          <a:endParaRPr lang="ru-RU"/>
        </a:p>
      </dgm:t>
    </dgm:pt>
    <dgm:pt modelId="{8316A6CC-3824-46DC-9039-5CD6E74B37E7}" type="pres">
      <dgm:prSet presAssocID="{0D413660-60D2-429A-9495-C74F9F855E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413DED9-137C-4D55-B272-70B661710892}" type="pres">
      <dgm:prSet presAssocID="{0D413660-60D2-429A-9495-C74F9F855E0B}" presName="cycle" presStyleCnt="0"/>
      <dgm:spPr/>
    </dgm:pt>
    <dgm:pt modelId="{40E6AFC7-862C-44E5-A0B1-C828B42AFDC6}" type="pres">
      <dgm:prSet presAssocID="{949CC742-A009-442D-9909-17AB94620EFF}" presName="nodeFirstNode" presStyleLbl="node1" presStyleIdx="0" presStyleCnt="5" custScaleX="366646" custScaleY="19208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039582-8993-4EFA-A74D-D70AD6FDEFDF}" type="pres">
      <dgm:prSet presAssocID="{0F6D7B50-EE48-458B-9062-537EA5C00B6D}" presName="sibTransFirstNode" presStyleLbl="bgShp" presStyleIdx="0" presStyleCnt="1" custLinFactNeighborX="-989" custLinFactNeighborY="12673"/>
      <dgm:spPr/>
      <dgm:t>
        <a:bodyPr/>
        <a:lstStyle/>
        <a:p>
          <a:endParaRPr lang="uk-UA"/>
        </a:p>
      </dgm:t>
    </dgm:pt>
    <dgm:pt modelId="{48825207-87C0-442E-9808-021166CF3AB5}" type="pres">
      <dgm:prSet presAssocID="{0363AF73-AECA-43D0-B9A2-98F6AE43CF8C}" presName="nodeFollowingNodes" presStyleLbl="node1" presStyleIdx="1" presStyleCnt="5" custScaleY="130602" custRadScaleRad="94167" custRadScaleInc="2058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3023C6-1330-4231-9163-9FC0A61AB7E3}" type="pres">
      <dgm:prSet presAssocID="{17D80E18-6A0D-4905-A0D0-59C2BB592B26}" presName="nodeFollowingNodes" presStyleLbl="node1" presStyleIdx="2" presStyleCnt="5" custScaleY="133693" custRadScaleRad="116781" custRadScaleInc="-28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FA337-2AB6-4E94-AC17-7EF6EC0815BD}" type="pres">
      <dgm:prSet presAssocID="{3A1B09F9-F9D0-47A3-AB69-794471B3698F}" presName="nodeFollowingNodes" presStyleLbl="node1" presStyleIdx="3" presStyleCnt="5" custScaleY="141573" custRadScaleRad="117064" custRadScaleInc="27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DC98D-E4A6-4177-863A-5C2984D46799}" type="pres">
      <dgm:prSet presAssocID="{C42DEF25-9360-41E7-8814-4A4B22389AF4}" presName="nodeFollowingNodes" presStyleLbl="node1" presStyleIdx="4" presStyleCnt="5" custScaleX="102135" custScaleY="122773" custRadScaleRad="95556" custRadScaleInc="-207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C4845C8-550F-41D6-8D51-D486FDE0F4D6}" type="presOf" srcId="{0F6D7B50-EE48-458B-9062-537EA5C00B6D}" destId="{C1039582-8993-4EFA-A74D-D70AD6FDEFDF}" srcOrd="0" destOrd="0" presId="urn:microsoft.com/office/officeart/2005/8/layout/cycle3"/>
    <dgm:cxn modelId="{03E126EF-79A1-4879-8180-7BC51A85D790}" srcId="{0D413660-60D2-429A-9495-C74F9F855E0B}" destId="{0363AF73-AECA-43D0-B9A2-98F6AE43CF8C}" srcOrd="1" destOrd="0" parTransId="{24FE5EC0-8418-421D-83D8-CEC65C89EEB0}" sibTransId="{108FC023-AA61-422D-9F3F-9DCDCDA49E4A}"/>
    <dgm:cxn modelId="{75677FB7-4857-4E70-BE30-0418CBEFB810}" type="presOf" srcId="{3A1B09F9-F9D0-47A3-AB69-794471B3698F}" destId="{769FA337-2AB6-4E94-AC17-7EF6EC0815BD}" srcOrd="0" destOrd="0" presId="urn:microsoft.com/office/officeart/2005/8/layout/cycle3"/>
    <dgm:cxn modelId="{BE03DFC8-9CB6-4A7C-9825-DD4BBC521793}" srcId="{0D413660-60D2-429A-9495-C74F9F855E0B}" destId="{3A1B09F9-F9D0-47A3-AB69-794471B3698F}" srcOrd="3" destOrd="0" parTransId="{FDDF43EB-15FD-4162-B537-BC99D437F1BA}" sibTransId="{8C569971-5419-4AA1-9C32-E197C7CDAC9D}"/>
    <dgm:cxn modelId="{BD238693-D883-45AC-BFC1-68A2F62DD19D}" type="presOf" srcId="{0D413660-60D2-429A-9495-C74F9F855E0B}" destId="{8316A6CC-3824-46DC-9039-5CD6E74B37E7}" srcOrd="0" destOrd="0" presId="urn:microsoft.com/office/officeart/2005/8/layout/cycle3"/>
    <dgm:cxn modelId="{34694419-ABE4-49B3-8939-F118668B041C}" type="presOf" srcId="{949CC742-A009-442D-9909-17AB94620EFF}" destId="{40E6AFC7-862C-44E5-A0B1-C828B42AFDC6}" srcOrd="0" destOrd="0" presId="urn:microsoft.com/office/officeart/2005/8/layout/cycle3"/>
    <dgm:cxn modelId="{5B9FE35F-B7D7-4CC7-A7BE-3CCC00D4D644}" type="presOf" srcId="{C42DEF25-9360-41E7-8814-4A4B22389AF4}" destId="{E97DC98D-E4A6-4177-863A-5C2984D46799}" srcOrd="0" destOrd="0" presId="urn:microsoft.com/office/officeart/2005/8/layout/cycle3"/>
    <dgm:cxn modelId="{545F950D-87F8-4052-8717-D60AB98F57D1}" srcId="{0D413660-60D2-429A-9495-C74F9F855E0B}" destId="{949CC742-A009-442D-9909-17AB94620EFF}" srcOrd="0" destOrd="0" parTransId="{2C99BE6F-0233-477F-B567-88628560E0BD}" sibTransId="{0F6D7B50-EE48-458B-9062-537EA5C00B6D}"/>
    <dgm:cxn modelId="{BE31C94D-3435-4E66-90DE-14815AE66E44}" srcId="{0D413660-60D2-429A-9495-C74F9F855E0B}" destId="{C42DEF25-9360-41E7-8814-4A4B22389AF4}" srcOrd="4" destOrd="0" parTransId="{160C4708-13F1-41BC-969F-0E9594D41C15}" sibTransId="{D9AF99BB-094C-4AA8-9BEF-CCB20E23F375}"/>
    <dgm:cxn modelId="{7E15F340-DF56-454B-B995-25144D4903B3}" type="presOf" srcId="{17D80E18-6A0D-4905-A0D0-59C2BB592B26}" destId="{4A3023C6-1330-4231-9163-9FC0A61AB7E3}" srcOrd="0" destOrd="0" presId="urn:microsoft.com/office/officeart/2005/8/layout/cycle3"/>
    <dgm:cxn modelId="{E946B603-38F0-40F7-B52A-41890DB71A3D}" type="presOf" srcId="{0363AF73-AECA-43D0-B9A2-98F6AE43CF8C}" destId="{48825207-87C0-442E-9808-021166CF3AB5}" srcOrd="0" destOrd="0" presId="urn:microsoft.com/office/officeart/2005/8/layout/cycle3"/>
    <dgm:cxn modelId="{29CE4EAB-BAED-4A43-A434-549A339D8685}" srcId="{0D413660-60D2-429A-9495-C74F9F855E0B}" destId="{17D80E18-6A0D-4905-A0D0-59C2BB592B26}" srcOrd="2" destOrd="0" parTransId="{F8DC83C3-17AD-4E9A-B3E7-102F911B395A}" sibTransId="{E210B9F7-5E04-4CC9-B27D-90A839BB0DEF}"/>
    <dgm:cxn modelId="{B701CA1F-752B-432A-B64B-ABD6655DCAF8}" type="presParOf" srcId="{8316A6CC-3824-46DC-9039-5CD6E74B37E7}" destId="{2413DED9-137C-4D55-B272-70B661710892}" srcOrd="0" destOrd="0" presId="urn:microsoft.com/office/officeart/2005/8/layout/cycle3"/>
    <dgm:cxn modelId="{BB98BF4D-DEC1-4CFE-A14D-2B893D46CF62}" type="presParOf" srcId="{2413DED9-137C-4D55-B272-70B661710892}" destId="{40E6AFC7-862C-44E5-A0B1-C828B42AFDC6}" srcOrd="0" destOrd="0" presId="urn:microsoft.com/office/officeart/2005/8/layout/cycle3"/>
    <dgm:cxn modelId="{AFD0ECEC-4863-4900-9D21-B726DB84451D}" type="presParOf" srcId="{2413DED9-137C-4D55-B272-70B661710892}" destId="{C1039582-8993-4EFA-A74D-D70AD6FDEFDF}" srcOrd="1" destOrd="0" presId="urn:microsoft.com/office/officeart/2005/8/layout/cycle3"/>
    <dgm:cxn modelId="{336EE1C1-697B-4069-B6C3-78B0DC973243}" type="presParOf" srcId="{2413DED9-137C-4D55-B272-70B661710892}" destId="{48825207-87C0-442E-9808-021166CF3AB5}" srcOrd="2" destOrd="0" presId="urn:microsoft.com/office/officeart/2005/8/layout/cycle3"/>
    <dgm:cxn modelId="{9FC8CBBB-CA63-46AA-886D-C14565962E61}" type="presParOf" srcId="{2413DED9-137C-4D55-B272-70B661710892}" destId="{4A3023C6-1330-4231-9163-9FC0A61AB7E3}" srcOrd="3" destOrd="0" presId="urn:microsoft.com/office/officeart/2005/8/layout/cycle3"/>
    <dgm:cxn modelId="{14C6E67E-8B81-48C2-A50F-04D6EC453AF7}" type="presParOf" srcId="{2413DED9-137C-4D55-B272-70B661710892}" destId="{769FA337-2AB6-4E94-AC17-7EF6EC0815BD}" srcOrd="4" destOrd="0" presId="urn:microsoft.com/office/officeart/2005/8/layout/cycle3"/>
    <dgm:cxn modelId="{FE4657D9-0DAD-4B0F-8969-38B0D534E1BA}" type="presParOf" srcId="{2413DED9-137C-4D55-B272-70B661710892}" destId="{E97DC98D-E4A6-4177-863A-5C2984D4679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B8727D-2FAF-4D3B-812D-A68A8EBEF57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A10FABC-292F-439A-A743-CF901FF2B62F}">
      <dgm:prSet phldrT="[Текст]" custT="1"/>
      <dgm:spPr>
        <a:xfrm rot="16200000">
          <a:off x="-733620" y="1712785"/>
          <a:ext cx="4229099" cy="803529"/>
        </a:xfrm>
        <a:prstGeom prst="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Calibri"/>
              <a:ea typeface="+mn-ea"/>
              <a:cs typeface="+mn-cs"/>
            </a:rPr>
            <a:t>В </a:t>
          </a:r>
          <a:r>
            <a:rPr lang="ru-RU" sz="18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інклюзивних</a:t>
          </a:r>
          <a:r>
            <a:rPr lang="ru-RU" sz="18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ru-RU" sz="18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групах</a:t>
          </a:r>
          <a:r>
            <a:rPr lang="ru-RU" sz="18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ru-RU" sz="18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кількість</a:t>
          </a:r>
          <a:r>
            <a:rPr lang="ru-RU" sz="18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ru-RU" sz="18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дітей</a:t>
          </a:r>
          <a:r>
            <a:rPr lang="ru-RU" sz="18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ru-RU" sz="18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                         з </a:t>
          </a:r>
          <a:r>
            <a:rPr lang="ru-RU" sz="18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особливими</a:t>
          </a:r>
          <a:r>
            <a:rPr lang="ru-RU" sz="18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ru-RU" sz="18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освітніми</a:t>
          </a:r>
          <a:r>
            <a:rPr lang="ru-RU" sz="1800" dirty="0">
              <a:solidFill>
                <a:srgbClr val="002060"/>
              </a:solidFill>
              <a:latin typeface="Calibri"/>
              <a:ea typeface="+mn-ea"/>
              <a:cs typeface="+mn-cs"/>
            </a:rPr>
            <a:t> потребами </a:t>
          </a:r>
          <a:r>
            <a:rPr lang="ru-RU" sz="18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має</a:t>
          </a:r>
          <a:r>
            <a:rPr lang="ru-RU" sz="18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ru-RU" sz="18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становити</a:t>
          </a:r>
          <a:r>
            <a:rPr lang="ru-RU" sz="1800" dirty="0">
              <a:solidFill>
                <a:srgbClr val="002060"/>
              </a:solidFill>
              <a:latin typeface="Calibri"/>
              <a:ea typeface="+mn-ea"/>
              <a:cs typeface="+mn-cs"/>
            </a:rPr>
            <a:t> не </a:t>
          </a:r>
          <a:r>
            <a:rPr lang="ru-RU" sz="1800" dirty="0" err="1">
              <a:solidFill>
                <a:srgbClr val="002060"/>
              </a:solidFill>
              <a:latin typeface="Calibri"/>
              <a:ea typeface="+mn-ea"/>
              <a:cs typeface="+mn-cs"/>
            </a:rPr>
            <a:t>більше</a:t>
          </a:r>
          <a:r>
            <a:rPr lang="ru-RU" sz="1800" dirty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ru-RU" sz="18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 </a:t>
          </a:r>
          <a:r>
            <a:rPr lang="ru-RU" sz="1800" b="1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3 </a:t>
          </a:r>
          <a:r>
            <a:rPr lang="ru-RU" sz="1800" b="1" dirty="0" err="1" smtClean="0">
              <a:solidFill>
                <a:srgbClr val="FFFF00"/>
              </a:solidFill>
              <a:latin typeface="Calibri"/>
              <a:ea typeface="+mn-ea"/>
              <a:cs typeface="+mn-cs"/>
            </a:rPr>
            <a:t>осіб</a:t>
          </a:r>
          <a:r>
            <a:rPr lang="ru-RU" sz="1800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:</a:t>
          </a:r>
          <a:endParaRPr lang="ru-RU" sz="1800" dirty="0">
            <a:solidFill>
              <a:srgbClr val="FFFF00"/>
            </a:solidFill>
            <a:latin typeface="Calibri"/>
            <a:ea typeface="+mn-ea"/>
            <a:cs typeface="+mn-cs"/>
          </a:endParaRPr>
        </a:p>
      </dgm:t>
    </dgm:pt>
    <dgm:pt modelId="{5D810974-B0B6-4C1C-9118-7C9688700D93}" type="parTrans" cxnId="{671946A2-D209-47F3-ABD4-6977981A68A4}">
      <dgm:prSet/>
      <dgm:spPr/>
      <dgm:t>
        <a:bodyPr/>
        <a:lstStyle/>
        <a:p>
          <a:endParaRPr lang="ru-RU"/>
        </a:p>
      </dgm:t>
    </dgm:pt>
    <dgm:pt modelId="{E5D6C481-9BF6-43BB-BC25-7C9B2AF11516}" type="sibTrans" cxnId="{671946A2-D209-47F3-ABD4-6977981A68A4}">
      <dgm:prSet/>
      <dgm:spPr/>
      <dgm:t>
        <a:bodyPr/>
        <a:lstStyle/>
        <a:p>
          <a:endParaRPr lang="ru-RU"/>
        </a:p>
      </dgm:t>
    </dgm:pt>
    <dgm:pt modelId="{2379A56D-E563-499C-AD11-A4CC0FD3BF92}">
      <dgm:prSet phldrT="[Текст]" custT="1"/>
      <dgm:spPr>
        <a:xfrm>
          <a:off x="2309809" y="708374"/>
          <a:ext cx="2635575" cy="803529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не </a:t>
          </a:r>
          <a:r>
            <a:rPr lang="ru-RU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більше</a:t>
          </a:r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1800" b="1" dirty="0">
              <a:solidFill>
                <a:srgbClr val="FFFF00"/>
              </a:solidFill>
              <a:latin typeface="Calibri"/>
              <a:ea typeface="+mn-ea"/>
              <a:cs typeface="+mn-cs"/>
            </a:rPr>
            <a:t>1 </a:t>
          </a:r>
          <a:r>
            <a:rPr lang="ru-RU" sz="1800" b="1" dirty="0" err="1">
              <a:solidFill>
                <a:srgbClr val="FFFF00"/>
              </a:solidFill>
              <a:latin typeface="Calibri"/>
              <a:ea typeface="+mn-ea"/>
              <a:cs typeface="+mn-cs"/>
            </a:rPr>
            <a:t>дитини</a:t>
          </a:r>
          <a:r>
            <a:rPr lang="ru-RU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                        </a:t>
          </a:r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яка </a:t>
          </a:r>
          <a:r>
            <a:rPr lang="ru-RU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потребує</a:t>
          </a:r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IV </a:t>
          </a:r>
          <a:r>
            <a:rPr lang="uk-UA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чи </a:t>
          </a:r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</a:t>
          </a:r>
          <a:r>
            <a:rPr lang="uk-UA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рівня підтримки</a:t>
          </a:r>
          <a:endParaRPr lang="ru-RU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6A151AB-82C5-44AF-9365-72003E280DA3}" type="parTrans" cxnId="{76604593-256D-4DAE-A55B-994E0C7A7C24}">
      <dgm:prSet/>
      <dgm:spPr>
        <a:xfrm>
          <a:off x="1782694" y="1110138"/>
          <a:ext cx="527115" cy="1004411"/>
        </a:xfrm>
        <a:custGeom>
          <a:avLst/>
          <a:gdLst/>
          <a:ahLst/>
          <a:cxnLst/>
          <a:rect l="0" t="0" r="0" b="0"/>
          <a:pathLst>
            <a:path>
              <a:moveTo>
                <a:pt x="0" y="1004411"/>
              </a:moveTo>
              <a:lnTo>
                <a:pt x="263557" y="1004411"/>
              </a:lnTo>
              <a:lnTo>
                <a:pt x="263557" y="0"/>
              </a:lnTo>
              <a:lnTo>
                <a:pt x="527115" y="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7B9EA12-33F2-446C-A330-530F13D04446}" type="sibTrans" cxnId="{76604593-256D-4DAE-A55B-994E0C7A7C24}">
      <dgm:prSet/>
      <dgm:spPr/>
      <dgm:t>
        <a:bodyPr/>
        <a:lstStyle/>
        <a:p>
          <a:endParaRPr lang="ru-RU"/>
        </a:p>
      </dgm:t>
    </dgm:pt>
    <dgm:pt modelId="{DF5988F2-98E4-4762-BAA9-B2BEAC6B8B5D}">
      <dgm:prSet phldrT="[Текст]" custT="1"/>
      <dgm:spPr>
        <a:xfrm>
          <a:off x="2309809" y="1712785"/>
          <a:ext cx="2635575" cy="803529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не </a:t>
          </a:r>
          <a:r>
            <a:rPr lang="ru-RU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більше</a:t>
          </a:r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1800" b="1" dirty="0">
              <a:solidFill>
                <a:srgbClr val="FFFF00"/>
              </a:solidFill>
              <a:latin typeface="Calibri"/>
              <a:ea typeface="+mn-ea"/>
              <a:cs typeface="+mn-cs"/>
            </a:rPr>
            <a:t>2 </a:t>
          </a:r>
          <a:r>
            <a:rPr lang="ru-RU" sz="1800" b="1" dirty="0" err="1">
              <a:solidFill>
                <a:srgbClr val="FFFF00"/>
              </a:solidFill>
              <a:latin typeface="Calibri"/>
              <a:ea typeface="+mn-ea"/>
              <a:cs typeface="+mn-cs"/>
            </a:rPr>
            <a:t>дітей</a:t>
          </a:r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</a:t>
          </a:r>
          <a:r>
            <a:rPr lang="ru-RU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                     </a:t>
          </a:r>
          <a:r>
            <a:rPr lang="ru-RU" sz="18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які</a:t>
          </a:r>
          <a:r>
            <a:rPr lang="ru-RU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потребують</a:t>
          </a:r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ІІІ </a:t>
          </a:r>
          <a:r>
            <a:rPr lang="ru-RU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рівня</a:t>
          </a:r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підтримки</a:t>
          </a:r>
          <a:endParaRPr lang="ru-RU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4BFC669-F30B-46B4-B6F5-9DEE08F5903F}" type="parTrans" cxnId="{56A8E08B-2F11-4580-A06E-38C9779A9CF3}">
      <dgm:prSet/>
      <dgm:spPr>
        <a:xfrm>
          <a:off x="1782694" y="2068829"/>
          <a:ext cx="5271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115" y="4572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A2E6C55-D20A-410D-9BB0-29853560A897}" type="sibTrans" cxnId="{56A8E08B-2F11-4580-A06E-38C9779A9CF3}">
      <dgm:prSet/>
      <dgm:spPr/>
      <dgm:t>
        <a:bodyPr/>
        <a:lstStyle/>
        <a:p>
          <a:endParaRPr lang="ru-RU"/>
        </a:p>
      </dgm:t>
    </dgm:pt>
    <dgm:pt modelId="{5E6AB723-EEC8-4072-B371-27E7B00A43FA}">
      <dgm:prSet phldrT="[Текст]" custT="1"/>
      <dgm:spPr>
        <a:xfrm>
          <a:off x="2309809" y="2717196"/>
          <a:ext cx="2635575" cy="803529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не </a:t>
          </a:r>
          <a:r>
            <a:rPr lang="ru-RU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більше</a:t>
          </a:r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1800" b="1" dirty="0">
              <a:solidFill>
                <a:srgbClr val="FFFF00"/>
              </a:solidFill>
              <a:latin typeface="Calibri"/>
              <a:ea typeface="+mn-ea"/>
              <a:cs typeface="+mn-cs"/>
            </a:rPr>
            <a:t>3 </a:t>
          </a:r>
          <a:r>
            <a:rPr lang="ru-RU" sz="1800" b="1" dirty="0" err="1">
              <a:solidFill>
                <a:srgbClr val="FFFF00"/>
              </a:solidFill>
              <a:latin typeface="Calibri"/>
              <a:ea typeface="+mn-ea"/>
              <a:cs typeface="+mn-cs"/>
            </a:rPr>
            <a:t>дітей</a:t>
          </a:r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</a:t>
          </a:r>
          <a:r>
            <a:rPr lang="ru-RU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                    </a:t>
          </a:r>
          <a:r>
            <a:rPr lang="ru-RU" sz="18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які</a:t>
          </a:r>
          <a:r>
            <a:rPr lang="ru-RU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потребують</a:t>
          </a:r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ІІ </a:t>
          </a:r>
          <a:r>
            <a:rPr lang="ru-RU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рівня</a:t>
          </a:r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1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підтримки</a:t>
          </a:r>
          <a:endParaRPr lang="ru-RU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35F8538-BCA6-4E26-9699-3A631EA369FB}" type="parTrans" cxnId="{FBEA3A11-897E-4C2B-A331-43939F5E52F8}">
      <dgm:prSet/>
      <dgm:spPr>
        <a:xfrm>
          <a:off x="1782694" y="2114549"/>
          <a:ext cx="527115" cy="10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3557" y="0"/>
              </a:lnTo>
              <a:lnTo>
                <a:pt x="263557" y="1004411"/>
              </a:lnTo>
              <a:lnTo>
                <a:pt x="527115" y="1004411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61FB40E-CD97-489A-AD1A-013492C4893F}" type="sibTrans" cxnId="{FBEA3A11-897E-4C2B-A331-43939F5E52F8}">
      <dgm:prSet/>
      <dgm:spPr/>
      <dgm:t>
        <a:bodyPr/>
        <a:lstStyle/>
        <a:p>
          <a:endParaRPr lang="ru-RU"/>
        </a:p>
      </dgm:t>
    </dgm:pt>
    <dgm:pt modelId="{31469425-AF1F-458E-87B2-936A3958CEB3}" type="pres">
      <dgm:prSet presAssocID="{48B8727D-2FAF-4D3B-812D-A68A8EBEF57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240EA59-69AC-42FA-A12E-318E0ED5DCED}" type="pres">
      <dgm:prSet presAssocID="{9A10FABC-292F-439A-A743-CF901FF2B62F}" presName="root1" presStyleCnt="0"/>
      <dgm:spPr/>
    </dgm:pt>
    <dgm:pt modelId="{5DEF3A9D-B6FE-4229-AB66-91FB3C542A81}" type="pres">
      <dgm:prSet presAssocID="{9A10FABC-292F-439A-A743-CF901FF2B62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6CCE908-21BD-4EC3-B9A7-E6D2FE3DD638}" type="pres">
      <dgm:prSet presAssocID="{9A10FABC-292F-439A-A743-CF901FF2B62F}" presName="level2hierChild" presStyleCnt="0"/>
      <dgm:spPr/>
    </dgm:pt>
    <dgm:pt modelId="{EEDD0C90-34ED-4934-AEEE-4C60DE9EA74A}" type="pres">
      <dgm:prSet presAssocID="{26A151AB-82C5-44AF-9365-72003E280DA3}" presName="conn2-1" presStyleLbl="parChTrans1D2" presStyleIdx="0" presStyleCnt="3"/>
      <dgm:spPr/>
      <dgm:t>
        <a:bodyPr/>
        <a:lstStyle/>
        <a:p>
          <a:endParaRPr lang="uk-UA"/>
        </a:p>
      </dgm:t>
    </dgm:pt>
    <dgm:pt modelId="{E68C307F-AB16-4E58-876F-93A1184167D5}" type="pres">
      <dgm:prSet presAssocID="{26A151AB-82C5-44AF-9365-72003E280DA3}" presName="connTx" presStyleLbl="parChTrans1D2" presStyleIdx="0" presStyleCnt="3"/>
      <dgm:spPr/>
      <dgm:t>
        <a:bodyPr/>
        <a:lstStyle/>
        <a:p>
          <a:endParaRPr lang="uk-UA"/>
        </a:p>
      </dgm:t>
    </dgm:pt>
    <dgm:pt modelId="{5A9EAD45-0F12-48D4-8C83-48AA0518ED07}" type="pres">
      <dgm:prSet presAssocID="{2379A56D-E563-499C-AD11-A4CC0FD3BF92}" presName="root2" presStyleCnt="0"/>
      <dgm:spPr/>
    </dgm:pt>
    <dgm:pt modelId="{097C9BE2-B594-4475-A946-10A38BF6E4B9}" type="pres">
      <dgm:prSet presAssocID="{2379A56D-E563-499C-AD11-A4CC0FD3BF92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0FA115-E4F9-4BF7-8F5E-144C5907E3C2}" type="pres">
      <dgm:prSet presAssocID="{2379A56D-E563-499C-AD11-A4CC0FD3BF92}" presName="level3hierChild" presStyleCnt="0"/>
      <dgm:spPr/>
    </dgm:pt>
    <dgm:pt modelId="{73702A0E-B21C-4F17-8277-00FD1CA249CA}" type="pres">
      <dgm:prSet presAssocID="{C4BFC669-F30B-46B4-B6F5-9DEE08F5903F}" presName="conn2-1" presStyleLbl="parChTrans1D2" presStyleIdx="1" presStyleCnt="3"/>
      <dgm:spPr/>
      <dgm:t>
        <a:bodyPr/>
        <a:lstStyle/>
        <a:p>
          <a:endParaRPr lang="uk-UA"/>
        </a:p>
      </dgm:t>
    </dgm:pt>
    <dgm:pt modelId="{39D4357B-BCFB-4B22-9DF3-9EA57AAD9F13}" type="pres">
      <dgm:prSet presAssocID="{C4BFC669-F30B-46B4-B6F5-9DEE08F5903F}" presName="connTx" presStyleLbl="parChTrans1D2" presStyleIdx="1" presStyleCnt="3"/>
      <dgm:spPr/>
      <dgm:t>
        <a:bodyPr/>
        <a:lstStyle/>
        <a:p>
          <a:endParaRPr lang="uk-UA"/>
        </a:p>
      </dgm:t>
    </dgm:pt>
    <dgm:pt modelId="{5E397EA8-E65C-4591-9EA6-8F195546574A}" type="pres">
      <dgm:prSet presAssocID="{DF5988F2-98E4-4762-BAA9-B2BEAC6B8B5D}" presName="root2" presStyleCnt="0"/>
      <dgm:spPr/>
    </dgm:pt>
    <dgm:pt modelId="{A01FE509-4FE8-42D1-A9C6-BDF711B52584}" type="pres">
      <dgm:prSet presAssocID="{DF5988F2-98E4-4762-BAA9-B2BEAC6B8B5D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CDBE622-BD40-4AA5-97E5-D563EEB73F62}" type="pres">
      <dgm:prSet presAssocID="{DF5988F2-98E4-4762-BAA9-B2BEAC6B8B5D}" presName="level3hierChild" presStyleCnt="0"/>
      <dgm:spPr/>
    </dgm:pt>
    <dgm:pt modelId="{16E7F7F7-530E-43DD-99AB-F6D0D483CCA6}" type="pres">
      <dgm:prSet presAssocID="{F35F8538-BCA6-4E26-9699-3A631EA369FB}" presName="conn2-1" presStyleLbl="parChTrans1D2" presStyleIdx="2" presStyleCnt="3"/>
      <dgm:spPr/>
      <dgm:t>
        <a:bodyPr/>
        <a:lstStyle/>
        <a:p>
          <a:endParaRPr lang="uk-UA"/>
        </a:p>
      </dgm:t>
    </dgm:pt>
    <dgm:pt modelId="{F45F99CE-B703-4A43-8AC4-EAB2D9E30595}" type="pres">
      <dgm:prSet presAssocID="{F35F8538-BCA6-4E26-9699-3A631EA369FB}" presName="connTx" presStyleLbl="parChTrans1D2" presStyleIdx="2" presStyleCnt="3"/>
      <dgm:spPr/>
      <dgm:t>
        <a:bodyPr/>
        <a:lstStyle/>
        <a:p>
          <a:endParaRPr lang="uk-UA"/>
        </a:p>
      </dgm:t>
    </dgm:pt>
    <dgm:pt modelId="{DCBA71C3-FBC6-49BC-AF75-C5D73FD5F6A3}" type="pres">
      <dgm:prSet presAssocID="{5E6AB723-EEC8-4072-B371-27E7B00A43FA}" presName="root2" presStyleCnt="0"/>
      <dgm:spPr/>
    </dgm:pt>
    <dgm:pt modelId="{26A8BE75-A78E-400B-A14B-FE15342EBBC6}" type="pres">
      <dgm:prSet presAssocID="{5E6AB723-EEC8-4072-B371-27E7B00A43FA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C2135B0-0255-48D7-971F-1B6E0BC3FBF4}" type="pres">
      <dgm:prSet presAssocID="{5E6AB723-EEC8-4072-B371-27E7B00A43FA}" presName="level3hierChild" presStyleCnt="0"/>
      <dgm:spPr/>
    </dgm:pt>
  </dgm:ptLst>
  <dgm:cxnLst>
    <dgm:cxn modelId="{80C75360-7439-4D8F-BBB8-AC2C5D535FA6}" type="presOf" srcId="{9A10FABC-292F-439A-A743-CF901FF2B62F}" destId="{5DEF3A9D-B6FE-4229-AB66-91FB3C542A81}" srcOrd="0" destOrd="0" presId="urn:microsoft.com/office/officeart/2008/layout/HorizontalMultiLevelHierarchy"/>
    <dgm:cxn modelId="{6B892352-48B6-4C07-AF72-598D8D58D6EB}" type="presOf" srcId="{26A151AB-82C5-44AF-9365-72003E280DA3}" destId="{EEDD0C90-34ED-4934-AEEE-4C60DE9EA74A}" srcOrd="0" destOrd="0" presId="urn:microsoft.com/office/officeart/2008/layout/HorizontalMultiLevelHierarchy"/>
    <dgm:cxn modelId="{76604593-256D-4DAE-A55B-994E0C7A7C24}" srcId="{9A10FABC-292F-439A-A743-CF901FF2B62F}" destId="{2379A56D-E563-499C-AD11-A4CC0FD3BF92}" srcOrd="0" destOrd="0" parTransId="{26A151AB-82C5-44AF-9365-72003E280DA3}" sibTransId="{A7B9EA12-33F2-446C-A330-530F13D04446}"/>
    <dgm:cxn modelId="{4D738A0A-0A3C-4E15-974F-DB355FBDC539}" type="presOf" srcId="{26A151AB-82C5-44AF-9365-72003E280DA3}" destId="{E68C307F-AB16-4E58-876F-93A1184167D5}" srcOrd="1" destOrd="0" presId="urn:microsoft.com/office/officeart/2008/layout/HorizontalMultiLevelHierarchy"/>
    <dgm:cxn modelId="{2A50457F-605D-436C-94CF-39C3D9BAE0E8}" type="presOf" srcId="{F35F8538-BCA6-4E26-9699-3A631EA369FB}" destId="{F45F99CE-B703-4A43-8AC4-EAB2D9E30595}" srcOrd="1" destOrd="0" presId="urn:microsoft.com/office/officeart/2008/layout/HorizontalMultiLevelHierarchy"/>
    <dgm:cxn modelId="{56A8E08B-2F11-4580-A06E-38C9779A9CF3}" srcId="{9A10FABC-292F-439A-A743-CF901FF2B62F}" destId="{DF5988F2-98E4-4762-BAA9-B2BEAC6B8B5D}" srcOrd="1" destOrd="0" parTransId="{C4BFC669-F30B-46B4-B6F5-9DEE08F5903F}" sibTransId="{8A2E6C55-D20A-410D-9BB0-29853560A897}"/>
    <dgm:cxn modelId="{D48ACAEE-1317-4532-853F-2E70D9891180}" type="presOf" srcId="{5E6AB723-EEC8-4072-B371-27E7B00A43FA}" destId="{26A8BE75-A78E-400B-A14B-FE15342EBBC6}" srcOrd="0" destOrd="0" presId="urn:microsoft.com/office/officeart/2008/layout/HorizontalMultiLevelHierarchy"/>
    <dgm:cxn modelId="{156B7279-CD10-4EA9-9E5C-85AE65C3F81E}" type="presOf" srcId="{F35F8538-BCA6-4E26-9699-3A631EA369FB}" destId="{16E7F7F7-530E-43DD-99AB-F6D0D483CCA6}" srcOrd="0" destOrd="0" presId="urn:microsoft.com/office/officeart/2008/layout/HorizontalMultiLevelHierarchy"/>
    <dgm:cxn modelId="{8B9C61C2-A0ED-4D2C-8383-8566DB70E7B7}" type="presOf" srcId="{DF5988F2-98E4-4762-BAA9-B2BEAC6B8B5D}" destId="{A01FE509-4FE8-42D1-A9C6-BDF711B52584}" srcOrd="0" destOrd="0" presId="urn:microsoft.com/office/officeart/2008/layout/HorizontalMultiLevelHierarchy"/>
    <dgm:cxn modelId="{671946A2-D209-47F3-ABD4-6977981A68A4}" srcId="{48B8727D-2FAF-4D3B-812D-A68A8EBEF571}" destId="{9A10FABC-292F-439A-A743-CF901FF2B62F}" srcOrd="0" destOrd="0" parTransId="{5D810974-B0B6-4C1C-9118-7C9688700D93}" sibTransId="{E5D6C481-9BF6-43BB-BC25-7C9B2AF11516}"/>
    <dgm:cxn modelId="{43C78E36-D56D-47B9-AA39-FFB57A642231}" type="presOf" srcId="{C4BFC669-F30B-46B4-B6F5-9DEE08F5903F}" destId="{39D4357B-BCFB-4B22-9DF3-9EA57AAD9F13}" srcOrd="1" destOrd="0" presId="urn:microsoft.com/office/officeart/2008/layout/HorizontalMultiLevelHierarchy"/>
    <dgm:cxn modelId="{FBEA3A11-897E-4C2B-A331-43939F5E52F8}" srcId="{9A10FABC-292F-439A-A743-CF901FF2B62F}" destId="{5E6AB723-EEC8-4072-B371-27E7B00A43FA}" srcOrd="2" destOrd="0" parTransId="{F35F8538-BCA6-4E26-9699-3A631EA369FB}" sibTransId="{161FB40E-CD97-489A-AD1A-013492C4893F}"/>
    <dgm:cxn modelId="{9568F184-013C-4C81-8715-85CAAF3EBA62}" type="presOf" srcId="{C4BFC669-F30B-46B4-B6F5-9DEE08F5903F}" destId="{73702A0E-B21C-4F17-8277-00FD1CA249CA}" srcOrd="0" destOrd="0" presId="urn:microsoft.com/office/officeart/2008/layout/HorizontalMultiLevelHierarchy"/>
    <dgm:cxn modelId="{6430AAD3-D0B5-4F4D-96AF-110444E6EBC3}" type="presOf" srcId="{48B8727D-2FAF-4D3B-812D-A68A8EBEF571}" destId="{31469425-AF1F-458E-87B2-936A3958CEB3}" srcOrd="0" destOrd="0" presId="urn:microsoft.com/office/officeart/2008/layout/HorizontalMultiLevelHierarchy"/>
    <dgm:cxn modelId="{618B8A95-E0DD-46ED-ABC5-CD41EEB2DF6A}" type="presOf" srcId="{2379A56D-E563-499C-AD11-A4CC0FD3BF92}" destId="{097C9BE2-B594-4475-A946-10A38BF6E4B9}" srcOrd="0" destOrd="0" presId="urn:microsoft.com/office/officeart/2008/layout/HorizontalMultiLevelHierarchy"/>
    <dgm:cxn modelId="{923D93CF-31A0-4421-9F0D-413056DBA2F5}" type="presParOf" srcId="{31469425-AF1F-458E-87B2-936A3958CEB3}" destId="{7240EA59-69AC-42FA-A12E-318E0ED5DCED}" srcOrd="0" destOrd="0" presId="urn:microsoft.com/office/officeart/2008/layout/HorizontalMultiLevelHierarchy"/>
    <dgm:cxn modelId="{9B138395-6352-4401-B2A4-6D6A4D5B5E3B}" type="presParOf" srcId="{7240EA59-69AC-42FA-A12E-318E0ED5DCED}" destId="{5DEF3A9D-B6FE-4229-AB66-91FB3C542A81}" srcOrd="0" destOrd="0" presId="urn:microsoft.com/office/officeart/2008/layout/HorizontalMultiLevelHierarchy"/>
    <dgm:cxn modelId="{D058D5D8-C58C-4AE5-8D16-9CACBF59196C}" type="presParOf" srcId="{7240EA59-69AC-42FA-A12E-318E0ED5DCED}" destId="{A6CCE908-21BD-4EC3-B9A7-E6D2FE3DD638}" srcOrd="1" destOrd="0" presId="urn:microsoft.com/office/officeart/2008/layout/HorizontalMultiLevelHierarchy"/>
    <dgm:cxn modelId="{C621635D-11A4-4792-846B-37A3FB7CADAB}" type="presParOf" srcId="{A6CCE908-21BD-4EC3-B9A7-E6D2FE3DD638}" destId="{EEDD0C90-34ED-4934-AEEE-4C60DE9EA74A}" srcOrd="0" destOrd="0" presId="urn:microsoft.com/office/officeart/2008/layout/HorizontalMultiLevelHierarchy"/>
    <dgm:cxn modelId="{61AF8246-840D-480A-B446-49E3A4F9138A}" type="presParOf" srcId="{EEDD0C90-34ED-4934-AEEE-4C60DE9EA74A}" destId="{E68C307F-AB16-4E58-876F-93A1184167D5}" srcOrd="0" destOrd="0" presId="urn:microsoft.com/office/officeart/2008/layout/HorizontalMultiLevelHierarchy"/>
    <dgm:cxn modelId="{1DF6CF69-720F-41E2-BC28-6E94CE884900}" type="presParOf" srcId="{A6CCE908-21BD-4EC3-B9A7-E6D2FE3DD638}" destId="{5A9EAD45-0F12-48D4-8C83-48AA0518ED07}" srcOrd="1" destOrd="0" presId="urn:microsoft.com/office/officeart/2008/layout/HorizontalMultiLevelHierarchy"/>
    <dgm:cxn modelId="{4CB3D183-34FA-49B2-87C8-C45AE926A4AE}" type="presParOf" srcId="{5A9EAD45-0F12-48D4-8C83-48AA0518ED07}" destId="{097C9BE2-B594-4475-A946-10A38BF6E4B9}" srcOrd="0" destOrd="0" presId="urn:microsoft.com/office/officeart/2008/layout/HorizontalMultiLevelHierarchy"/>
    <dgm:cxn modelId="{FA656A76-1E21-430B-8AA0-333A74EB9C39}" type="presParOf" srcId="{5A9EAD45-0F12-48D4-8C83-48AA0518ED07}" destId="{C60FA115-E4F9-4BF7-8F5E-144C5907E3C2}" srcOrd="1" destOrd="0" presId="urn:microsoft.com/office/officeart/2008/layout/HorizontalMultiLevelHierarchy"/>
    <dgm:cxn modelId="{208E3C96-9A1F-437B-B36A-D6EB56EC7ED3}" type="presParOf" srcId="{A6CCE908-21BD-4EC3-B9A7-E6D2FE3DD638}" destId="{73702A0E-B21C-4F17-8277-00FD1CA249CA}" srcOrd="2" destOrd="0" presId="urn:microsoft.com/office/officeart/2008/layout/HorizontalMultiLevelHierarchy"/>
    <dgm:cxn modelId="{B1F94B03-F246-4CA6-B1FB-6F203A530FA5}" type="presParOf" srcId="{73702A0E-B21C-4F17-8277-00FD1CA249CA}" destId="{39D4357B-BCFB-4B22-9DF3-9EA57AAD9F13}" srcOrd="0" destOrd="0" presId="urn:microsoft.com/office/officeart/2008/layout/HorizontalMultiLevelHierarchy"/>
    <dgm:cxn modelId="{303F4EA9-2D5E-48BE-B1C6-09A66064B3C3}" type="presParOf" srcId="{A6CCE908-21BD-4EC3-B9A7-E6D2FE3DD638}" destId="{5E397EA8-E65C-4591-9EA6-8F195546574A}" srcOrd="3" destOrd="0" presId="urn:microsoft.com/office/officeart/2008/layout/HorizontalMultiLevelHierarchy"/>
    <dgm:cxn modelId="{8A8BFD5E-E36C-4CF0-A428-1FCA4E74BF90}" type="presParOf" srcId="{5E397EA8-E65C-4591-9EA6-8F195546574A}" destId="{A01FE509-4FE8-42D1-A9C6-BDF711B52584}" srcOrd="0" destOrd="0" presId="urn:microsoft.com/office/officeart/2008/layout/HorizontalMultiLevelHierarchy"/>
    <dgm:cxn modelId="{69EA682A-B9E5-456D-AC65-55CE98F0CCE8}" type="presParOf" srcId="{5E397EA8-E65C-4591-9EA6-8F195546574A}" destId="{6CDBE622-BD40-4AA5-97E5-D563EEB73F62}" srcOrd="1" destOrd="0" presId="urn:microsoft.com/office/officeart/2008/layout/HorizontalMultiLevelHierarchy"/>
    <dgm:cxn modelId="{1CB037EB-014E-45AA-BFAD-137950A7001D}" type="presParOf" srcId="{A6CCE908-21BD-4EC3-B9A7-E6D2FE3DD638}" destId="{16E7F7F7-530E-43DD-99AB-F6D0D483CCA6}" srcOrd="4" destOrd="0" presId="urn:microsoft.com/office/officeart/2008/layout/HorizontalMultiLevelHierarchy"/>
    <dgm:cxn modelId="{FB4E4815-DA11-4410-84D0-9D8887583113}" type="presParOf" srcId="{16E7F7F7-530E-43DD-99AB-F6D0D483CCA6}" destId="{F45F99CE-B703-4A43-8AC4-EAB2D9E30595}" srcOrd="0" destOrd="0" presId="urn:microsoft.com/office/officeart/2008/layout/HorizontalMultiLevelHierarchy"/>
    <dgm:cxn modelId="{6991C33B-C625-42B4-ADBD-7CC9D662B364}" type="presParOf" srcId="{A6CCE908-21BD-4EC3-B9A7-E6D2FE3DD638}" destId="{DCBA71C3-FBC6-49BC-AF75-C5D73FD5F6A3}" srcOrd="5" destOrd="0" presId="urn:microsoft.com/office/officeart/2008/layout/HorizontalMultiLevelHierarchy"/>
    <dgm:cxn modelId="{43348128-4AA5-4F83-BE00-73581576D28B}" type="presParOf" srcId="{DCBA71C3-FBC6-49BC-AF75-C5D73FD5F6A3}" destId="{26A8BE75-A78E-400B-A14B-FE15342EBBC6}" srcOrd="0" destOrd="0" presId="urn:microsoft.com/office/officeart/2008/layout/HorizontalMultiLevelHierarchy"/>
    <dgm:cxn modelId="{4AFB5450-7925-4B00-8E9E-E2A73ACF2AF4}" type="presParOf" srcId="{DCBA71C3-FBC6-49BC-AF75-C5D73FD5F6A3}" destId="{3C2135B0-0255-48D7-971F-1B6E0BC3FBF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39582-8993-4EFA-A74D-D70AD6FDEFDF}">
      <dsp:nvSpPr>
        <dsp:cNvPr id="0" name=""/>
        <dsp:cNvSpPr/>
      </dsp:nvSpPr>
      <dsp:spPr>
        <a:xfrm>
          <a:off x="-323848" y="-2034529"/>
          <a:ext cx="6919541" cy="6919541"/>
        </a:xfrm>
        <a:prstGeom prst="circularArrow">
          <a:avLst>
            <a:gd name="adj1" fmla="val 3105"/>
            <a:gd name="adj2" fmla="val 175320"/>
            <a:gd name="adj3" fmla="val 10280905"/>
            <a:gd name="adj4" fmla="val -1375099"/>
            <a:gd name="adj5" fmla="val 3224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6AFC7-862C-44E5-A0B1-C828B42AFDC6}">
      <dsp:nvSpPr>
        <dsp:cNvPr id="0" name=""/>
        <dsp:cNvSpPr/>
      </dsp:nvSpPr>
      <dsp:spPr>
        <a:xfrm>
          <a:off x="3309" y="-290177"/>
          <a:ext cx="6402092" cy="1677012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Кількість</a:t>
          </a:r>
          <a:r>
            <a:rPr lang="ru-RU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годин на </a:t>
          </a:r>
          <a:r>
            <a:rPr lang="ru-RU" sz="20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тиждень</a:t>
          </a:r>
          <a:r>
            <a:rPr lang="ru-RU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психолого-</a:t>
          </a:r>
          <a:r>
            <a:rPr lang="ru-RU" sz="20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педагогічних</a:t>
          </a:r>
          <a:r>
            <a:rPr lang="ru-RU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та </a:t>
          </a:r>
          <a:r>
            <a:rPr lang="ru-RU" sz="20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корекційно-розвиткових</a:t>
          </a:r>
          <a:r>
            <a:rPr lang="ru-RU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послуг</a:t>
          </a:r>
          <a:r>
            <a:rPr lang="ru-RU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(занять),                                                    </a:t>
          </a:r>
          <a:r>
            <a:rPr lang="ru-RU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які</a:t>
          </a:r>
          <a:r>
            <a:rPr lang="ru-RU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20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мають</a:t>
          </a:r>
          <a:r>
            <a:rPr lang="ru-RU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20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надавати</a:t>
          </a:r>
          <a:r>
            <a:rPr lang="ru-RU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20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відповідні</a:t>
          </a:r>
          <a:r>
            <a:rPr lang="ru-RU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20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фахівці</a:t>
          </a:r>
          <a:r>
            <a:rPr lang="ru-RU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                                                             (</a:t>
          </a:r>
          <a:r>
            <a:rPr lang="ru-RU" sz="20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практичні</a:t>
          </a:r>
          <a:r>
            <a:rPr lang="ru-RU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психологи, </a:t>
          </a:r>
          <a:r>
            <a:rPr lang="ru-RU" sz="20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вчителі-реабілітологи</a:t>
          </a:r>
          <a:r>
            <a:rPr lang="ru-RU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</a:t>
          </a:r>
          <a:r>
            <a:rPr lang="ru-RU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            </a:t>
          </a:r>
          <a:r>
            <a:rPr lang="ru-RU" sz="2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вчителі-логопеди</a:t>
          </a:r>
          <a:r>
            <a:rPr lang="ru-RU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</a:t>
          </a:r>
          <a:r>
            <a:rPr lang="ru-RU" sz="20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вчителі</a:t>
          </a:r>
          <a:r>
            <a:rPr lang="ru-RU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-дефектологи)</a:t>
          </a:r>
        </a:p>
      </dsp:txBody>
      <dsp:txXfrm>
        <a:off x="85174" y="-208312"/>
        <a:ext cx="6238362" cy="1513282"/>
      </dsp:txXfrm>
    </dsp:sp>
    <dsp:sp modelId="{48825207-87C0-442E-9808-021166CF3AB5}">
      <dsp:nvSpPr>
        <dsp:cNvPr id="0" name=""/>
        <dsp:cNvSpPr/>
      </dsp:nvSpPr>
      <dsp:spPr>
        <a:xfrm>
          <a:off x="4161107" y="1749890"/>
          <a:ext cx="1746123" cy="1140236"/>
        </a:xfrm>
        <a:prstGeom prst="round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ІІІ </a:t>
          </a:r>
          <a:r>
            <a:rPr lang="ru-RU" sz="1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рівень</a:t>
          </a:r>
          <a:r>
            <a:rPr lang="ru-RU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1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підтримки</a:t>
          </a:r>
          <a:r>
            <a:rPr lang="ru-RU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               </a:t>
          </a:r>
          <a:r>
            <a:rPr lang="ru-RU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 </a:t>
          </a:r>
          <a:r>
            <a:rPr lang="ru-RU" sz="1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години</a:t>
          </a:r>
          <a:endParaRPr lang="ru-RU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216769" y="1805552"/>
        <a:ext cx="1634799" cy="1028912"/>
      </dsp:txXfrm>
    </dsp:sp>
    <dsp:sp modelId="{4A3023C6-1330-4231-9163-9FC0A61AB7E3}">
      <dsp:nvSpPr>
        <dsp:cNvPr id="0" name=""/>
        <dsp:cNvSpPr/>
      </dsp:nvSpPr>
      <dsp:spPr>
        <a:xfrm>
          <a:off x="4160397" y="3279037"/>
          <a:ext cx="1746123" cy="1167222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 </a:t>
          </a:r>
          <a:r>
            <a:rPr lang="uk-UA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рівень підтримки </a:t>
          </a:r>
          <a:r>
            <a:rPr lang="uk-UA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               </a:t>
          </a:r>
          <a:r>
            <a:rPr lang="uk-UA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8 годин</a:t>
          </a:r>
          <a:endParaRPr lang="ru-RU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217376" y="3336016"/>
        <a:ext cx="1632165" cy="1053264"/>
      </dsp:txXfrm>
    </dsp:sp>
    <dsp:sp modelId="{769FA337-2AB6-4E94-AC17-7EF6EC0815BD}">
      <dsp:nvSpPr>
        <dsp:cNvPr id="0" name=""/>
        <dsp:cNvSpPr/>
      </dsp:nvSpPr>
      <dsp:spPr>
        <a:xfrm>
          <a:off x="515840" y="3271897"/>
          <a:ext cx="1746123" cy="1236019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IV</a:t>
          </a:r>
          <a:r>
            <a:rPr lang="ru-RU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1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рівень</a:t>
          </a:r>
          <a:r>
            <a:rPr lang="ru-RU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1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підтримки</a:t>
          </a:r>
          <a:r>
            <a:rPr lang="ru-RU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- </a:t>
          </a:r>
          <a:r>
            <a:rPr lang="ru-RU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            6 </a:t>
          </a:r>
          <a:r>
            <a:rPr lang="ru-RU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годин</a:t>
          </a:r>
        </a:p>
      </dsp:txBody>
      <dsp:txXfrm>
        <a:off x="576177" y="3332234"/>
        <a:ext cx="1625449" cy="1115345"/>
      </dsp:txXfrm>
    </dsp:sp>
    <dsp:sp modelId="{E97DC98D-E4A6-4177-863A-5C2984D46799}">
      <dsp:nvSpPr>
        <dsp:cNvPr id="0" name=""/>
        <dsp:cNvSpPr/>
      </dsp:nvSpPr>
      <dsp:spPr>
        <a:xfrm>
          <a:off x="455589" y="1784060"/>
          <a:ext cx="1783403" cy="1071884"/>
        </a:xfrm>
        <a:prstGeom prst="round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ІІ </a:t>
          </a:r>
          <a:r>
            <a:rPr lang="ru-RU" sz="1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рівень</a:t>
          </a:r>
          <a:r>
            <a:rPr lang="ru-RU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1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підтримки</a:t>
          </a:r>
          <a:r>
            <a:rPr lang="ru-RU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             </a:t>
          </a:r>
          <a:r>
            <a:rPr lang="ru-RU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</a:t>
          </a:r>
          <a:r>
            <a:rPr lang="ru-RU" sz="1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години</a:t>
          </a:r>
          <a:r>
            <a:rPr lang="ru-RU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</dsp:txBody>
      <dsp:txXfrm>
        <a:off x="507914" y="1836385"/>
        <a:ext cx="1678753" cy="967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C93EF-799A-4DB8-916F-C7801B11011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D2A82-92C6-4F94-8AC6-30BB9B32E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14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2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2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17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75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46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20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53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9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76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68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4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9E432-1C4F-4C97-8BA5-1BB98839B736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9E432-1C4F-4C97-8BA5-1BB98839B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C8429-9DB1-436C-B278-FD6AD43E0C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8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Комунальна установа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Крижопільський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інклюзивно-ресурсний центр»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dirty="0" smtClean="0"/>
              <a:t> </a:t>
            </a:r>
            <a:br>
              <a:rPr lang="ru-RU" sz="2200" dirty="0" smtClean="0"/>
            </a:br>
            <a:r>
              <a:rPr lang="uk-UA" sz="2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Семінар для </a:t>
            </a:r>
            <a:r>
              <a:rPr lang="uk-UA" sz="22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вихователів </a:t>
            </a:r>
            <a:r>
              <a:rPr lang="uk-UA" sz="22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- методистів, </a:t>
            </a:r>
            <a:r>
              <a:rPr lang="uk-UA" sz="22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асистентів </a:t>
            </a:r>
            <a:r>
              <a:rPr lang="uk-UA" sz="2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вихователів, </a:t>
            </a:r>
            <a:r>
              <a:rPr lang="uk-UA" sz="22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uk-UA" sz="22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uk-UA" sz="22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вихователів</a:t>
            </a:r>
            <a:r>
              <a:rPr lang="uk-UA" sz="2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та практичних психологів </a:t>
            </a:r>
            <a:r>
              <a:rPr lang="uk-UA" sz="2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закладів дошкільної освіти </a:t>
            </a:r>
            <a:r>
              <a:rPr lang="uk-UA" sz="22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uk-UA" sz="22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з інклюзивним навчанням </a:t>
            </a:r>
            <a:r>
              <a:rPr lang="uk-UA" sz="2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Крижопільської селищної ради</a:t>
            </a:r>
            <a:r>
              <a:rPr lang="uk-UA" sz="22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uk-UA" sz="22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uk-UA" sz="36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uk-UA" sz="28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uk-UA" sz="28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uk-UA" sz="3600" i="1" dirty="0" smtClean="0">
                <a:solidFill>
                  <a:srgbClr val="050505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Індивідуальний 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освітній маршрут дитини </a:t>
            </a:r>
            <a:r>
              <a:rPr lang="uk-UA" sz="28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uk-UA" sz="28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з розладами </a:t>
            </a:r>
            <a:r>
              <a:rPr lang="uk-UA" sz="3600" b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аутистичного 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спектру 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у 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закладах дошкільної 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освіти</a:t>
            </a:r>
            <a:r>
              <a:rPr lang="uk-UA" sz="28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uk-UA" sz="28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2000" b="1" kern="100" dirty="0" smtClean="0">
                <a:solidFill>
                  <a:srgbClr val="17375E"/>
                </a:solidFill>
                <a:latin typeface="Times New Roman"/>
                <a:ea typeface="Noto Sans CJK SC Regular"/>
                <a:cs typeface="Times New Roman"/>
              </a:rPr>
              <a:t/>
            </a:r>
            <a:br>
              <a:rPr lang="ru-RU" sz="2000" b="1" kern="100" dirty="0" smtClean="0">
                <a:solidFill>
                  <a:srgbClr val="17375E"/>
                </a:solidFill>
                <a:latin typeface="Times New Roman"/>
                <a:ea typeface="Noto Sans CJK SC Regular"/>
                <a:cs typeface="Times New Roman"/>
              </a:rPr>
            </a:br>
            <a:r>
              <a:rPr lang="ru-RU" sz="2000" kern="100" dirty="0" smtClean="0">
                <a:solidFill>
                  <a:srgbClr val="17375E"/>
                </a:solidFill>
                <a:latin typeface="Times New Roman"/>
                <a:ea typeface="Noto Sans CJK SC Regular"/>
                <a:cs typeface="Times New Roman"/>
              </a:rPr>
              <a:t/>
            </a:r>
            <a:br>
              <a:rPr lang="ru-RU" sz="2000" kern="100" dirty="0" smtClean="0">
                <a:solidFill>
                  <a:srgbClr val="17375E"/>
                </a:solidFill>
                <a:latin typeface="Times New Roman"/>
                <a:ea typeface="Noto Sans CJK SC Regular"/>
                <a:cs typeface="Times New Roman"/>
              </a:rPr>
            </a:br>
            <a:r>
              <a:rPr lang="ru-RU" sz="1800" kern="100" dirty="0" err="1" smtClean="0">
                <a:solidFill>
                  <a:srgbClr val="17375E"/>
                </a:solidFill>
                <a:latin typeface="Times New Roman"/>
                <a:ea typeface="Noto Sans CJK SC Regular"/>
                <a:cs typeface="Times New Roman"/>
              </a:rPr>
              <a:t>смт</a:t>
            </a:r>
            <a:r>
              <a:rPr lang="ru-RU" sz="1800" kern="100" dirty="0" smtClean="0">
                <a:solidFill>
                  <a:srgbClr val="17375E"/>
                </a:solidFill>
                <a:latin typeface="Times New Roman"/>
                <a:ea typeface="Noto Sans CJK SC Regular"/>
                <a:cs typeface="Times New Roman"/>
              </a:rPr>
              <a:t> </a:t>
            </a:r>
            <a:r>
              <a:rPr lang="ru-RU" sz="1800" kern="100" dirty="0" err="1" smtClean="0">
                <a:solidFill>
                  <a:srgbClr val="17375E"/>
                </a:solidFill>
                <a:latin typeface="Times New Roman"/>
                <a:ea typeface="Noto Sans CJK SC Regular"/>
                <a:cs typeface="Times New Roman"/>
              </a:rPr>
              <a:t>Крижопіль</a:t>
            </a:r>
            <a:r>
              <a:rPr lang="ru-RU" sz="1800" kern="100" dirty="0" smtClean="0">
                <a:solidFill>
                  <a:srgbClr val="17375E"/>
                </a:solidFill>
                <a:latin typeface="Times New Roman"/>
                <a:ea typeface="Noto Sans CJK SC Regular"/>
                <a:cs typeface="Times New Roman"/>
              </a:rPr>
              <a:t>,</a:t>
            </a:r>
            <a:br>
              <a:rPr lang="ru-RU" sz="1800" kern="100" dirty="0" smtClean="0">
                <a:solidFill>
                  <a:srgbClr val="17375E"/>
                </a:solidFill>
                <a:latin typeface="Times New Roman"/>
                <a:ea typeface="Noto Sans CJK SC Regular"/>
                <a:cs typeface="Times New Roman"/>
              </a:rPr>
            </a:br>
            <a:r>
              <a:rPr lang="ru-RU" sz="1800" kern="100" dirty="0" smtClean="0">
                <a:solidFill>
                  <a:srgbClr val="17375E"/>
                </a:solidFill>
                <a:latin typeface="Times New Roman"/>
                <a:ea typeface="Noto Sans CJK SC Regular"/>
                <a:cs typeface="Times New Roman"/>
              </a:rPr>
              <a:t>31 </a:t>
            </a:r>
            <a:r>
              <a:rPr lang="ru-RU" sz="1800" kern="100" dirty="0" err="1" smtClean="0">
                <a:solidFill>
                  <a:srgbClr val="17375E"/>
                </a:solidFill>
                <a:latin typeface="Times New Roman"/>
                <a:ea typeface="Noto Sans CJK SC Regular"/>
                <a:cs typeface="Times New Roman"/>
              </a:rPr>
              <a:t>березня</a:t>
            </a:r>
            <a:r>
              <a:rPr lang="ru-RU" sz="1800" kern="100" dirty="0" smtClean="0">
                <a:solidFill>
                  <a:srgbClr val="17375E"/>
                </a:solidFill>
                <a:latin typeface="Times New Roman"/>
                <a:ea typeface="Noto Sans CJK SC Regular"/>
                <a:cs typeface="Times New Roman"/>
              </a:rPr>
              <a:t>, 2023 р.</a:t>
            </a:r>
            <a:r>
              <a:rPr lang="uk-UA" sz="1800" dirty="0" smtClean="0">
                <a:ea typeface="Calibri"/>
                <a:cs typeface="Times New Roman"/>
              </a:rPr>
              <a:t/>
            </a:r>
            <a:br>
              <a:rPr lang="uk-UA" sz="1800" dirty="0" smtClean="0">
                <a:ea typeface="Calibri"/>
                <a:cs typeface="Times New Roman"/>
              </a:rPr>
            </a:br>
            <a:r>
              <a:rPr lang="ru-RU" sz="3600" dirty="0" smtClean="0">
                <a:solidFill>
                  <a:srgbClr val="17375E"/>
                </a:solidFill>
                <a:ea typeface="Calibri"/>
                <a:cs typeface="Times New Roman"/>
              </a:rPr>
              <a:t> </a:t>
            </a:r>
            <a:r>
              <a:rPr lang="uk-UA" sz="2000" dirty="0" smtClean="0">
                <a:ea typeface="Calibri"/>
                <a:cs typeface="Times New Roman"/>
              </a:rPr>
              <a:t/>
            </a:r>
            <a:br>
              <a:rPr lang="uk-UA" sz="2000" dirty="0" smtClean="0">
                <a:ea typeface="Calibri"/>
                <a:cs typeface="Times New Roman"/>
              </a:rPr>
            </a:br>
            <a:r>
              <a:rPr lang="ru-RU" sz="3600" i="1" dirty="0" smtClean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3600" i="1" dirty="0" smtClean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26103"/>
            <a:ext cx="2225444" cy="95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ctr">
              <a:spcAft>
                <a:spcPts val="0"/>
              </a:spcAft>
            </a:pP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Постанова Кабінету Міністрів України від 10 квітня 2019 р.  № 530 «Про затвердження Порядку організації інклюзивного навчання </a:t>
            </a:r>
            <a:endParaRPr lang="uk-UA" sz="2000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90170" algn="ctr">
              <a:spcAft>
                <a:spcPts val="0"/>
              </a:spcAft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у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закладах дошкільної освіти» із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змінами</a:t>
            </a:r>
          </a:p>
          <a:p>
            <a:pPr marL="90170" algn="ctr">
              <a:spcAft>
                <a:spcPts val="0"/>
              </a:spcAft>
            </a:pPr>
            <a:endParaRPr lang="uk-UA" sz="2000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90170" algn="ctr">
              <a:spcAft>
                <a:spcPts val="0"/>
              </a:spcAft>
            </a:pPr>
            <a:endParaRPr lang="uk-UA" sz="2000" b="1" dirty="0">
              <a:solidFill>
                <a:schemeClr val="tx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  <a:p>
            <a:pPr marL="90170" algn="ctr">
              <a:spcAft>
                <a:spcPts val="0"/>
              </a:spcAft>
            </a:pPr>
            <a:endParaRPr lang="uk-UA" sz="2000" dirty="0">
              <a:solidFill>
                <a:schemeClr val="tx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30534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50000"/>
              </a:lnSpc>
              <a:spcAft>
                <a:spcPts val="0"/>
              </a:spcAft>
              <a:tabLst>
                <a:tab pos="-450215" algn="l"/>
                <a:tab pos="180340" algn="l"/>
              </a:tabLst>
            </a:pPr>
            <a:r>
              <a:rPr lang="uk-UA" sz="2000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Цей Порядок визначає організацію інклюзивного навчання дітей з особливими освітніми потребами у закладах дошкільної освіти.</a:t>
            </a:r>
            <a:endParaRPr lang="uk-UA" sz="2000" u="sng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indent="285750" algn="just">
              <a:spcAft>
                <a:spcPts val="0"/>
              </a:spcAft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indent="285750" algn="just">
              <a:spcAft>
                <a:spcPts val="0"/>
              </a:spcAf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У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цьому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Порядку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терміни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вживаються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в такому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значенні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:</a:t>
            </a:r>
          </a:p>
          <a:p>
            <a:pPr indent="285750" algn="just">
              <a:spcAft>
                <a:spcPts val="0"/>
              </a:spcAft>
            </a:pPr>
            <a:endParaRPr lang="uk-UA" sz="2000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indent="285750" algn="just">
              <a:spcAft>
                <a:spcPts val="0"/>
              </a:spcAft>
            </a:pPr>
            <a:r>
              <a:rPr lang="ru-RU" sz="2000" i="1" u="sng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рівні</a:t>
            </a:r>
            <a:r>
              <a:rPr lang="ru-RU" sz="2000" i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i="1" u="sng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підтримки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обсяг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тимчасової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або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постійної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підтримки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в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освітньому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процесі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дітей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які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цього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потребують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відповідно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до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їх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індивідуальних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потреб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;</a:t>
            </a:r>
          </a:p>
          <a:p>
            <a:pPr indent="285750" algn="just">
              <a:spcAft>
                <a:spcPts val="0"/>
              </a:spcAft>
            </a:pPr>
            <a:endParaRPr lang="uk-UA" sz="2000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indent="285750" algn="just">
              <a:spcAft>
                <a:spcPts val="0"/>
              </a:spcAft>
            </a:pPr>
            <a:r>
              <a:rPr lang="ru-RU" sz="2000" i="1" u="sng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ресурсна</a:t>
            </a:r>
            <a:r>
              <a:rPr lang="ru-RU" sz="2000" i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i="1" u="sng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кімната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частина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кімнати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що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має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відповідний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розподіл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функціональних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зон,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призначена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для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розвитку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дітей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зокрема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з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особливими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освітніми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потребами,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гармонізації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їх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психоемоційного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стану та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психологічного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розвантаження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надання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(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проведення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)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індивідуальних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та/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або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групових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психолого-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педагогічних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та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корекційно-розвиткових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послуг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(занять).</a:t>
            </a:r>
            <a:endParaRPr lang="uk-UA" sz="2000" dirty="0">
              <a:solidFill>
                <a:schemeClr val="tx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357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0025" y="836712"/>
            <a:ext cx="8208912" cy="516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ctr">
              <a:lnSpc>
                <a:spcPct val="107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    Керівник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закладу дошкільної освіти на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підставі:</a:t>
            </a:r>
          </a:p>
          <a:p>
            <a:pPr indent="269875" algn="ctr">
              <a:lnSpc>
                <a:spcPct val="107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endParaRPr lang="uk-UA" sz="2000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  <a:tabLst>
                <a:tab pos="90170" algn="l"/>
                <a:tab pos="180340" algn="l"/>
              </a:tabLst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заяви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батьків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(одного з батьків) або інших законних представників (одного законного представника) дитини з особливими освітніми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потребами;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  <a:tabLst>
                <a:tab pos="90170" algn="l"/>
                <a:tab pos="180340" algn="l"/>
              </a:tabLst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висновку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інклюзивно-ресурсного центру про комплексну психолого-педагогічну оцінку розвитку дитини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(далі -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висновок)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ПРИЙМАЄ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РІШЕННЯ ПРО УТВОРЕННЯ ІНКЛЮЗИВНОЇ ГРУПИ.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    </a:t>
            </a:r>
            <a:r>
              <a:rPr lang="ru-RU" b="1" dirty="0" err="1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Інклюзивна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група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утворюється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в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обов’язковому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порядку </a:t>
            </a:r>
            <a:endParaRPr lang="ru-RU" b="1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наявності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однієї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такої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заяви</a:t>
            </a:r>
            <a:r>
              <a:rPr lang="uk-UA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endParaRPr lang="uk-UA" sz="12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indent="28575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Під час організації інклюзивного навчання висновки інклюзивно-ресурсних центрів, видані до 1 січня 2022 р., є дійсними до закінчення строку їх дії або до видачі інклюзивно-ресурсним центром в установленому порядку нового висновку.</a:t>
            </a:r>
            <a:endParaRPr lang="uk-UA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indent="269875" algn="ctr">
              <a:lnSpc>
                <a:spcPct val="107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Керівник закладу дошкільної освіти несе відповідальність </a:t>
            </a:r>
            <a:endParaRPr lang="uk-UA" sz="2000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indent="269875" algn="ctr">
              <a:lnSpc>
                <a:spcPct val="107000"/>
              </a:lnSpc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за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організацію та якість освіти, зокрема інклюзивної.</a:t>
            </a:r>
            <a:endParaRPr lang="uk-UA" sz="20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15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653136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  <a:tabLst>
                <a:tab pos="-90170" algn="l"/>
                <a:tab pos="270510" algn="l"/>
              </a:tabLst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У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період воєнного стану, надзвичайної ситуації або надзвичайного стану (особливого періоду) </a:t>
            </a:r>
            <a:r>
              <a:rPr lang="uk-UA" b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гранична кількість дітей з особливими освітніми потребами в інклюзивних групах, визначена цим Порядком, не застосовується.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  </a:t>
            </a:r>
          </a:p>
          <a:p>
            <a:pPr indent="270510" algn="just">
              <a:spcAft>
                <a:spcPts val="0"/>
              </a:spcAft>
              <a:tabLst>
                <a:tab pos="-90170" algn="l"/>
                <a:tab pos="270510" algn="l"/>
              </a:tabLst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Заклад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освіти не може відмовити в організації інклюзивного навчання дитини з особливими освітніми потребами та створенні інклюзивної групи.</a:t>
            </a:r>
            <a:endParaRPr lang="uk-UA" sz="1400" dirty="0">
              <a:solidFill>
                <a:schemeClr val="tx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84739721"/>
              </p:ext>
            </p:extLst>
          </p:nvPr>
        </p:nvGraphicFramePr>
        <p:xfrm>
          <a:off x="1691680" y="404664"/>
          <a:ext cx="592455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64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78275"/>
            <a:ext cx="7920880" cy="6742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ctr">
              <a:lnSpc>
                <a:spcPct val="106000"/>
              </a:lnSpc>
              <a:spcAft>
                <a:spcPts val="750"/>
              </a:spcAft>
            </a:pPr>
            <a:endParaRPr lang="uk-UA" sz="1600" b="1" dirty="0" smtClean="0">
              <a:solidFill>
                <a:srgbClr val="17375E"/>
              </a:solidFill>
              <a:latin typeface="Times New Roman"/>
              <a:ea typeface="Times New Roman"/>
            </a:endParaRPr>
          </a:p>
          <a:p>
            <a:pPr indent="274320" algn="ctr">
              <a:lnSpc>
                <a:spcPct val="106000"/>
              </a:lnSpc>
              <a:spcAft>
                <a:spcPts val="750"/>
              </a:spcAft>
            </a:pPr>
            <a:r>
              <a:rPr lang="uk-UA" sz="2000" b="1" dirty="0" smtClean="0">
                <a:solidFill>
                  <a:srgbClr val="17375E"/>
                </a:solidFill>
                <a:latin typeface="Times New Roman"/>
                <a:ea typeface="Times New Roman"/>
              </a:rPr>
              <a:t>НАДАННЯ </a:t>
            </a:r>
            <a:r>
              <a:rPr lang="uk-UA" sz="2000" b="1" dirty="0">
                <a:solidFill>
                  <a:srgbClr val="17375E"/>
                </a:solidFill>
                <a:latin typeface="Times New Roman"/>
                <a:ea typeface="Times New Roman"/>
              </a:rPr>
              <a:t>ПСИХОЛОГО-ПЕДАГОГІЧНИХ ТА КОРЕКЦІЙНО-РОЗВИТКОВИХ ПОСЛУГ (ДОПОМОГИ) </a:t>
            </a:r>
            <a:r>
              <a:rPr lang="uk-UA" sz="2000" b="1" dirty="0" smtClean="0">
                <a:solidFill>
                  <a:srgbClr val="17375E"/>
                </a:solidFill>
                <a:latin typeface="Times New Roman"/>
                <a:ea typeface="Times New Roman"/>
              </a:rPr>
              <a:t>   ДІТЯМ </a:t>
            </a:r>
            <a:r>
              <a:rPr lang="uk-UA" sz="2000" b="1" dirty="0">
                <a:solidFill>
                  <a:srgbClr val="17375E"/>
                </a:solidFill>
                <a:latin typeface="Times New Roman"/>
                <a:ea typeface="Times New Roman"/>
              </a:rPr>
              <a:t>З ОСОБЛИВИМИ ОСВІТНІМИ ПОТРЕБАМИ:</a:t>
            </a:r>
            <a:r>
              <a:rPr lang="uk-UA" sz="1600" b="1" dirty="0">
                <a:solidFill>
                  <a:srgbClr val="17375E"/>
                </a:solidFill>
                <a:latin typeface="Times New Roman"/>
                <a:ea typeface="Times New Roman"/>
              </a:rPr>
              <a:t> </a:t>
            </a:r>
            <a:endParaRPr lang="uk-UA" sz="1600" b="1" dirty="0" smtClean="0">
              <a:solidFill>
                <a:srgbClr val="17375E"/>
              </a:solidFill>
              <a:latin typeface="Times New Roman"/>
              <a:ea typeface="Times New Roman"/>
            </a:endParaRPr>
          </a:p>
          <a:p>
            <a:pPr indent="274320" algn="just">
              <a:lnSpc>
                <a:spcPct val="106000"/>
              </a:lnSpc>
              <a:spcAft>
                <a:spcPts val="750"/>
              </a:spcAft>
            </a:pPr>
            <a:r>
              <a:rPr lang="uk-UA" sz="1600" b="1" dirty="0" smtClean="0">
                <a:solidFill>
                  <a:srgbClr val="17375E"/>
                </a:solidFill>
                <a:latin typeface="Times New Roman"/>
                <a:ea typeface="Times New Roman"/>
              </a:rPr>
              <a:t>- </a:t>
            </a:r>
            <a:r>
              <a:rPr lang="uk-UA" b="1" dirty="0" smtClean="0">
                <a:solidFill>
                  <a:srgbClr val="17375E"/>
                </a:solidFill>
                <a:latin typeface="Times New Roman"/>
                <a:ea typeface="Times New Roman"/>
              </a:rPr>
              <a:t>здійснюються відповідно до </a:t>
            </a:r>
            <a:r>
              <a:rPr lang="uk-UA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індивідуальної програми </a:t>
            </a:r>
            <a:r>
              <a:rPr lang="uk-UA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розвитку </a:t>
            </a:r>
            <a:r>
              <a:rPr lang="uk-UA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                        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з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урахуванням рекомендацій інклюзивно-ресурсного центру;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     - надаються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у вигляді занять згідно з індивідуальною програмою розвитку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в:</a:t>
            </a:r>
            <a:endParaRPr lang="uk-UA" dirty="0" smtClean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285750" lvl="0" indent="-285750" algn="ctr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  <a:tabLst>
                <a:tab pos="457200" algn="l"/>
                <a:tab pos="540385" algn="l"/>
                <a:tab pos="810260" algn="l"/>
              </a:tabLst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індивідуальній; </a:t>
            </a:r>
            <a:endParaRPr lang="uk-UA" sz="20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285750" lvl="0" indent="-285750" algn="ctr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  <a:tabLst>
                <a:tab pos="457200" algn="l"/>
                <a:tab pos="540385" algn="l"/>
                <a:tab pos="810260" algn="l"/>
              </a:tabLst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груповій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формі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Заняття проводяться фахівцями (із числа працівників закладу освіти та у разі потреби - додатково залученими фахівцями), оплата праці яких здійснюється відповідно до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 Порядку та умов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надання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субвенції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з державного бюджету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місцевим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бюджетам 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надання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державної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підтримки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особам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особливими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освітніми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потребами,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затверджених постановою Кабінету Міністрів України від 14 лютого 2017 р. № 88.</a:t>
            </a:r>
          </a:p>
          <a:p>
            <a:pPr algn="ctr">
              <a:spcAft>
                <a:spcPts val="0"/>
              </a:spcAft>
            </a:pPr>
            <a:r>
              <a:rPr lang="uk-UA" sz="20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  <a:cs typeface="Times New Roman"/>
              </a:rPr>
              <a:t>Керівник </a:t>
            </a:r>
            <a:r>
              <a:rPr lang="uk-UA" sz="20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  <a:cs typeface="Times New Roman"/>
              </a:rPr>
              <a:t>закладу дошкільної освіти або </a:t>
            </a:r>
            <a:r>
              <a:rPr lang="uk-UA" sz="20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  <a:cs typeface="Times New Roman"/>
              </a:rPr>
              <a:t>вихователь-методист здійснює контроль за:</a:t>
            </a:r>
            <a:endParaRPr lang="uk-UA" sz="2000" b="1" dirty="0">
              <a:solidFill>
                <a:srgbClr val="1F497D">
                  <a:lumMod val="75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750"/>
              </a:spcAft>
              <a:buFontTx/>
              <a:buChar char="-"/>
            </a:pPr>
            <a:r>
              <a:rPr lang="uk-UA" sz="16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  <a:cs typeface="Times New Roman"/>
              </a:rPr>
              <a:t>наданням </a:t>
            </a:r>
            <a:r>
              <a:rPr lang="uk-UA" sz="16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  <a:cs typeface="Times New Roman"/>
              </a:rPr>
              <a:t>психолого-педагогічних та </a:t>
            </a:r>
            <a:r>
              <a:rPr lang="uk-UA" sz="1600" dirty="0" err="1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  <a:cs typeface="Times New Roman"/>
              </a:rPr>
              <a:t>корекційно-розвиткових</a:t>
            </a:r>
            <a:r>
              <a:rPr lang="uk-UA" sz="16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  <a:cs typeface="Times New Roman"/>
              </a:rPr>
              <a:t> послуг (допомоги);</a:t>
            </a:r>
          </a:p>
          <a:p>
            <a:pPr marL="285750" lvl="0" indent="-285750" algn="just">
              <a:lnSpc>
                <a:spcPct val="107000"/>
              </a:lnSpc>
              <a:spcAft>
                <a:spcPts val="750"/>
              </a:spcAft>
              <a:buFontTx/>
              <a:buChar char="-"/>
            </a:pPr>
            <a:r>
              <a:rPr lang="uk-UA" sz="16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  <a:cs typeface="Times New Roman"/>
              </a:rPr>
              <a:t>станом виконання завдань, визначених в індивідуальній програмі розвитку та індивідуальному навчальному плані (у разі наявності</a:t>
            </a:r>
            <a:r>
              <a:rPr lang="uk-UA" sz="16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  <a:cs typeface="Times New Roman"/>
              </a:rPr>
              <a:t>).</a:t>
            </a:r>
            <a:endParaRPr lang="uk-UA" sz="1600" dirty="0">
              <a:solidFill>
                <a:schemeClr val="tx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62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260648"/>
            <a:ext cx="7920880" cy="505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3210"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У РАЗІ УТВОРЕННЯ ІНКЛЮЗИВНОЇ ГРУПИ:</a:t>
            </a:r>
            <a:endParaRPr lang="uk-UA" sz="11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1F497D"/>
              </a:buClr>
              <a:buSzPts val="1800"/>
              <a:buFont typeface="Wingdings"/>
              <a:buChar char=""/>
              <a:tabLst>
                <a:tab pos="457200" algn="l"/>
              </a:tabLst>
            </a:pPr>
            <a:r>
              <a:rPr lang="uk-UA" i="1" u="sng" dirty="0">
                <a:solidFill>
                  <a:srgbClr val="17375E"/>
                </a:solidFill>
                <a:latin typeface="Times New Roman"/>
                <a:ea typeface="Times New Roman"/>
              </a:rPr>
              <a:t>вводиться посада асистента вихователя</a:t>
            </a:r>
            <a:r>
              <a:rPr lang="uk-UA" i="1" dirty="0">
                <a:solidFill>
                  <a:srgbClr val="17375E"/>
                </a:solidFill>
                <a:latin typeface="Times New Roman"/>
                <a:ea typeface="Times New Roman"/>
              </a:rPr>
              <a:t>:</a:t>
            </a:r>
            <a:endParaRPr lang="uk-UA" dirty="0">
              <a:noFill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 - забезпечує </a:t>
            </a:r>
            <a:r>
              <a:rPr lang="uk-UA" dirty="0" err="1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особистісно</a:t>
            </a:r>
            <a:r>
              <a:rPr lang="uk-UA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 орієнтоване спрямування освітнього процесу;</a:t>
            </a:r>
            <a:endParaRPr lang="uk-UA" sz="11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 - бере участь у розробленні та виконанні індивідуальної програми розвитку; </a:t>
            </a:r>
            <a:endParaRPr lang="uk-UA" sz="11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 - адаптує навчальні матеріали з урахуванням особливостей навчально-пізнавальної діяльності дітей з особливими освітніми потребами.</a:t>
            </a:r>
            <a:endParaRPr lang="uk-UA" sz="1100" dirty="0">
              <a:ea typeface="Calibri"/>
              <a:cs typeface="Times New Roman"/>
            </a:endParaRPr>
          </a:p>
          <a:p>
            <a:pPr indent="28321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Посада асистента вихователя інклюзивної групи закладу дошкільної освіти вводиться з розрахунку </a:t>
            </a:r>
            <a:r>
              <a:rPr lang="uk-UA" b="1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ОДНА ШТАТНА ОДИНИЦЯ НА ОДНУ ІНКЛЮЗИВНУ ГРУПУ.</a:t>
            </a:r>
            <a:endParaRPr lang="uk-UA" sz="1100" dirty="0">
              <a:ea typeface="Calibri"/>
              <a:cs typeface="Times New Roman"/>
            </a:endParaRPr>
          </a:p>
          <a:p>
            <a:pPr indent="283210" algn="just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latin typeface="Times New Roman"/>
                <a:ea typeface="Times New Roman"/>
                <a:cs typeface="Times New Roman"/>
              </a:rPr>
              <a:t> </a:t>
            </a:r>
            <a:endParaRPr lang="uk-UA" sz="1100" dirty="0">
              <a:ea typeface="Calibri"/>
              <a:cs typeface="Times New Roman"/>
            </a:endParaRPr>
          </a:p>
          <a:p>
            <a:pPr indent="283210"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ЗАКЛАД ДОШКІЛЬНОЇ ОСВІТИ</a:t>
            </a:r>
            <a:r>
              <a:rPr lang="uk-UA" dirty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ЗАБЕЗПЕЧУЄ ДОСТУП ДО ОСВІТНЬОГО ПРОЦЕСУ:</a:t>
            </a:r>
            <a:endParaRPr lang="uk-UA" sz="11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rgbClr val="1F497D"/>
              </a:buClr>
              <a:buSzPts val="1800"/>
              <a:buFont typeface="Wingdings"/>
              <a:buChar char=""/>
              <a:tabLst>
                <a:tab pos="90170" algn="l"/>
              </a:tabLst>
            </a:pPr>
            <a:r>
              <a:rPr lang="uk-UA" b="1" i="1" u="sng" dirty="0">
                <a:solidFill>
                  <a:srgbClr val="17375E"/>
                </a:solidFill>
                <a:latin typeface="Times New Roman"/>
                <a:ea typeface="Times New Roman"/>
              </a:rPr>
              <a:t>асистента дитини з особливими освітніми потребами</a:t>
            </a:r>
            <a:r>
              <a:rPr lang="uk-UA" b="1" dirty="0">
                <a:solidFill>
                  <a:srgbClr val="17375E"/>
                </a:solidFill>
                <a:latin typeface="Times New Roman"/>
                <a:ea typeface="Times New Roman"/>
              </a:rPr>
              <a:t>:</a:t>
            </a:r>
            <a:endParaRPr lang="uk-UA" sz="1200" dirty="0">
              <a:noFill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17375E"/>
              </a:buClr>
              <a:buFont typeface="Times New Roman"/>
              <a:buChar char="-"/>
              <a:tabLst>
                <a:tab pos="180340" algn="l"/>
              </a:tabLst>
            </a:pPr>
            <a:r>
              <a:rPr lang="uk-UA" dirty="0">
                <a:solidFill>
                  <a:srgbClr val="17375E"/>
                </a:solidFill>
                <a:latin typeface="Times New Roman"/>
                <a:ea typeface="Calibri"/>
              </a:rPr>
              <a:t> за рекомендаціями інклюзивно-ресурсного центру;</a:t>
            </a:r>
            <a:endParaRPr lang="uk-UA" sz="1200" dirty="0">
              <a:latin typeface="Times New Roman"/>
              <a:ea typeface="Calibri"/>
            </a:endParaRPr>
          </a:p>
          <a:p>
            <a:pPr marL="342900" lvl="0" indent="-342900" algn="just">
              <a:spcAft>
                <a:spcPts val="0"/>
              </a:spcAft>
              <a:buClr>
                <a:srgbClr val="17375E"/>
              </a:buClr>
              <a:buFont typeface="Times New Roman"/>
              <a:buChar char="-"/>
              <a:tabLst>
                <a:tab pos="180340" algn="l"/>
              </a:tabLst>
            </a:pPr>
            <a:r>
              <a:rPr lang="uk-UA" dirty="0">
                <a:solidFill>
                  <a:srgbClr val="17375E"/>
                </a:solidFill>
                <a:latin typeface="Times New Roman"/>
                <a:ea typeface="Calibri"/>
              </a:rPr>
              <a:t> письмовою заявою одного з батьків або іншого законного представника </a:t>
            </a:r>
            <a:r>
              <a:rPr lang="uk-UA" dirty="0" smtClean="0">
                <a:solidFill>
                  <a:srgbClr val="17375E"/>
                </a:solidFill>
                <a:latin typeface="Times New Roman"/>
                <a:ea typeface="Calibri"/>
              </a:rPr>
              <a:t>дитини.</a:t>
            </a:r>
          </a:p>
          <a:p>
            <a:pPr marL="342900" lvl="0" indent="-342900" algn="just">
              <a:spcAft>
                <a:spcPts val="0"/>
              </a:spcAft>
              <a:buClr>
                <a:srgbClr val="17375E"/>
              </a:buClr>
              <a:buFont typeface="Times New Roman"/>
              <a:buChar char="-"/>
              <a:tabLst>
                <a:tab pos="180340" algn="l"/>
              </a:tabLst>
            </a:pPr>
            <a:endParaRPr lang="uk-UA" sz="1200" dirty="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93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362969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Постанова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Кабінету Міністрів України від 14 лютого 2017 р. № 88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«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затвердження Порядку та умов надання субвенції з державного бюджету місцевим бюджетам на надання державної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підтримки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особам з особливими освітніми потребами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563298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 algn="just">
              <a:spcAft>
                <a:spcPts val="0"/>
              </a:spcAft>
            </a:pPr>
            <a:endParaRPr lang="uk-UA" b="1" dirty="0" smtClean="0">
              <a:solidFill>
                <a:srgbClr val="17375E"/>
              </a:solidFill>
              <a:latin typeface="Times New Roman"/>
              <a:ea typeface="Times New Roman"/>
            </a:endParaRPr>
          </a:p>
          <a:p>
            <a:pPr indent="179705" algn="just">
              <a:spcAft>
                <a:spcPts val="0"/>
              </a:spcAft>
            </a:pPr>
            <a:r>
              <a:rPr lang="uk-UA" b="1" dirty="0" smtClean="0">
                <a:solidFill>
                  <a:srgbClr val="17375E"/>
                </a:solidFill>
                <a:latin typeface="Times New Roman"/>
                <a:ea typeface="Times New Roman"/>
              </a:rPr>
              <a:t>Субвенція </a:t>
            </a:r>
            <a:r>
              <a:rPr lang="uk-UA" b="1" dirty="0">
                <a:solidFill>
                  <a:srgbClr val="17375E"/>
                </a:solidFill>
                <a:latin typeface="Times New Roman"/>
                <a:ea typeface="Times New Roman"/>
              </a:rPr>
              <a:t>спрямовується на надання державної підтримки особам з особливими освітніми потребами, які здобувають освіту в закладах дошкільної освіти, закладах загальної середньої освіти, закладах професійної (професійно-технічної) освіти державної та комунальної власності, а саме:</a:t>
            </a:r>
            <a:endParaRPr lang="uk-UA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</a:pPr>
            <a:r>
              <a:rPr lang="uk-UA" i="1" dirty="0">
                <a:solidFill>
                  <a:srgbClr val="17375E"/>
                </a:solidFill>
                <a:latin typeface="Times New Roman"/>
                <a:ea typeface="Times New Roman"/>
              </a:rPr>
              <a:t>дітям сліпим та із зниженим зором;</a:t>
            </a:r>
            <a:endParaRPr lang="uk-UA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</a:pPr>
            <a:r>
              <a:rPr lang="uk-UA" i="1" dirty="0" smtClean="0">
                <a:solidFill>
                  <a:srgbClr val="17375E"/>
                </a:solidFill>
                <a:latin typeface="Times New Roman"/>
                <a:ea typeface="Times New Roman"/>
              </a:rPr>
              <a:t>глухим </a:t>
            </a:r>
            <a:r>
              <a:rPr lang="uk-UA" i="1" dirty="0">
                <a:solidFill>
                  <a:srgbClr val="17375E"/>
                </a:solidFill>
                <a:latin typeface="Times New Roman"/>
                <a:ea typeface="Times New Roman"/>
              </a:rPr>
              <a:t>та із зниженим слухом; </a:t>
            </a:r>
            <a:endParaRPr lang="uk-UA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</a:pPr>
            <a:r>
              <a:rPr lang="uk-UA" i="1" dirty="0">
                <a:solidFill>
                  <a:srgbClr val="17375E"/>
                </a:solidFill>
                <a:latin typeface="Times New Roman"/>
                <a:ea typeface="Times New Roman"/>
              </a:rPr>
              <a:t>з тяжкими порушеннями мовлення; </a:t>
            </a:r>
            <a:endParaRPr lang="uk-UA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</a:pPr>
            <a:r>
              <a:rPr lang="uk-UA" i="1" dirty="0">
                <a:solidFill>
                  <a:srgbClr val="17375E"/>
                </a:solidFill>
                <a:latin typeface="Times New Roman"/>
                <a:ea typeface="Times New Roman"/>
              </a:rPr>
              <a:t>із затримкою психічного розвитку; </a:t>
            </a:r>
            <a:endParaRPr lang="uk-UA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</a:pPr>
            <a:r>
              <a:rPr lang="uk-UA" i="1" dirty="0">
                <a:solidFill>
                  <a:srgbClr val="17375E"/>
                </a:solidFill>
                <a:latin typeface="Times New Roman"/>
                <a:ea typeface="Times New Roman"/>
              </a:rPr>
              <a:t>з порушеннями опорно-рухового апарату;</a:t>
            </a:r>
            <a:endParaRPr lang="uk-UA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</a:pPr>
            <a:r>
              <a:rPr lang="uk-UA" i="1" dirty="0" smtClean="0">
                <a:solidFill>
                  <a:srgbClr val="17375E"/>
                </a:solidFill>
                <a:latin typeface="Times New Roman"/>
                <a:ea typeface="Times New Roman"/>
              </a:rPr>
              <a:t>з </a:t>
            </a:r>
            <a:r>
              <a:rPr lang="uk-UA" i="1" dirty="0">
                <a:solidFill>
                  <a:srgbClr val="17375E"/>
                </a:solidFill>
                <a:latin typeface="Times New Roman"/>
                <a:ea typeface="Times New Roman"/>
              </a:rPr>
              <a:t>порушенням інтелектуального розвитку;\</a:t>
            </a:r>
            <a:endParaRPr lang="uk-UA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</a:pPr>
            <a:r>
              <a:rPr lang="uk-UA" i="1" dirty="0">
                <a:solidFill>
                  <a:srgbClr val="17375E"/>
                </a:solidFill>
                <a:latin typeface="Times New Roman"/>
                <a:ea typeface="Times New Roman"/>
              </a:rPr>
              <a:t>із складними порушеннями розвитку (у тому числі з розладами </a:t>
            </a:r>
            <a:r>
              <a:rPr lang="uk-UA" i="1" dirty="0" err="1">
                <a:solidFill>
                  <a:srgbClr val="17375E"/>
                </a:solidFill>
                <a:latin typeface="Times New Roman"/>
                <a:ea typeface="Times New Roman"/>
              </a:rPr>
              <a:t>аутичного</a:t>
            </a:r>
            <a:r>
              <a:rPr lang="uk-UA" i="1" dirty="0">
                <a:solidFill>
                  <a:srgbClr val="17375E"/>
                </a:solidFill>
                <a:latin typeface="Times New Roman"/>
                <a:ea typeface="Times New Roman"/>
              </a:rPr>
              <a:t> спектру</a:t>
            </a:r>
            <a:r>
              <a:rPr lang="uk-UA" i="1" dirty="0" smtClean="0">
                <a:solidFill>
                  <a:srgbClr val="17375E"/>
                </a:solidFill>
                <a:latin typeface="Times New Roman"/>
                <a:ea typeface="Times New Roman"/>
              </a:rPr>
              <a:t>)</a:t>
            </a:r>
            <a:r>
              <a:rPr lang="uk-UA" dirty="0" smtClean="0">
                <a:solidFill>
                  <a:srgbClr val="17375E"/>
                </a:solidFill>
                <a:latin typeface="Times New Roman"/>
                <a:ea typeface="Times New Roman"/>
              </a:rPr>
              <a:t>.</a:t>
            </a:r>
            <a:endParaRPr lang="uk-UA" sz="1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06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 algn="ctr">
              <a:spcAft>
                <a:spcPts val="0"/>
              </a:spcAft>
            </a:pPr>
            <a:r>
              <a:rPr lang="ru-RU" b="1" dirty="0">
                <a:solidFill>
                  <a:srgbClr val="17375E"/>
                </a:solidFill>
                <a:latin typeface="Times New Roman"/>
                <a:ea typeface="Times New Roman"/>
              </a:rPr>
              <a:t>ЗА РАХУНОК СУБВЕНЦІЇ ЗДІЙСНЮЄТЬСЯ </a:t>
            </a:r>
            <a:endParaRPr lang="uk-UA" sz="1400" dirty="0">
              <a:latin typeface="Times New Roman"/>
              <a:ea typeface="Times New Roman"/>
            </a:endParaRPr>
          </a:p>
          <a:p>
            <a:pPr indent="179705" algn="ctr">
              <a:spcAft>
                <a:spcPts val="0"/>
              </a:spcAft>
            </a:pPr>
            <a:r>
              <a:rPr lang="uk-UA" b="1" dirty="0">
                <a:solidFill>
                  <a:srgbClr val="17375E"/>
                </a:solidFill>
                <a:latin typeface="Times New Roman"/>
                <a:ea typeface="Times New Roman"/>
              </a:rPr>
              <a:t>ОПЛАТА ТАКИХ ВИДАТКІВ:</a:t>
            </a:r>
            <a:endParaRPr lang="uk-UA" sz="1400" dirty="0">
              <a:latin typeface="Times New Roman"/>
              <a:ea typeface="Times New Roman"/>
            </a:endParaRPr>
          </a:p>
          <a:p>
            <a:pPr indent="179705" algn="just">
              <a:spcAft>
                <a:spcPts val="0"/>
              </a:spcAft>
            </a:pPr>
            <a:r>
              <a:rPr lang="uk-UA" dirty="0">
                <a:solidFill>
                  <a:srgbClr val="17375E"/>
                </a:solidFill>
                <a:latin typeface="Times New Roman"/>
                <a:ea typeface="Times New Roman"/>
              </a:rPr>
              <a:t>- </a:t>
            </a:r>
            <a:r>
              <a:rPr lang="uk-UA" i="1" dirty="0">
                <a:solidFill>
                  <a:srgbClr val="17375E"/>
                </a:solidFill>
                <a:latin typeface="Times New Roman"/>
                <a:ea typeface="Times New Roman"/>
              </a:rPr>
              <a:t>проведення (надання) додаткових психолого-педагогічних і </a:t>
            </a:r>
            <a:r>
              <a:rPr lang="uk-UA" i="1" dirty="0" err="1">
                <a:solidFill>
                  <a:srgbClr val="17375E"/>
                </a:solidFill>
                <a:latin typeface="Times New Roman"/>
                <a:ea typeface="Times New Roman"/>
              </a:rPr>
              <a:t>корекційно-розвиткових</a:t>
            </a:r>
            <a:r>
              <a:rPr lang="uk-UA" i="1" dirty="0">
                <a:solidFill>
                  <a:srgbClr val="17375E"/>
                </a:solidFill>
                <a:latin typeface="Times New Roman"/>
                <a:ea typeface="Times New Roman"/>
              </a:rPr>
              <a:t> занять (послуг)</a:t>
            </a:r>
            <a:r>
              <a:rPr lang="uk-UA" dirty="0">
                <a:solidFill>
                  <a:srgbClr val="17375E"/>
                </a:solidFill>
                <a:latin typeface="Times New Roman"/>
                <a:ea typeface="Times New Roman"/>
              </a:rPr>
              <a:t>, що визначені індивідуальною програмою розвитку, особам з особливими освітніми потребами;</a:t>
            </a:r>
            <a:endParaRPr lang="uk-UA" sz="1400" dirty="0">
              <a:latin typeface="Times New Roman"/>
              <a:ea typeface="Times New Roman"/>
            </a:endParaRPr>
          </a:p>
          <a:p>
            <a:pPr indent="179705" algn="just">
              <a:spcAft>
                <a:spcPts val="0"/>
              </a:spcAft>
            </a:pPr>
            <a:r>
              <a:rPr lang="uk-UA" dirty="0">
                <a:solidFill>
                  <a:srgbClr val="17375E"/>
                </a:solidFill>
                <a:latin typeface="Times New Roman"/>
                <a:ea typeface="Times New Roman"/>
              </a:rPr>
              <a:t> </a:t>
            </a:r>
            <a:endParaRPr lang="uk-UA" sz="1400" dirty="0">
              <a:latin typeface="Times New Roman"/>
              <a:ea typeface="Times New Roman"/>
            </a:endParaRPr>
          </a:p>
          <a:p>
            <a:pPr indent="179705" algn="just">
              <a:spcAft>
                <a:spcPts val="0"/>
              </a:spcAft>
            </a:pPr>
            <a:r>
              <a:rPr lang="uk-UA" dirty="0">
                <a:solidFill>
                  <a:srgbClr val="17375E"/>
                </a:solidFill>
                <a:latin typeface="Times New Roman"/>
                <a:ea typeface="Times New Roman"/>
              </a:rPr>
              <a:t>- </a:t>
            </a:r>
            <a:r>
              <a:rPr lang="uk-UA" i="1" dirty="0">
                <a:solidFill>
                  <a:srgbClr val="17375E"/>
                </a:solidFill>
                <a:latin typeface="Times New Roman"/>
                <a:ea typeface="Times New Roman"/>
              </a:rPr>
              <a:t>придбання спеціальних засобів корекції психофізичного розвитку</a:t>
            </a:r>
            <a:r>
              <a:rPr lang="uk-UA" dirty="0">
                <a:solidFill>
                  <a:srgbClr val="17375E"/>
                </a:solidFill>
                <a:latin typeface="Times New Roman"/>
                <a:ea typeface="Times New Roman"/>
              </a:rPr>
              <a:t>, що дають змогу опанувати навчальну програму, для осіб з особливими освітніми потребами.</a:t>
            </a:r>
            <a:endParaRPr lang="uk-UA" sz="1400" dirty="0">
              <a:latin typeface="Times New Roman"/>
              <a:ea typeface="Times New Roman"/>
            </a:endParaRPr>
          </a:p>
          <a:p>
            <a:pPr indent="179705" algn="just">
              <a:spcAft>
                <a:spcPts val="0"/>
              </a:spcAft>
            </a:pPr>
            <a:r>
              <a:rPr lang="uk-UA" dirty="0">
                <a:solidFill>
                  <a:srgbClr val="17375E"/>
                </a:solidFill>
                <a:latin typeface="Times New Roman"/>
                <a:ea typeface="Times New Roman"/>
              </a:rPr>
              <a:t> </a:t>
            </a:r>
            <a:endParaRPr lang="uk-UA" sz="1400" dirty="0">
              <a:latin typeface="Times New Roman"/>
              <a:ea typeface="Times New Roman"/>
            </a:endParaRPr>
          </a:p>
          <a:p>
            <a:pPr indent="179705" algn="just">
              <a:spcAft>
                <a:spcPts val="0"/>
              </a:spcAft>
            </a:pPr>
            <a:r>
              <a:rPr lang="uk-UA" dirty="0">
                <a:solidFill>
                  <a:srgbClr val="17375E"/>
                </a:solidFill>
                <a:latin typeface="Times New Roman"/>
                <a:ea typeface="Times New Roman"/>
              </a:rPr>
              <a:t>На придбання таких засобів для осіб з особливими освітніми потребами використовується не більш як </a:t>
            </a:r>
            <a:r>
              <a:rPr lang="uk-UA" b="1" dirty="0">
                <a:solidFill>
                  <a:srgbClr val="17375E"/>
                </a:solidFill>
                <a:latin typeface="Times New Roman"/>
                <a:ea typeface="Times New Roman"/>
              </a:rPr>
              <a:t>35 відсотків </a:t>
            </a:r>
            <a:r>
              <a:rPr lang="uk-UA" dirty="0">
                <a:solidFill>
                  <a:srgbClr val="17375E"/>
                </a:solidFill>
                <a:latin typeface="Times New Roman"/>
                <a:ea typeface="Times New Roman"/>
              </a:rPr>
              <a:t>загального обсягу субвенції. </a:t>
            </a:r>
            <a:endParaRPr lang="uk-UA" sz="1400" dirty="0">
              <a:latin typeface="Times New Roman"/>
              <a:ea typeface="Times New Roman"/>
            </a:endParaRPr>
          </a:p>
          <a:p>
            <a:pPr indent="179705" algn="just">
              <a:spcAft>
                <a:spcPts val="0"/>
              </a:spcAft>
            </a:pPr>
            <a:r>
              <a:rPr lang="uk-UA" dirty="0">
                <a:solidFill>
                  <a:srgbClr val="17375E"/>
                </a:solidFill>
                <a:latin typeface="Times New Roman"/>
                <a:ea typeface="Times New Roman"/>
              </a:rPr>
              <a:t> </a:t>
            </a:r>
            <a:endParaRPr lang="uk-UA" sz="1400" dirty="0">
              <a:latin typeface="Times New Roman"/>
              <a:ea typeface="Times New Roman"/>
            </a:endParaRPr>
          </a:p>
          <a:p>
            <a:pPr indent="179705" algn="just">
              <a:spcAft>
                <a:spcPts val="0"/>
              </a:spcAft>
            </a:pPr>
            <a:r>
              <a:rPr lang="ru-RU" dirty="0" err="1">
                <a:solidFill>
                  <a:srgbClr val="17375E"/>
                </a:solidFill>
                <a:latin typeface="Times New Roman"/>
                <a:ea typeface="Times New Roman"/>
              </a:rPr>
              <a:t>Типовий</a:t>
            </a:r>
            <a:r>
              <a:rPr lang="ru-RU" dirty="0">
                <a:solidFill>
                  <a:srgbClr val="17375E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17375E"/>
                </a:solidFill>
                <a:latin typeface="Times New Roman"/>
                <a:ea typeface="Times New Roman"/>
              </a:rPr>
              <a:t>перелік</a:t>
            </a:r>
            <a:r>
              <a:rPr lang="ru-RU" dirty="0">
                <a:solidFill>
                  <a:srgbClr val="17375E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17375E"/>
                </a:solidFill>
                <a:latin typeface="Times New Roman"/>
                <a:ea typeface="Times New Roman"/>
              </a:rPr>
              <a:t>спеціальних</a:t>
            </a:r>
            <a:r>
              <a:rPr lang="ru-RU" dirty="0">
                <a:solidFill>
                  <a:srgbClr val="17375E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17375E"/>
                </a:solidFill>
                <a:latin typeface="Times New Roman"/>
                <a:ea typeface="Times New Roman"/>
              </a:rPr>
              <a:t>засобів</a:t>
            </a:r>
            <a:r>
              <a:rPr lang="ru-RU" dirty="0">
                <a:solidFill>
                  <a:srgbClr val="17375E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17375E"/>
                </a:solidFill>
                <a:latin typeface="Times New Roman"/>
                <a:ea typeface="Times New Roman"/>
              </a:rPr>
              <a:t>корекції</a:t>
            </a:r>
            <a:r>
              <a:rPr lang="ru-RU" dirty="0">
                <a:solidFill>
                  <a:srgbClr val="17375E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17375E"/>
                </a:solidFill>
                <a:latin typeface="Times New Roman"/>
                <a:ea typeface="Times New Roman"/>
              </a:rPr>
              <a:t>психофізичного</a:t>
            </a:r>
            <a:r>
              <a:rPr lang="ru-RU" dirty="0">
                <a:solidFill>
                  <a:srgbClr val="17375E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17375E"/>
                </a:solidFill>
                <a:latin typeface="Times New Roman"/>
                <a:ea typeface="Times New Roman"/>
              </a:rPr>
              <a:t>розвитку</a:t>
            </a:r>
            <a:r>
              <a:rPr lang="ru-RU" dirty="0">
                <a:solidFill>
                  <a:srgbClr val="17375E"/>
                </a:solidFill>
                <a:latin typeface="Times New Roman"/>
                <a:ea typeface="Times New Roman"/>
              </a:rPr>
              <a:t> для </a:t>
            </a:r>
            <a:r>
              <a:rPr lang="ru-RU" dirty="0" err="1">
                <a:solidFill>
                  <a:srgbClr val="17375E"/>
                </a:solidFill>
                <a:latin typeface="Times New Roman"/>
                <a:ea typeface="Times New Roman"/>
              </a:rPr>
              <a:t>осіб</a:t>
            </a:r>
            <a:r>
              <a:rPr lang="ru-RU" dirty="0">
                <a:solidFill>
                  <a:srgbClr val="17375E"/>
                </a:solidFill>
                <a:latin typeface="Times New Roman"/>
                <a:ea typeface="Times New Roman"/>
              </a:rPr>
              <a:t> з </a:t>
            </a:r>
            <a:r>
              <a:rPr lang="ru-RU" dirty="0" err="1">
                <a:solidFill>
                  <a:srgbClr val="17375E"/>
                </a:solidFill>
                <a:latin typeface="Times New Roman"/>
                <a:ea typeface="Times New Roman"/>
              </a:rPr>
              <a:t>особливими</a:t>
            </a:r>
            <a:r>
              <a:rPr lang="ru-RU" dirty="0">
                <a:solidFill>
                  <a:srgbClr val="17375E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17375E"/>
                </a:solidFill>
                <a:latin typeface="Times New Roman"/>
                <a:ea typeface="Times New Roman"/>
              </a:rPr>
              <a:t>освітніми</a:t>
            </a:r>
            <a:r>
              <a:rPr lang="ru-RU" dirty="0">
                <a:solidFill>
                  <a:srgbClr val="17375E"/>
                </a:solidFill>
                <a:latin typeface="Times New Roman"/>
                <a:ea typeface="Times New Roman"/>
              </a:rPr>
              <a:t> потребами </a:t>
            </a:r>
            <a:r>
              <a:rPr lang="ru-RU" dirty="0" err="1" smtClean="0">
                <a:solidFill>
                  <a:srgbClr val="17375E"/>
                </a:solidFill>
                <a:latin typeface="Times New Roman"/>
                <a:ea typeface="Times New Roman"/>
              </a:rPr>
              <a:t>затверджений</a:t>
            </a:r>
            <a:r>
              <a:rPr lang="ru-RU" dirty="0" smtClean="0">
                <a:solidFill>
                  <a:srgbClr val="17375E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rgbClr val="17375E"/>
                </a:solidFill>
                <a:latin typeface="Times New Roman"/>
                <a:ea typeface="Times New Roman"/>
              </a:rPr>
              <a:t>наказом </a:t>
            </a:r>
            <a:r>
              <a:rPr lang="uk-UA" b="1" dirty="0" smtClean="0">
                <a:solidFill>
                  <a:srgbClr val="17375E"/>
                </a:solidFill>
                <a:latin typeface="Times New Roman"/>
                <a:ea typeface="Times New Roman"/>
              </a:rPr>
              <a:t>Міністерства </a:t>
            </a:r>
            <a:r>
              <a:rPr lang="uk-UA" b="1" dirty="0">
                <a:solidFill>
                  <a:srgbClr val="17375E"/>
                </a:solidFill>
                <a:latin typeface="Times New Roman"/>
                <a:ea typeface="Times New Roman"/>
              </a:rPr>
              <a:t>освіти і науки України 23.04.2018  №414 «Про затвердження Типового переліку допоміжних засобів для навчання (спеціальних засобів корекції психофізичного розвитку) осіб з особливими освітніми потребами, які навчаються в закладах освіти».</a:t>
            </a:r>
            <a:endParaRPr lang="uk-UA" sz="1400" dirty="0">
              <a:latin typeface="Times New Roman"/>
              <a:ea typeface="Times New Roman"/>
            </a:endParaRPr>
          </a:p>
          <a:p>
            <a:pPr indent="269875" algn="ctr">
              <a:spcAft>
                <a:spcPts val="0"/>
              </a:spcAft>
            </a:pPr>
            <a:r>
              <a:rPr lang="uk-UA" dirty="0">
                <a:solidFill>
                  <a:srgbClr val="17375E"/>
                </a:solidFill>
                <a:latin typeface="Times New Roman"/>
                <a:ea typeface="Times New Roman"/>
              </a:rPr>
              <a:t>   </a:t>
            </a:r>
            <a:endParaRPr lang="uk-UA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87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352928" cy="6683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 algn="just">
              <a:spcAft>
                <a:spcPts val="0"/>
              </a:spcAft>
            </a:pPr>
            <a:r>
              <a:rPr lang="uk-UA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Додаткові психолого-педагогічні і </a:t>
            </a:r>
            <a:r>
              <a:rPr lang="uk-UA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корекційно-розвиткові</a:t>
            </a:r>
            <a:r>
              <a:rPr lang="uk-UA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заняття (послуги) проводяться (надаються) фахівцями (із числа працівників закладу освіти та у разі потреби - додатково залученими фахівцями), </a:t>
            </a:r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з якими заклад освіти або відповідний орган управління освітою укладають цивільно-правові договори. 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uk-UA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Додаток </a:t>
            </a:r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 до </a:t>
            </a:r>
            <a:r>
              <a:rPr lang="uk-UA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Порядку та умов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uk-UA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ТИПОВИЙ ДОГОВІР </a:t>
            </a:r>
            <a:br>
              <a:rPr lang="uk-UA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x-none" sz="1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проведення (надання) психолого-педагогічних і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x-none" sz="1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корекційно-розвиткових занять (послуг)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179705" algn="just">
              <a:spcAft>
                <a:spcPts val="0"/>
              </a:spcAft>
            </a:pPr>
            <a:r>
              <a:rPr lang="uk-UA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</a:p>
          <a:p>
            <a:pPr indent="179705" algn="just">
              <a:spcAft>
                <a:spcPts val="0"/>
              </a:spcAft>
            </a:pP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Перелік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фахівців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які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можуть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проводити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надавати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додаткові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психолого-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педагогічні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і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корекційно-розвиткові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заняття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послуги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),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визначено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у 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додатку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5.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179705" algn="r">
              <a:spcAft>
                <a:spcPts val="0"/>
              </a:spcAft>
            </a:pP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Додаток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 до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Порядку та умов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ПЕРЕЛІК ФАХІВЦІВ,</a:t>
            </a:r>
            <a:r>
              <a:rPr lang="uk-UA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uk-UA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uk-UA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які проводять (надають) додаткові психолого-педагогічні і </a:t>
            </a:r>
            <a:r>
              <a:rPr lang="uk-UA" sz="1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корекційно-розвиткові</a:t>
            </a:r>
            <a:r>
              <a:rPr lang="uk-UA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заняття (послуги) з особами з особливими освітніми потребами у закладах освіти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179705" algn="just">
              <a:spcAft>
                <a:spcPts val="0"/>
              </a:spcAft>
            </a:pPr>
            <a:r>
              <a:rPr lang="uk-UA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</a:p>
          <a:p>
            <a:pPr indent="179705" algn="just">
              <a:spcAft>
                <a:spcPts val="0"/>
              </a:spcAft>
            </a:pPr>
            <a:r>
              <a:rPr lang="uk-UA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Оплата праці зазначених фахівців за проведення (надання) додаткових психолого-педагогічних і </a:t>
            </a:r>
            <a:r>
              <a:rPr lang="uk-UA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корекційно-розвиткових</a:t>
            </a:r>
            <a:r>
              <a:rPr lang="uk-UA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занять (послуг) здійснюється за ставками погодинної оплати праці працівників, підвищеними </a:t>
            </a:r>
            <a:r>
              <a:rPr lang="uk-UA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20 ВІДСОТКІВ ЗА РОБОТУ З ОСОБАМИ З ОСОБЛИВИМИ ОСВІТНІМИ ПОТРЕБАМИ</a:t>
            </a:r>
            <a:r>
              <a:rPr lang="uk-UA" sz="1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179705" algn="just">
              <a:spcAft>
                <a:spcPts val="0"/>
              </a:spcAft>
            </a:pPr>
            <a:r>
              <a:rPr lang="uk-UA" sz="1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179705" algn="just">
              <a:spcAft>
                <a:spcPts val="0"/>
              </a:spcAft>
            </a:pPr>
            <a:r>
              <a:rPr lang="uk-UA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Оплата за проведені (надані) додаткові психолого-педагогічні і </a:t>
            </a:r>
            <a:r>
              <a:rPr lang="uk-UA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корекційно-розвиткові</a:t>
            </a:r>
            <a:r>
              <a:rPr lang="uk-UA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заняття (послуги) здійснюється </a:t>
            </a:r>
            <a:r>
              <a:rPr lang="uk-UA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щомісяця на підставі актів</a:t>
            </a:r>
            <a:r>
              <a:rPr lang="uk-UA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приймання проведених (наданих) додаткових психолого-педагогічних і </a:t>
            </a:r>
            <a:r>
              <a:rPr lang="uk-UA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корекційно-розвиткових</a:t>
            </a:r>
            <a:r>
              <a:rPr lang="uk-UA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занять (послуг).</a:t>
            </a: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uk-UA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Додаток </a:t>
            </a:r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 до </a:t>
            </a:r>
            <a:r>
              <a:rPr lang="uk-UA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Порядку та умов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uk-UA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АКТ </a:t>
            </a:r>
            <a:br>
              <a:rPr lang="uk-UA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x-none" sz="1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приймання проведених (наданих) психолого-педагогічних і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x-none" sz="1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корекційно-розвиткових занять (послуг)</a:t>
            </a:r>
            <a:r>
              <a:rPr lang="x-none" sz="1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uk-UA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uk-UA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 договору від ___ __________ 20__р. № 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____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11560" y="889844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Додаток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до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Порядку та умов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ТИПОВИЙ ДОГОВІР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психолого-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</a:t>
            </a:r>
          </a:p>
          <a:p>
            <a:pPr algn="ctr"/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корекційно-розвиткових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занять (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Орган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освітою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/заклад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громадянин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громадянка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укладають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Предмет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договору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1.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Виконавець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зобов’язується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провести 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психолого-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корекційно-розвиткові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з особою (особами)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потребами,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спрямовані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подолання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таких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обсягах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827751"/>
              </p:ext>
            </p:extLst>
          </p:nvPr>
        </p:nvGraphicFramePr>
        <p:xfrm>
          <a:off x="611560" y="4005064"/>
          <a:ext cx="8208912" cy="2208276"/>
        </p:xfrm>
        <a:graphic>
          <a:graphicData uri="http://schemas.openxmlformats.org/drawingml/2006/table">
            <a:tbl>
              <a:tblPr firstRow="1" firstCol="1" bandRow="1"/>
              <a:tblGrid>
                <a:gridCol w="1224768"/>
                <a:gridCol w="2415062"/>
                <a:gridCol w="1641782"/>
                <a:gridCol w="1474321"/>
                <a:gridCol w="1452979"/>
              </a:tblGrid>
              <a:tr h="1020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Порядковий номер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Найменування психолого-педагогічного і </a:t>
                      </a:r>
                      <a:r>
                        <a:rPr lang="uk-UA" sz="1400" dirty="0" err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корекційно-</a:t>
                      </a:r>
                      <a:r>
                        <a:rPr lang="uk-UA" sz="14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uk-UA" sz="14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uk-UA" sz="1400" dirty="0" err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розвиткового</a:t>
                      </a:r>
                      <a:r>
                        <a:rPr lang="uk-UA" sz="14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uk-UA" sz="14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uk-UA" sz="14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заняття (послуги)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Прізвище, </a:t>
                      </a:r>
                      <a:br>
                        <a:rPr lang="uk-UA" sz="14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uk-UA" sz="14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ім’я, по </a:t>
                      </a:r>
                      <a:br>
                        <a:rPr lang="uk-UA" sz="14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uk-UA" sz="14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батькові </a:t>
                      </a:r>
                      <a:br>
                        <a:rPr lang="uk-UA" sz="14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uk-UA" sz="14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особи (осіб) з особливими освітніми потребами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Заклад освіти, клас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Кількість занять на тиждень, годин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2719" y="332656"/>
            <a:ext cx="842493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          Додаток 4 до 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Порядку та умов</a:t>
            </a:r>
            <a:endParaRPr lang="uk-UA" sz="1600" dirty="0">
              <a:solidFill>
                <a:schemeClr val="tx2">
                  <a:lumMod val="75000"/>
                </a:schemeClr>
              </a:solidFill>
              <a:latin typeface="Antiqua"/>
              <a:ea typeface="Times New Roman"/>
              <a:cs typeface="Times New Roman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uk-UA" b="1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АКТ </a:t>
            </a:r>
            <a:br>
              <a:rPr lang="uk-UA" b="1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</a:br>
            <a:r>
              <a:rPr lang="x-none" b="1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приймання проведених (наданих) психолого-педагогічних і</a:t>
            </a:r>
            <a:endParaRPr lang="uk-UA" dirty="0">
              <a:latin typeface="Antiqua"/>
              <a:ea typeface="Times New Roman"/>
              <a:cs typeface="Times New Roman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x-none" b="1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корекційно-розвиткових занять (послуг)</a:t>
            </a:r>
            <a:r>
              <a:rPr lang="x-none" b="1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uk-UA" b="1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</a:br>
            <a:r>
              <a:rPr lang="uk-UA" b="1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до договору від ___ __________ 20__р. № ____</a:t>
            </a:r>
            <a:endParaRPr lang="uk-UA" dirty="0">
              <a:latin typeface="Antiqua"/>
              <a:ea typeface="Times New Roman"/>
              <a:cs typeface="Times New Roman"/>
            </a:endParaRP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 smtClean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Замовник </a:t>
            </a:r>
            <a:r>
              <a:rPr lang="uk-UA" sz="1600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щомісяця здійснює оплату </a:t>
            </a:r>
            <a:r>
              <a:rPr lang="uk-UA" sz="1600" b="1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на підставі актів приймання</a:t>
            </a:r>
            <a:r>
              <a:rPr lang="uk-UA" sz="1600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 проведених (наданих) психолого-педагогічних і </a:t>
            </a:r>
            <a:r>
              <a:rPr lang="uk-UA" sz="1600" dirty="0" err="1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корекційно-розвиткових</a:t>
            </a:r>
            <a:r>
              <a:rPr lang="uk-UA" sz="1600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 занять (послуг), що підписані замовником і виконавцем.</a:t>
            </a:r>
            <a:endParaRPr lang="uk-UA" sz="1600" dirty="0">
              <a:ea typeface="Calibri"/>
              <a:cs typeface="Times New Roman"/>
            </a:endParaRP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uk-UA" sz="1600" b="1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Виконавець зобов’язується:</a:t>
            </a:r>
            <a:endParaRPr lang="uk-UA" sz="1600" dirty="0">
              <a:ea typeface="Calibri"/>
              <a:cs typeface="Times New Roman"/>
            </a:endParaRP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1) особисто, своєчасно та відповідно до вимог нормативно-правових актів проводити (надавати) психолого-педагогічні і </a:t>
            </a:r>
            <a:r>
              <a:rPr lang="uk-UA" sz="1600" dirty="0" err="1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корекційно-розвиткові</a:t>
            </a:r>
            <a:r>
              <a:rPr lang="uk-UA" sz="1600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 заняття (послуги) для особи (осіб) з особливими освітніми потребами з дотриманням умов цього договору;</a:t>
            </a:r>
            <a:endParaRPr lang="uk-UA" sz="1600" dirty="0">
              <a:ea typeface="Calibri"/>
              <a:cs typeface="Times New Roman"/>
            </a:endParaRP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2) брати участь у моніторингу стану виконання індивідуальної програми розвитку осіб з особливими освітніми потребами в частині проведення </a:t>
            </a:r>
            <a:r>
              <a:rPr lang="uk-UA" sz="1600" dirty="0" err="1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корекційно-розвиткових</a:t>
            </a:r>
            <a:r>
              <a:rPr lang="uk-UA" sz="1600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 занять;</a:t>
            </a:r>
            <a:endParaRPr lang="uk-UA" sz="1600" dirty="0">
              <a:ea typeface="Calibri"/>
              <a:cs typeface="Times New Roman"/>
            </a:endParaRP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3) надавати консультаційну допомогу батькам чи іншим законним представникам, педагогічним працівникам щодо особливостей навчання та виховання особи (осіб) з особливими освітніми потребами;</a:t>
            </a:r>
            <a:endParaRPr lang="uk-UA" sz="1600" dirty="0">
              <a:ea typeface="Calibri"/>
              <a:cs typeface="Times New Roman"/>
            </a:endParaRP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4) готувати </a:t>
            </a:r>
            <a:r>
              <a:rPr lang="uk-UA" sz="1600" b="1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висновок за результатами проведення (надання) психолого-педагогічних і </a:t>
            </a:r>
            <a:r>
              <a:rPr lang="uk-UA" sz="1600" b="1" dirty="0" err="1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корекційно-розвиткових</a:t>
            </a:r>
            <a:r>
              <a:rPr lang="uk-UA" sz="1600" b="1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 занять (послуг) із зазначенням динаміки розвитку дитини не рідше ніж раз на квартал</a:t>
            </a:r>
            <a:r>
              <a:rPr lang="uk-UA" sz="1600" b="1" dirty="0" smtClean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uk-UA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48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21" y="153987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7381" y="153988"/>
            <a:ext cx="8064896" cy="554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Порядок денний:</a:t>
            </a:r>
          </a:p>
          <a:p>
            <a:pPr lvl="0" algn="just">
              <a:spcAft>
                <a:spcPts val="0"/>
              </a:spcAft>
              <a:tabLst>
                <a:tab pos="90170" algn="l"/>
                <a:tab pos="180340" algn="l"/>
                <a:tab pos="270510" algn="l"/>
                <a:tab pos="3829685" algn="l"/>
              </a:tabLst>
            </a:pPr>
            <a:endParaRPr lang="uk-UA" sz="2000" spc="-35" dirty="0" smtClean="0">
              <a:solidFill>
                <a:srgbClr val="17375E"/>
              </a:solidFill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tabLst>
                <a:tab pos="90170" algn="l"/>
                <a:tab pos="180340" algn="l"/>
                <a:tab pos="270510" algn="l"/>
                <a:tab pos="3829685" algn="l"/>
              </a:tabLst>
            </a:pPr>
            <a:r>
              <a:rPr lang="uk-UA" spc="-35" dirty="0" smtClean="0">
                <a:solidFill>
                  <a:srgbClr val="17375E"/>
                </a:solidFill>
                <a:latin typeface="Times New Roman"/>
                <a:ea typeface="Times New Roman"/>
              </a:rPr>
              <a:t>1. Нормативно-правові </a:t>
            </a:r>
            <a:r>
              <a:rPr lang="uk-UA" spc="-35" dirty="0">
                <a:solidFill>
                  <a:srgbClr val="17375E"/>
                </a:solidFill>
                <a:latin typeface="Times New Roman"/>
                <a:ea typeface="Times New Roman"/>
              </a:rPr>
              <a:t>документи щодо інклюзивного навчання у закладах дошкільної освіти</a:t>
            </a:r>
            <a:r>
              <a:rPr lang="uk-UA" dirty="0">
                <a:solidFill>
                  <a:srgbClr val="17375E"/>
                </a:solidFill>
                <a:latin typeface="Times New Roman"/>
                <a:ea typeface="Calibri"/>
              </a:rPr>
              <a:t> </a:t>
            </a:r>
            <a:r>
              <a:rPr lang="uk-UA" i="1" dirty="0">
                <a:solidFill>
                  <a:srgbClr val="17375E"/>
                </a:solidFill>
                <a:latin typeface="Times New Roman"/>
                <a:ea typeface="Calibri"/>
              </a:rPr>
              <a:t>(директор </a:t>
            </a:r>
            <a:r>
              <a:rPr lang="uk-UA" i="1" dirty="0">
                <a:solidFill>
                  <a:srgbClr val="17375E"/>
                </a:solidFill>
                <a:latin typeface="Times New Roman"/>
                <a:ea typeface="Times New Roman"/>
              </a:rPr>
              <a:t>інклюзивно-ресурсного </a:t>
            </a:r>
            <a:r>
              <a:rPr lang="uk-UA" i="1" dirty="0" smtClean="0">
                <a:solidFill>
                  <a:srgbClr val="17375E"/>
                </a:solidFill>
                <a:latin typeface="Times New Roman"/>
                <a:ea typeface="Times New Roman"/>
              </a:rPr>
              <a:t>центру</a:t>
            </a:r>
            <a:r>
              <a:rPr lang="uk-UA" i="1" dirty="0" smtClean="0">
                <a:solidFill>
                  <a:srgbClr val="17375E"/>
                </a:solidFill>
                <a:latin typeface="Times New Roman"/>
                <a:ea typeface="Calibri"/>
              </a:rPr>
              <a:t>)</a:t>
            </a:r>
            <a:r>
              <a:rPr lang="uk-UA" i="1" spc="-35" dirty="0" smtClean="0">
                <a:solidFill>
                  <a:srgbClr val="17375E"/>
                </a:solidFill>
                <a:latin typeface="Times New Roman"/>
                <a:ea typeface="Times New Roman"/>
              </a:rPr>
              <a:t>.</a:t>
            </a:r>
            <a:r>
              <a:rPr lang="uk-UA" i="1" spc="-35" dirty="0">
                <a:solidFill>
                  <a:srgbClr val="17375E"/>
                </a:solidFill>
                <a:latin typeface="Times New Roman"/>
                <a:ea typeface="Times New Roman"/>
              </a:rPr>
              <a:t> </a:t>
            </a:r>
            <a:endParaRPr lang="uk-UA" dirty="0"/>
          </a:p>
          <a:p>
            <a:pPr lvl="0" algn="just">
              <a:spcAft>
                <a:spcPts val="0"/>
              </a:spcAft>
              <a:tabLst>
                <a:tab pos="90170" algn="l"/>
                <a:tab pos="180340" algn="l"/>
                <a:tab pos="270510" algn="l"/>
                <a:tab pos="3829685" algn="l"/>
              </a:tabLst>
            </a:pPr>
            <a:r>
              <a:rPr lang="uk-UA" spc="-35" dirty="0" smtClean="0">
                <a:solidFill>
                  <a:srgbClr val="17375E"/>
                </a:solidFill>
                <a:latin typeface="Times New Roman"/>
                <a:ea typeface="Times New Roman"/>
              </a:rPr>
              <a:t>2. Аутизм </a:t>
            </a:r>
            <a:r>
              <a:rPr lang="uk-UA" spc="-35" dirty="0">
                <a:solidFill>
                  <a:srgbClr val="17375E"/>
                </a:solidFill>
                <a:latin typeface="Times New Roman"/>
                <a:ea typeface="Times New Roman"/>
              </a:rPr>
              <a:t>і його характеристика, причини та виявлення</a:t>
            </a:r>
            <a:r>
              <a:rPr lang="uk-UA" spc="-30" dirty="0">
                <a:solidFill>
                  <a:srgbClr val="17375E"/>
                </a:solidFill>
                <a:latin typeface="Times New Roman"/>
                <a:ea typeface="Times New Roman"/>
              </a:rPr>
              <a:t> </a:t>
            </a:r>
            <a:r>
              <a:rPr lang="uk-UA" i="1" dirty="0">
                <a:solidFill>
                  <a:srgbClr val="17375E"/>
                </a:solidFill>
                <a:latin typeface="Times New Roman"/>
                <a:ea typeface="Calibri"/>
              </a:rPr>
              <a:t>(фахівець інклюзивно-ресурсного центру з практичної </a:t>
            </a:r>
            <a:r>
              <a:rPr lang="uk-UA" i="1" dirty="0" smtClean="0">
                <a:solidFill>
                  <a:srgbClr val="17375E"/>
                </a:solidFill>
                <a:latin typeface="Times New Roman"/>
                <a:ea typeface="Calibri"/>
              </a:rPr>
              <a:t>психології)</a:t>
            </a:r>
            <a:r>
              <a:rPr lang="ru-RU" i="1" dirty="0">
                <a:solidFill>
                  <a:srgbClr val="17375E"/>
                </a:solidFill>
                <a:latin typeface="Times New Roman"/>
                <a:ea typeface="Calibri"/>
              </a:rPr>
              <a:t>.</a:t>
            </a:r>
            <a:r>
              <a:rPr lang="uk-UA" i="1" spc="-30" dirty="0">
                <a:solidFill>
                  <a:srgbClr val="17375E"/>
                </a:solidFill>
                <a:latin typeface="Times New Roman"/>
                <a:ea typeface="Times New Roman"/>
              </a:rPr>
              <a:t> </a:t>
            </a:r>
            <a:endParaRPr lang="uk-UA" dirty="0"/>
          </a:p>
          <a:p>
            <a:pPr lvl="0" algn="just">
              <a:spcAft>
                <a:spcPts val="0"/>
              </a:spcAft>
              <a:tabLst>
                <a:tab pos="90170" algn="l"/>
                <a:tab pos="180340" algn="l"/>
                <a:tab pos="270510" algn="l"/>
                <a:tab pos="3829685" algn="l"/>
              </a:tabLst>
            </a:pPr>
            <a:r>
              <a:rPr lang="uk-UA" spc="-30" dirty="0" smtClean="0">
                <a:solidFill>
                  <a:srgbClr val="17375E"/>
                </a:solidFill>
                <a:latin typeface="Times New Roman"/>
              </a:rPr>
              <a:t>3. Історії відомих людей з аутизмом </a:t>
            </a:r>
            <a:r>
              <a:rPr lang="uk-UA" i="1" dirty="0" smtClean="0">
                <a:solidFill>
                  <a:srgbClr val="17375E"/>
                </a:solidFill>
                <a:latin typeface="Times New Roman"/>
                <a:ea typeface="Calibri"/>
              </a:rPr>
              <a:t>(фахівець інклюзивно-ресурсного центру з логопедії).</a:t>
            </a:r>
            <a:endParaRPr lang="uk-UA" dirty="0">
              <a:solidFill>
                <a:srgbClr val="17375E"/>
              </a:solidFill>
              <a:latin typeface="Times New Roman"/>
            </a:endParaRPr>
          </a:p>
          <a:p>
            <a:pPr lvl="0" algn="just">
              <a:spcAft>
                <a:spcPts val="0"/>
              </a:spcAft>
              <a:tabLst>
                <a:tab pos="90170" algn="l"/>
                <a:tab pos="180340" algn="l"/>
                <a:tab pos="270510" algn="l"/>
                <a:tab pos="3829685" algn="l"/>
              </a:tabLst>
            </a:pPr>
            <a:r>
              <a:rPr lang="uk-UA" dirty="0" smtClean="0">
                <a:solidFill>
                  <a:srgbClr val="17375E"/>
                </a:solidFill>
                <a:latin typeface="Times New Roman"/>
              </a:rPr>
              <a:t>4. Проведення комплексної психолого-педагогічної оцінки розвитку особи</a:t>
            </a:r>
            <a:r>
              <a:rPr lang="uk-UA" spc="-35" dirty="0" smtClean="0">
                <a:solidFill>
                  <a:srgbClr val="17375E"/>
                </a:solidFill>
                <a:latin typeface="Times New Roman"/>
                <a:ea typeface="Times New Roman"/>
              </a:rPr>
              <a:t> </a:t>
            </a:r>
            <a:r>
              <a:rPr lang="uk-UA" spc="-30" dirty="0" smtClean="0">
                <a:solidFill>
                  <a:srgbClr val="17375E"/>
                </a:solidFill>
                <a:latin typeface="Times New Roman"/>
                <a:ea typeface="Times New Roman"/>
              </a:rPr>
              <a:t>та надання психолого-педагогічних і корекційно-розвиткових занять (послуг) особам з особливими освітніми потребами у закладах дошкільної освіти </a:t>
            </a:r>
            <a:r>
              <a:rPr lang="uk-UA" i="1" spc="-30" dirty="0" smtClean="0">
                <a:solidFill>
                  <a:srgbClr val="17375E"/>
                </a:solidFill>
                <a:latin typeface="Times New Roman"/>
                <a:ea typeface="Times New Roman"/>
              </a:rPr>
              <a:t>(</a:t>
            </a:r>
            <a:r>
              <a:rPr lang="uk-UA" i="1" dirty="0" smtClean="0">
                <a:solidFill>
                  <a:srgbClr val="17375E"/>
                </a:solidFill>
                <a:latin typeface="Times New Roman"/>
              </a:rPr>
              <a:t>фахівець інклюзивно-ресурсного центру з практичної психології</a:t>
            </a:r>
            <a:r>
              <a:rPr lang="uk-UA" i="1" spc="-30" dirty="0" smtClean="0">
                <a:solidFill>
                  <a:srgbClr val="17375E"/>
                </a:solidFill>
                <a:latin typeface="Times New Roman"/>
                <a:ea typeface="Times New Roman"/>
              </a:rPr>
              <a:t>). </a:t>
            </a:r>
            <a:endParaRPr lang="uk-UA" dirty="0">
              <a:ea typeface="Times New Roman"/>
              <a:cs typeface="Times New Roman"/>
            </a:endParaRPr>
          </a:p>
          <a:p>
            <a:pPr lvl="0" algn="just">
              <a:spcAft>
                <a:spcPts val="0"/>
              </a:spcAft>
              <a:tabLst>
                <a:tab pos="90170" algn="l"/>
                <a:tab pos="180340" algn="l"/>
                <a:tab pos="270510" algn="l"/>
                <a:tab pos="3829685" algn="l"/>
              </a:tabLst>
            </a:pPr>
            <a:r>
              <a:rPr lang="uk-UA" spc="-30" dirty="0" smtClean="0">
                <a:solidFill>
                  <a:srgbClr val="17375E"/>
                </a:solidFill>
                <a:latin typeface="Times New Roman"/>
                <a:ea typeface="Times New Roman"/>
              </a:rPr>
              <a:t>5</a:t>
            </a:r>
            <a:r>
              <a:rPr lang="uk-UA" spc="-30" dirty="0">
                <a:solidFill>
                  <a:srgbClr val="17375E"/>
                </a:solidFill>
                <a:latin typeface="Times New Roman"/>
                <a:ea typeface="Times New Roman"/>
              </a:rPr>
              <a:t>. Актуальні підходи до індивідуальної програми розвитку особи. Робота в АС «ІРЦ» (</a:t>
            </a:r>
            <a:r>
              <a:rPr lang="uk-UA" i="1" dirty="0">
                <a:solidFill>
                  <a:srgbClr val="17375E"/>
                </a:solidFill>
                <a:latin typeface="Times New Roman"/>
              </a:rPr>
              <a:t>фахівець інклюзивно-ресурсного центру з дефектології, </a:t>
            </a:r>
            <a:r>
              <a:rPr lang="uk-UA" i="1" dirty="0" smtClean="0">
                <a:solidFill>
                  <a:srgbClr val="17375E"/>
                </a:solidFill>
                <a:latin typeface="Times New Roman"/>
              </a:rPr>
              <a:t>олігофренопедагогіки</a:t>
            </a:r>
            <a:r>
              <a:rPr lang="uk-UA" i="1" spc="-30" dirty="0" smtClean="0">
                <a:solidFill>
                  <a:srgbClr val="17375E"/>
                </a:solidFill>
                <a:latin typeface="Times New Roman"/>
                <a:ea typeface="Times New Roman"/>
              </a:rPr>
              <a:t>).</a:t>
            </a:r>
            <a:r>
              <a:rPr lang="uk-UA" i="1" spc="-30" dirty="0">
                <a:solidFill>
                  <a:srgbClr val="17375E"/>
                </a:solidFill>
                <a:latin typeface="Times New Roman"/>
                <a:ea typeface="Times New Roman"/>
              </a:rPr>
              <a:t> </a:t>
            </a:r>
            <a:endParaRPr lang="uk-UA" dirty="0"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tabLst>
                <a:tab pos="180340" algn="l"/>
                <a:tab pos="270510" algn="l"/>
              </a:tabLst>
            </a:pPr>
            <a:r>
              <a:rPr lang="uk-UA" i="1" spc="-30" dirty="0" smtClean="0">
                <a:solidFill>
                  <a:srgbClr val="17375E"/>
                </a:solidFill>
                <a:latin typeface="Times New Roman"/>
              </a:rPr>
              <a:t>6. </a:t>
            </a:r>
            <a:r>
              <a:rPr lang="uk-UA" spc="-30" dirty="0">
                <a:solidFill>
                  <a:srgbClr val="17375E"/>
                </a:solidFill>
                <a:latin typeface="Times New Roman"/>
              </a:rPr>
              <a:t>Командна гра «11 міфів про аутизм»</a:t>
            </a:r>
            <a:r>
              <a:rPr lang="uk-UA" i="1" spc="-30" dirty="0">
                <a:solidFill>
                  <a:srgbClr val="17375E"/>
                </a:solidFill>
                <a:latin typeface="Times New Roman"/>
              </a:rPr>
              <a:t> </a:t>
            </a:r>
            <a:r>
              <a:rPr lang="uk-UA" i="1" dirty="0">
                <a:solidFill>
                  <a:srgbClr val="17375E"/>
                </a:solidFill>
                <a:latin typeface="Times New Roman"/>
                <a:ea typeface="Calibri"/>
              </a:rPr>
              <a:t>(фахівець інклюзивно-ресурсного центру з </a:t>
            </a:r>
            <a:r>
              <a:rPr lang="uk-UA" i="1" dirty="0" smtClean="0">
                <a:solidFill>
                  <a:srgbClr val="17375E"/>
                </a:solidFill>
                <a:latin typeface="Times New Roman"/>
                <a:ea typeface="Calibri"/>
              </a:rPr>
              <a:t>логопедії)</a:t>
            </a:r>
            <a:r>
              <a:rPr lang="ru-RU" i="1" dirty="0">
                <a:solidFill>
                  <a:srgbClr val="17375E"/>
                </a:solidFill>
                <a:latin typeface="Times New Roman"/>
                <a:ea typeface="Calibri"/>
              </a:rPr>
              <a:t>.</a:t>
            </a:r>
            <a:endParaRPr lang="uk-UA" dirty="0"/>
          </a:p>
          <a:p>
            <a:pPr indent="90170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270510" algn="l"/>
              </a:tabLst>
            </a:pPr>
            <a:r>
              <a:rPr lang="uk-UA" spc="-30" dirty="0">
                <a:solidFill>
                  <a:srgbClr val="17375E"/>
                </a:solidFill>
                <a:latin typeface="Times New Roman"/>
                <a:ea typeface="Times New Roman"/>
              </a:rPr>
              <a:t>7. Знайомство з діяльністю та умовами  роботи  колективу  </a:t>
            </a:r>
            <a:r>
              <a:rPr lang="uk-UA" spc="-30" dirty="0" smtClean="0">
                <a:solidFill>
                  <a:srgbClr val="17375E"/>
                </a:solidFill>
                <a:latin typeface="Times New Roman"/>
                <a:ea typeface="Times New Roman"/>
              </a:rPr>
              <a:t>__________  </a:t>
            </a:r>
            <a:r>
              <a:rPr lang="uk-UA" spc="-30" dirty="0">
                <a:solidFill>
                  <a:srgbClr val="17375E"/>
                </a:solidFill>
                <a:latin typeface="Times New Roman"/>
                <a:ea typeface="Times New Roman"/>
              </a:rPr>
              <a:t>ІРЦ</a:t>
            </a:r>
            <a:r>
              <a:rPr lang="uk-UA" i="1" spc="-30" dirty="0">
                <a:solidFill>
                  <a:srgbClr val="17375E"/>
                </a:solidFill>
                <a:latin typeface="Times New Roman"/>
                <a:ea typeface="Times New Roman"/>
              </a:rPr>
              <a:t>.</a:t>
            </a:r>
            <a:endParaRPr lang="uk-UA" dirty="0">
              <a:ea typeface="Calibri"/>
              <a:cs typeface="Times New Roman"/>
            </a:endParaRPr>
          </a:p>
          <a:p>
            <a:pPr indent="90170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270510" algn="l"/>
              </a:tabLst>
            </a:pPr>
            <a:r>
              <a:rPr lang="uk-UA" dirty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8.  Різне</a:t>
            </a:r>
            <a:r>
              <a:rPr lang="uk-UA" dirty="0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uk-UA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77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340768"/>
            <a:ext cx="8227172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Відповідно до договору складається АКТ </a:t>
            </a:r>
            <a:r>
              <a:rPr lang="x-none" b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приймання проведених (наданих) психолого-педагогічних і корекційно-розвиткових занять (послуг)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    </a:t>
            </a:r>
            <a:endParaRPr lang="uk-UA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Орган управління освітою/заклад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освіти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з однієї сторони, та громадянин (громадянка) (далі - виконавець), з іншої сторони, підпис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ують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цей акт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uk-UA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виконавець провів (надав) такі </a:t>
            </a:r>
            <a:r>
              <a:rPr lang="x-none" i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психолого-педагогічн</a:t>
            </a:r>
            <a:r>
              <a:rPr lang="uk-UA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і</a:t>
            </a:r>
            <a:r>
              <a:rPr lang="x-none" i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і</a:t>
            </a:r>
            <a:r>
              <a:rPr lang="uk-UA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i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корекційно-розвиткові</a:t>
            </a:r>
            <a:r>
              <a:rPr lang="uk-UA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заняття (послуги</a:t>
            </a:r>
            <a:r>
              <a:rPr lang="uk-UA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)).</a:t>
            </a: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endParaRPr lang="uk-UA" i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endParaRPr lang="uk-UA" i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endParaRPr lang="uk-UA" i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endParaRPr lang="uk-UA" i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endParaRPr lang="uk-UA" i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indent="17970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Замовник приймає зазначені </a:t>
            </a:r>
            <a:r>
              <a:rPr lang="x-none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психолого-педагогічн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і</a:t>
            </a:r>
            <a:r>
              <a:rPr lang="x-none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і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корекційно-розвиткові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заняття (послуги).</a:t>
            </a:r>
            <a:endParaRPr lang="uk-UA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 </a:t>
            </a: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endParaRPr lang="uk-UA" sz="1200" i="1" dirty="0">
              <a:solidFill>
                <a:srgbClr val="17375E"/>
              </a:solidFill>
              <a:latin typeface="Times New Roman"/>
              <a:ea typeface="Calibri"/>
              <a:cs typeface="Times New Roman"/>
            </a:endParaRP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endParaRPr lang="uk-UA" sz="1200" i="1" dirty="0" smtClean="0">
              <a:solidFill>
                <a:srgbClr val="17375E"/>
              </a:solidFill>
              <a:latin typeface="Times New Roman"/>
              <a:ea typeface="Calibri"/>
              <a:cs typeface="Times New Roman"/>
            </a:endParaRP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endParaRPr lang="uk-UA" sz="1200" dirty="0">
              <a:ea typeface="Calibri"/>
              <a:cs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708169"/>
              </p:ext>
            </p:extLst>
          </p:nvPr>
        </p:nvGraphicFramePr>
        <p:xfrm>
          <a:off x="539552" y="3429000"/>
          <a:ext cx="8229600" cy="1319231"/>
        </p:xfrm>
        <a:graphic>
          <a:graphicData uri="http://schemas.openxmlformats.org/drawingml/2006/table">
            <a:tbl>
              <a:tblPr firstRow="1" firstCol="1" bandRow="1"/>
              <a:tblGrid>
                <a:gridCol w="1527414"/>
                <a:gridCol w="4625035"/>
                <a:gridCol w="2077151"/>
              </a:tblGrid>
              <a:tr h="791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Порядковий номер</a:t>
                      </a:r>
                      <a:endParaRPr lang="uk-U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Найменування </a:t>
                      </a:r>
                      <a:r>
                        <a:rPr lang="x-none" sz="15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психолого-педагогічн</a:t>
                      </a:r>
                      <a:r>
                        <a:rPr lang="uk-UA" sz="1500" dirty="0" err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ого</a:t>
                      </a:r>
                      <a:r>
                        <a:rPr lang="x-none" sz="15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і</a:t>
                      </a:r>
                      <a:r>
                        <a:rPr lang="uk-UA" sz="15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500" dirty="0" err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корекційно-розвиткового</a:t>
                      </a:r>
                      <a:r>
                        <a:rPr lang="uk-UA" sz="15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500" dirty="0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заняття </a:t>
                      </a:r>
                      <a:r>
                        <a:rPr lang="uk-UA" sz="15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(послуги)</a:t>
                      </a:r>
                      <a:endParaRPr lang="uk-U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Кількість </a:t>
                      </a:r>
                      <a:br>
                        <a:rPr lang="uk-UA" sz="15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uk-UA" sz="15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проведених занять </a:t>
                      </a:r>
                      <a:br>
                        <a:rPr lang="uk-UA" sz="15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uk-UA" sz="15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місяць, годин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uk-U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6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9235" y="620688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Наказ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Міністерства освіти і науки України від 08 червня 2018 р. №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609  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«Про затвердження Примірного положення про команду психолого-педагогічного супроводу дитини з особливими освітніми потребами </a:t>
            </a:r>
            <a:endParaRPr lang="uk-UA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закладі загальної середньої та дошкільної освіти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</a:p>
          <a:p>
            <a:pPr algn="ctr"/>
            <a:endParaRPr lang="uk-UA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endParaRPr lang="uk-UA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indent="285750" algn="just"/>
            <a:r>
              <a:rPr lang="ru-RU" b="1" dirty="0" err="1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Загальне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керівництво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Командою </a:t>
            </a:r>
            <a:r>
              <a:rPr lang="ru-RU" b="1" dirty="0" err="1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супроводу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дітей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з ООП </a:t>
            </a:r>
            <a:r>
              <a:rPr lang="ru-RU" b="1" dirty="0" err="1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покладається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на директора </a:t>
            </a:r>
            <a:r>
              <a:rPr lang="ru-RU" b="1" dirty="0" err="1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або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вихователя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-методиста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, </a:t>
            </a:r>
            <a:r>
              <a:rPr lang="ru-RU" dirty="0" err="1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який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несе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відповідальність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за </a:t>
            </a:r>
            <a:r>
              <a:rPr lang="ru-RU" dirty="0" err="1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виконання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покладених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на Команду </a:t>
            </a:r>
            <a:r>
              <a:rPr lang="ru-RU" dirty="0" err="1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завдань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та </a:t>
            </a:r>
            <a:r>
              <a:rPr lang="ru-RU" dirty="0" err="1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розподіл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функцій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між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її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учасниками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.</a:t>
            </a:r>
          </a:p>
          <a:p>
            <a:pPr lvl="0" indent="285750" algn="just"/>
            <a:endParaRPr lang="uk-UA" dirty="0">
              <a:solidFill>
                <a:srgbClr val="1F497D">
                  <a:lumMod val="75000"/>
                </a:srgbClr>
              </a:solidFill>
              <a:latin typeface="Times New Roman"/>
              <a:ea typeface="Times New Roman"/>
            </a:endParaRPr>
          </a:p>
          <a:p>
            <a:pPr lvl="0" indent="285750" algn="just"/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Головою </a:t>
            </a:r>
            <a:r>
              <a:rPr lang="ru-RU" b="1" dirty="0" err="1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засідання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Команди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супроводу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є директор </a:t>
            </a:r>
            <a:r>
              <a:rPr lang="ru-RU" b="1" dirty="0" err="1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або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вихователь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-методист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- в </a:t>
            </a:r>
            <a:r>
              <a:rPr lang="ru-RU" dirty="0" err="1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закладі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дошкільної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освіти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.</a:t>
            </a:r>
          </a:p>
          <a:p>
            <a:pPr lvl="0" indent="285750" algn="just"/>
            <a:endParaRPr lang="uk-UA" dirty="0">
              <a:solidFill>
                <a:srgbClr val="1F497D">
                  <a:lumMod val="75000"/>
                </a:srgbClr>
              </a:solidFill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uk-UA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8064896" cy="5582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ctr">
              <a:lnSpc>
                <a:spcPct val="115000"/>
              </a:lnSpc>
              <a:spcAft>
                <a:spcPts val="750"/>
              </a:spcAft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           ФАХІВЦІ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ІНКЛЮЗИВНО-РЕСУРСНОГО ЦЕНТРУ:</a:t>
            </a:r>
            <a:endParaRPr lang="uk-UA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750"/>
              </a:spcAft>
              <a:buFont typeface="Wingdings"/>
              <a:buChar char=""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запиту закладу дошкільної освіти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;</a:t>
            </a:r>
          </a:p>
          <a:p>
            <a:pPr marL="342900" lvl="0" indent="-342900" algn="just">
              <a:buFont typeface="Wingdings"/>
              <a:buChar char=""/>
            </a:pPr>
            <a:r>
              <a:rPr lang="uk-UA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узгодженого графіка</a:t>
            </a:r>
            <a:r>
              <a:rPr lang="uk-UA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uk-UA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засідань</a:t>
            </a:r>
            <a:r>
              <a:rPr lang="uk-UA" dirty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 команд психолого-педагогічного супроводу дітей з особливими освітніми потребами в закладах загальної середньої та дошкільної освіти з директорами закладів </a:t>
            </a:r>
            <a:r>
              <a:rPr lang="uk-UA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Times New Roman"/>
              </a:rPr>
              <a:t>освіти;</a:t>
            </a:r>
            <a:endParaRPr lang="uk-UA" dirty="0">
              <a:solidFill>
                <a:srgbClr val="1F497D">
                  <a:lumMod val="75000"/>
                </a:srgbClr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"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наказу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pc="1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комунальної установи «</a:t>
            </a:r>
            <a:r>
              <a:rPr lang="uk-UA" spc="1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Крижопільський</a:t>
            </a:r>
            <a:r>
              <a:rPr lang="uk-UA" spc="1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інклюзивно-ресурсний </a:t>
            </a:r>
            <a:r>
              <a:rPr lang="uk-UA" spc="1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центр».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"/>
            </a:pPr>
            <a:endParaRPr lang="uk-UA" sz="1400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indent="180340" algn="ctr" fontAlgn="base"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ФАХІВЦІ ІНКЛЮЗИВНО-РЕСУРСНОГО ЦЕНТРУ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uk-UA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 algn="just" fontAlgn="base">
              <a:spcAft>
                <a:spcPts val="0"/>
              </a:spcAft>
              <a:buFont typeface="Wingdings"/>
              <a:buChar char=""/>
              <a:tabLst>
                <a:tab pos="90170" algn="l"/>
                <a:tab pos="270510" algn="l"/>
              </a:tabLst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надають консультації з питань організації інклюзивного навчання;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 algn="just" fontAlgn="base">
              <a:spcAft>
                <a:spcPts val="0"/>
              </a:spcAft>
              <a:buFont typeface="Wingdings"/>
              <a:buChar char=""/>
              <a:tabLst>
                <a:tab pos="90170" algn="l"/>
                <a:tab pos="270510" algn="l"/>
              </a:tabLst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беруть участь у засіданні команди психолого-педагогічного супроводу;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 algn="just" fontAlgn="base">
              <a:spcAft>
                <a:spcPts val="0"/>
              </a:spcAft>
              <a:buFont typeface="Wingdings"/>
              <a:buChar char=""/>
              <a:tabLst>
                <a:tab pos="90170" algn="l"/>
                <a:tab pos="270510" algn="l"/>
              </a:tabLst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ада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ють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рекомендаці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ї закладам освіти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щодо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розроблення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індивідуальної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програми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розвитку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особи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;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 algn="just" fontAlgn="base">
              <a:spcAft>
                <a:spcPts val="0"/>
              </a:spcAft>
              <a:buFont typeface="Wingdings"/>
              <a:buChar char=""/>
              <a:tabLst>
                <a:tab pos="90170" algn="l"/>
                <a:tab pos="270510" algn="l"/>
              </a:tabLst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консультують учасників команд психолого-педагогічного супроводу особи з особливими освітніми потребами в закладах загальної середньої та дошкільної освіти з питань надання психолого-педагогічних та 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корекційно-розвиткових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послуг дітям з особливими освітніми потребами;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 algn="just" fontAlgn="base">
              <a:spcAft>
                <a:spcPts val="0"/>
              </a:spcAft>
              <a:buFont typeface="Wingdings"/>
              <a:buChar char=""/>
              <a:tabLst>
                <a:tab pos="90170" algn="l"/>
                <a:tab pos="270510" algn="l"/>
              </a:tabLst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надають методичну допомогу у разі виникнення труднощів у реалізації індивідуальної програми розвитку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.</a:t>
            </a:r>
            <a:endParaRPr lang="uk-UA" sz="1400" dirty="0">
              <a:solidFill>
                <a:schemeClr val="tx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33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2912" y="980728"/>
            <a:ext cx="8352928" cy="4335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 fontAlgn="base">
              <a:lnSpc>
                <a:spcPct val="115000"/>
              </a:lnSpc>
              <a:spcAft>
                <a:spcPts val="0"/>
              </a:spcAft>
              <a:tabLst>
                <a:tab pos="90170" algn="l"/>
                <a:tab pos="450215" algn="l"/>
              </a:tabLst>
            </a:pPr>
            <a:endParaRPr lang="uk-UA" sz="2000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180340" algn="ctr" fontAlgn="base">
              <a:lnSpc>
                <a:spcPct val="115000"/>
              </a:lnSpc>
              <a:spcAft>
                <a:spcPts val="0"/>
              </a:spcAft>
              <a:tabLst>
                <a:tab pos="90170" algn="l"/>
                <a:tab pos="450215" algn="l"/>
              </a:tabLst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Наказ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Міністерства освіти і науки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України</a:t>
            </a:r>
          </a:p>
          <a:p>
            <a:pPr indent="180340" algn="ctr" fontAlgn="base">
              <a:lnSpc>
                <a:spcPct val="115000"/>
              </a:lnSpc>
              <a:spcAft>
                <a:spcPts val="0"/>
              </a:spcAft>
              <a:tabLst>
                <a:tab pos="90170" algn="l"/>
                <a:tab pos="450215" algn="l"/>
              </a:tabLst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від 17.11.2021  року №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1236</a:t>
            </a:r>
          </a:p>
          <a:p>
            <a:pPr indent="180340" algn="ctr" fontAlgn="base">
              <a:lnSpc>
                <a:spcPct val="115000"/>
              </a:lnSpc>
              <a:spcAft>
                <a:spcPts val="0"/>
              </a:spcAft>
              <a:tabLst>
                <a:tab pos="90170" algn="l"/>
                <a:tab pos="450215" algn="l"/>
              </a:tabLst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«Про затвердження Умов допуску асистента учня (дитини) до освітнього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процесу для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виконання його функцій та вимог до нього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».</a:t>
            </a:r>
          </a:p>
          <a:p>
            <a:pPr indent="180340" algn="ctr" fontAlgn="base">
              <a:lnSpc>
                <a:spcPct val="115000"/>
              </a:lnSpc>
              <a:spcAft>
                <a:spcPts val="0"/>
              </a:spcAft>
              <a:tabLst>
                <a:tab pos="90170" algn="l"/>
                <a:tab pos="450215" algn="l"/>
              </a:tabLst>
            </a:pPr>
            <a:endParaRPr lang="uk-UA" sz="2000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indent="180340" algn="ctr" fontAlgn="base">
              <a:lnSpc>
                <a:spcPct val="115000"/>
              </a:lnSpc>
              <a:spcAft>
                <a:spcPts val="0"/>
              </a:spcAft>
              <a:tabLst>
                <a:tab pos="90170" algn="l"/>
                <a:tab pos="450215" algn="l"/>
              </a:tabLst>
            </a:pPr>
            <a:endParaRPr lang="uk-UA" sz="2000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lvl="0" indent="270510" algn="ctr"/>
            <a:r>
              <a:rPr lang="uk-UA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Наказ Міністерства соціальної політики України </a:t>
            </a:r>
            <a:endParaRPr lang="uk-UA" sz="20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 indent="270510" algn="ctr"/>
            <a:r>
              <a:rPr lang="uk-UA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від </a:t>
            </a:r>
            <a:r>
              <a:rPr lang="uk-UA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23.12.2021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uk-UA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року №718 </a:t>
            </a:r>
            <a:endParaRPr lang="uk-UA" sz="20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 indent="270510" algn="ctr"/>
            <a:r>
              <a:rPr lang="uk-UA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uk-UA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Про затвердження Державного стандарту соціальної послуги супроводу під час інклюзивного навчання»</a:t>
            </a:r>
          </a:p>
          <a:p>
            <a:pPr lvl="0" indent="270510" algn="ctr"/>
            <a:endParaRPr lang="uk-UA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180340" algn="ctr" fontAlgn="base">
              <a:lnSpc>
                <a:spcPct val="115000"/>
              </a:lnSpc>
              <a:spcAft>
                <a:spcPts val="0"/>
              </a:spcAft>
              <a:tabLst>
                <a:tab pos="90170" algn="l"/>
                <a:tab pos="450215" algn="l"/>
              </a:tabLst>
            </a:pPr>
            <a:endParaRPr lang="uk-UA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5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Одягни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блакитне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Міжнародний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 аутизм</a:t>
            </a:r>
            <a:endParaRPr lang="ru-RU" sz="2400" b="1" i="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2198688"/>
            <a:ext cx="6419850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1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ія&quot;Особливості розвитку дітей з розладами аутичного спектр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14" y="119554"/>
            <a:ext cx="8555658" cy="641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7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>
              <a:lnSpc>
                <a:spcPct val="106000"/>
              </a:lnSpc>
              <a:spcAft>
                <a:spcPts val="0"/>
              </a:spcAft>
              <a:tabLst>
                <a:tab pos="1260475" algn="l"/>
              </a:tabLst>
            </a:pP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Комунальна установа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Крижопільський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інклюзивно-ресурсний центр»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dirty="0" smtClean="0"/>
              <a:t> </a:t>
            </a:r>
            <a:br>
              <a:rPr lang="ru-RU" sz="2200" dirty="0" smtClean="0"/>
            </a:br>
            <a:r>
              <a:rPr lang="uk-UA" sz="3600" b="1" spc="-35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Нормативно-правові документи </a:t>
            </a:r>
            <a:br>
              <a:rPr lang="uk-UA" sz="3600" b="1" spc="-35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uk-UA" sz="3600" b="1" spc="-35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щодо інклюзивного навчання </a:t>
            </a:r>
            <a:br>
              <a:rPr lang="uk-UA" sz="3600" b="1" spc="-35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uk-UA" sz="3600" b="1" spc="-35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у закладах дошкільної освіти</a:t>
            </a:r>
            <a:br>
              <a:rPr lang="uk-UA" sz="3600" b="1" spc="-35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                       </a:t>
            </a:r>
            <a:r>
              <a:rPr lang="uk-UA" sz="2000" dirty="0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Директор інклюзивно-ресурсного центру                 </a:t>
            </a:r>
            <a:r>
              <a:rPr lang="uk-UA" sz="2000" dirty="0" smtClean="0">
                <a:ea typeface="Calibri"/>
                <a:cs typeface="Times New Roman"/>
              </a:rPr>
              <a:t/>
            </a:r>
            <a:br>
              <a:rPr lang="uk-UA" sz="2000" dirty="0" smtClean="0">
                <a:ea typeface="Calibri"/>
                <a:cs typeface="Times New Roman"/>
              </a:rPr>
            </a:br>
            <a:r>
              <a:rPr lang="uk-UA" sz="2000" dirty="0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                                             комунальної установи</a:t>
            </a:r>
            <a:r>
              <a:rPr lang="uk-UA" sz="2000" dirty="0" smtClean="0">
                <a:ea typeface="Calibri"/>
                <a:cs typeface="Times New Roman"/>
              </a:rPr>
              <a:t/>
            </a:r>
            <a:br>
              <a:rPr lang="uk-UA" sz="2000" dirty="0" smtClean="0">
                <a:ea typeface="Calibri"/>
                <a:cs typeface="Times New Roman"/>
              </a:rPr>
            </a:br>
            <a:r>
              <a:rPr lang="uk-UA" sz="2000" dirty="0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                                          «</a:t>
            </a:r>
            <a:r>
              <a:rPr lang="uk-UA" sz="2000" dirty="0" err="1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Крижопільський</a:t>
            </a:r>
            <a:r>
              <a:rPr lang="uk-UA" sz="2000" dirty="0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 інклюзивно-ресурсний центр»</a:t>
            </a:r>
            <a:r>
              <a:rPr lang="uk-UA" sz="2000" dirty="0" smtClean="0">
                <a:ea typeface="Calibri"/>
                <a:cs typeface="Times New Roman"/>
              </a:rPr>
              <a:t/>
            </a:r>
            <a:br>
              <a:rPr lang="uk-UA" sz="2000" dirty="0" smtClean="0">
                <a:ea typeface="Calibri"/>
                <a:cs typeface="Times New Roman"/>
              </a:rPr>
            </a:br>
            <a:r>
              <a:rPr lang="uk-UA" sz="2000" b="1" kern="100" dirty="0" smtClean="0">
                <a:solidFill>
                  <a:srgbClr val="17375E"/>
                </a:solidFill>
                <a:latin typeface="Times New Roman"/>
                <a:ea typeface="Noto Sans CJK SC Regular"/>
                <a:cs typeface="Times New Roman"/>
              </a:rPr>
              <a:t>                                            Тетяна </a:t>
            </a:r>
            <a:r>
              <a:rPr lang="ru-RU" sz="2000" b="1" kern="100" dirty="0" smtClean="0">
                <a:solidFill>
                  <a:srgbClr val="17375E"/>
                </a:solidFill>
                <a:latin typeface="Times New Roman"/>
                <a:ea typeface="Noto Sans CJK SC Regular"/>
                <a:cs typeface="Times New Roman"/>
              </a:rPr>
              <a:t>ПАЦАЙ</a:t>
            </a:r>
            <a:br>
              <a:rPr lang="ru-RU" sz="2000" b="1" kern="100" dirty="0" smtClean="0">
                <a:solidFill>
                  <a:srgbClr val="17375E"/>
                </a:solidFill>
                <a:latin typeface="Times New Roman"/>
                <a:ea typeface="Noto Sans CJK SC Regular"/>
                <a:cs typeface="Times New Roman"/>
              </a:rPr>
            </a:br>
            <a:r>
              <a:rPr lang="ru-RU" sz="2000" b="1" kern="100" dirty="0" smtClean="0">
                <a:solidFill>
                  <a:srgbClr val="17375E"/>
                </a:solidFill>
                <a:latin typeface="Times New Roman"/>
                <a:ea typeface="Noto Sans CJK SC Regular"/>
                <a:cs typeface="Times New Roman"/>
              </a:rPr>
              <a:t/>
            </a:r>
            <a:br>
              <a:rPr lang="ru-RU" sz="2000" b="1" kern="100" dirty="0" smtClean="0">
                <a:solidFill>
                  <a:srgbClr val="17375E"/>
                </a:solidFill>
                <a:latin typeface="Times New Roman"/>
                <a:ea typeface="Noto Sans CJK SC Regular"/>
                <a:cs typeface="Times New Roman"/>
              </a:rPr>
            </a:br>
            <a:r>
              <a:rPr lang="ru-RU" sz="2000" kern="100" dirty="0" smtClean="0">
                <a:solidFill>
                  <a:srgbClr val="17375E"/>
                </a:solidFill>
                <a:latin typeface="Times New Roman"/>
                <a:ea typeface="Noto Sans CJK SC Regular"/>
                <a:cs typeface="Times New Roman"/>
              </a:rPr>
              <a:t/>
            </a:r>
            <a:br>
              <a:rPr lang="ru-RU" sz="2000" kern="100" dirty="0" smtClean="0">
                <a:solidFill>
                  <a:srgbClr val="17375E"/>
                </a:solidFill>
                <a:latin typeface="Times New Roman"/>
                <a:ea typeface="Noto Sans CJK SC Regular"/>
                <a:cs typeface="Times New Roman"/>
              </a:rPr>
            </a:br>
            <a:r>
              <a:rPr lang="ru-RU" sz="1800" kern="100" dirty="0" err="1" smtClean="0">
                <a:solidFill>
                  <a:srgbClr val="17375E"/>
                </a:solidFill>
                <a:latin typeface="Times New Roman"/>
                <a:ea typeface="Noto Sans CJK SC Regular"/>
                <a:cs typeface="Times New Roman"/>
              </a:rPr>
              <a:t>смт</a:t>
            </a:r>
            <a:r>
              <a:rPr lang="ru-RU" sz="1800" kern="100" dirty="0" smtClean="0">
                <a:solidFill>
                  <a:srgbClr val="17375E"/>
                </a:solidFill>
                <a:latin typeface="Times New Roman"/>
                <a:ea typeface="Noto Sans CJK SC Regular"/>
                <a:cs typeface="Times New Roman"/>
              </a:rPr>
              <a:t> </a:t>
            </a:r>
            <a:r>
              <a:rPr lang="ru-RU" sz="1800" kern="100" dirty="0" err="1" smtClean="0">
                <a:solidFill>
                  <a:srgbClr val="17375E"/>
                </a:solidFill>
                <a:latin typeface="Times New Roman"/>
                <a:ea typeface="Noto Sans CJK SC Regular"/>
                <a:cs typeface="Times New Roman"/>
              </a:rPr>
              <a:t>Крижопіль</a:t>
            </a:r>
            <a:r>
              <a:rPr lang="ru-RU" sz="1800" kern="100" dirty="0" smtClean="0">
                <a:solidFill>
                  <a:srgbClr val="17375E"/>
                </a:solidFill>
                <a:latin typeface="Times New Roman"/>
                <a:ea typeface="Noto Sans CJK SC Regular"/>
                <a:cs typeface="Times New Roman"/>
              </a:rPr>
              <a:t>,</a:t>
            </a:r>
            <a:br>
              <a:rPr lang="ru-RU" sz="1800" kern="100" dirty="0" smtClean="0">
                <a:solidFill>
                  <a:srgbClr val="17375E"/>
                </a:solidFill>
                <a:latin typeface="Times New Roman"/>
                <a:ea typeface="Noto Sans CJK SC Regular"/>
                <a:cs typeface="Times New Roman"/>
              </a:rPr>
            </a:br>
            <a:r>
              <a:rPr lang="ru-RU" sz="1800" kern="100" dirty="0" err="1" smtClean="0">
                <a:solidFill>
                  <a:srgbClr val="17375E"/>
                </a:solidFill>
                <a:latin typeface="Times New Roman"/>
                <a:ea typeface="Noto Sans CJK SC Regular"/>
                <a:cs typeface="Times New Roman"/>
              </a:rPr>
              <a:t>березень</a:t>
            </a:r>
            <a:r>
              <a:rPr lang="ru-RU" sz="1800" kern="100" dirty="0" smtClean="0">
                <a:solidFill>
                  <a:srgbClr val="17375E"/>
                </a:solidFill>
                <a:latin typeface="Times New Roman"/>
                <a:ea typeface="Noto Sans CJK SC Regular"/>
                <a:cs typeface="Times New Roman"/>
              </a:rPr>
              <a:t>, 2023 р.</a:t>
            </a:r>
            <a:r>
              <a:rPr lang="uk-UA" sz="1800" dirty="0" smtClean="0">
                <a:ea typeface="Calibri"/>
                <a:cs typeface="Times New Roman"/>
              </a:rPr>
              <a:t/>
            </a:r>
            <a:br>
              <a:rPr lang="uk-UA" sz="1800" dirty="0" smtClean="0">
                <a:ea typeface="Calibri"/>
                <a:cs typeface="Times New Roman"/>
              </a:rPr>
            </a:br>
            <a:r>
              <a:rPr lang="ru-RU" sz="3600" dirty="0" smtClean="0">
                <a:solidFill>
                  <a:srgbClr val="17375E"/>
                </a:solidFill>
                <a:ea typeface="Calibri"/>
                <a:cs typeface="Times New Roman"/>
              </a:rPr>
              <a:t> </a:t>
            </a:r>
            <a:r>
              <a:rPr lang="uk-UA" sz="2000" dirty="0" smtClean="0">
                <a:ea typeface="Calibri"/>
                <a:cs typeface="Times New Roman"/>
              </a:rPr>
              <a:t/>
            </a:r>
            <a:br>
              <a:rPr lang="uk-UA" sz="2000" dirty="0" smtClean="0">
                <a:ea typeface="Calibri"/>
                <a:cs typeface="Times New Roman"/>
              </a:rPr>
            </a:br>
            <a:r>
              <a:rPr lang="ru-RU" sz="3600" i="1" dirty="0" smtClean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3600" i="1" dirty="0" smtClean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26103"/>
            <a:ext cx="2225444" cy="95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3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196752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  <a:tabLst>
                <a:tab pos="270510" algn="l"/>
              </a:tabLst>
            </a:pPr>
            <a:r>
              <a:rPr lang="uk-UA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Право </a:t>
            </a:r>
            <a:r>
              <a:rPr lang="uk-UA" sz="2400" dirty="0">
                <a:solidFill>
                  <a:srgbClr val="002060"/>
                </a:solidFill>
                <a:latin typeface="Times New Roman"/>
                <a:ea typeface="Times New Roman"/>
              </a:rPr>
              <a:t>на рівний доступ </a:t>
            </a:r>
            <a:endParaRPr lang="uk-UA" sz="24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  <a:tabLst>
                <a:tab pos="270510" algn="l"/>
              </a:tabLst>
            </a:pPr>
            <a:r>
              <a:rPr lang="uk-UA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до </a:t>
            </a:r>
            <a:r>
              <a:rPr lang="uk-UA" sz="2400" dirty="0">
                <a:solidFill>
                  <a:srgbClr val="002060"/>
                </a:solidFill>
                <a:latin typeface="Times New Roman"/>
                <a:ea typeface="Times New Roman"/>
              </a:rPr>
              <a:t>якісної дошкільної освіти </a:t>
            </a:r>
            <a:endParaRPr lang="uk-UA" sz="24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  <a:tabLst>
                <a:tab pos="270510" algn="l"/>
              </a:tabLst>
            </a:pPr>
            <a:r>
              <a:rPr lang="uk-UA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за </a:t>
            </a:r>
            <a:r>
              <a:rPr lang="uk-UA" sz="2400" dirty="0">
                <a:solidFill>
                  <a:srgbClr val="002060"/>
                </a:solidFill>
                <a:latin typeface="Times New Roman"/>
                <a:ea typeface="Times New Roman"/>
              </a:rPr>
              <a:t>місцем проживання в умовах закладу </a:t>
            </a:r>
            <a:r>
              <a:rPr lang="uk-UA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-</a:t>
            </a:r>
          </a:p>
          <a:p>
            <a:pPr indent="180340" algn="just">
              <a:spcAft>
                <a:spcPts val="0"/>
              </a:spcAft>
              <a:tabLst>
                <a:tab pos="270510" algn="l"/>
              </a:tabLst>
            </a:pPr>
            <a:r>
              <a:rPr lang="uk-UA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 право всіх дітей.</a:t>
            </a:r>
          </a:p>
          <a:p>
            <a:pPr indent="180340" algn="just">
              <a:spcAft>
                <a:spcPts val="0"/>
              </a:spcAft>
              <a:tabLst>
                <a:tab pos="270510" algn="l"/>
              </a:tabLst>
            </a:pPr>
            <a:endParaRPr lang="uk-UA" sz="24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  <a:tabLst>
                <a:tab pos="270510" algn="l"/>
              </a:tabLst>
            </a:pPr>
            <a:r>
              <a:rPr lang="uk-UA" sz="2400" dirty="0">
                <a:solidFill>
                  <a:srgbClr val="002060"/>
                </a:solidFill>
                <a:latin typeface="Times New Roman"/>
                <a:ea typeface="Times New Roman"/>
              </a:rPr>
              <a:t>Концепція </a:t>
            </a:r>
            <a:r>
              <a:rPr lang="uk-UA" sz="2400" dirty="0" err="1">
                <a:solidFill>
                  <a:srgbClr val="002060"/>
                </a:solidFill>
                <a:latin typeface="Times New Roman"/>
                <a:ea typeface="Times New Roman"/>
              </a:rPr>
              <a:t>інкл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  <a:ea typeface="Times New Roman"/>
              </a:rPr>
              <a:t>юзивної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  <a:ea typeface="Times New Roman"/>
              </a:rPr>
              <a:t>освіти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  <a:ea typeface="Times New Roman"/>
              </a:rPr>
              <a:t>відображає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 одну з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  <a:ea typeface="Times New Roman"/>
              </a:rPr>
              <a:t>головних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  <a:ea typeface="Times New Roman"/>
              </a:rPr>
              <a:t>демократичних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  <a:ea typeface="Times New Roman"/>
              </a:rPr>
              <a:t>ідей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/>
                <a:ea typeface="Times New Roman"/>
              </a:rPr>
              <a:t>-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  <a:ea typeface="Times New Roman"/>
              </a:rPr>
              <a:t>усі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  <a:ea typeface="Times New Roman"/>
              </a:rPr>
              <a:t>діти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 є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  <a:ea typeface="Times New Roman"/>
              </a:rPr>
              <a:t>цінними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 й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  <a:ea typeface="Times New Roman"/>
              </a:rPr>
              <a:t>активними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 членами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  <a:ea typeface="Times New Roman"/>
              </a:rPr>
              <a:t>суспільства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  <a:p>
            <a:pPr indent="180340" algn="just">
              <a:spcAft>
                <a:spcPts val="0"/>
              </a:spcAft>
              <a:tabLst>
                <a:tab pos="270510" algn="l"/>
              </a:tabLst>
            </a:pPr>
            <a:endParaRPr lang="uk-UA" sz="24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360680" algn="just"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/>
                <a:ea typeface="Times New Roman"/>
              </a:rPr>
              <a:t>У всіх типах закладів дошкільної освіти при реалізації права дітей на дошкільну освіту враховуються особливі освітні потреби у навчанні і вихованні кожної дитини, </a:t>
            </a:r>
            <a:r>
              <a:rPr lang="uk-UA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у </a:t>
            </a:r>
            <a:r>
              <a:rPr lang="uk-UA" sz="2400" dirty="0">
                <a:solidFill>
                  <a:srgbClr val="002060"/>
                </a:solidFill>
                <a:latin typeface="Times New Roman"/>
                <a:ea typeface="Times New Roman"/>
              </a:rPr>
              <a:t>тому числі дітей з особливими освітніми потребами відповідно до принципів інклюзивної освіти.</a:t>
            </a:r>
            <a:endParaRPr lang="uk-UA" sz="24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87" y="404663"/>
            <a:ext cx="2764488" cy="17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865" y="980728"/>
            <a:ext cx="7632848" cy="4867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Висновок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про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комплексну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                              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психолого-</a:t>
            </a:r>
            <a:r>
              <a:rPr lang="ru-RU" sz="28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педагогічну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оцінку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розвитку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особи</a:t>
            </a:r>
          </a:p>
          <a:p>
            <a:pPr indent="18034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є підставою: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endParaRPr lang="uk-UA" sz="2000" b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  <a:tabLst>
                <a:tab pos="270510" algn="l"/>
              </a:tabLst>
            </a:pPr>
            <a:r>
              <a:rPr lang="uk-UA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для забезпечення інклюзивного навчання </a:t>
            </a:r>
            <a:r>
              <a:rPr lang="uk-UA" sz="2400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(утворення інклюзивної групи)</a:t>
            </a:r>
            <a:r>
              <a:rPr lang="uk-UA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;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  <a:tabLst>
                <a:tab pos="270510" algn="l"/>
              </a:tabLst>
            </a:pPr>
            <a:endParaRPr lang="uk-UA" sz="24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uk-UA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складення індивідуальної </a:t>
            </a:r>
            <a:r>
              <a:rPr lang="uk-UA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програми </a:t>
            </a:r>
            <a:r>
              <a:rPr lang="uk-UA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розвитку;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uk-UA" sz="24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90170"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 надання психолого-педагогічних та </a:t>
            </a:r>
            <a:r>
              <a:rPr lang="uk-UA" sz="24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корекційно-розвиткових</a:t>
            </a:r>
            <a:r>
              <a:rPr lang="uk-UA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послуг.</a:t>
            </a:r>
            <a:r>
              <a:rPr lang="uk-UA" sz="2400" u="sng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uk-UA" sz="24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9017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 </a:t>
            </a:r>
            <a:endParaRPr lang="uk-UA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42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14360846"/>
              </p:ext>
            </p:extLst>
          </p:nvPr>
        </p:nvGraphicFramePr>
        <p:xfrm>
          <a:off x="1475656" y="620688"/>
          <a:ext cx="6408712" cy="44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5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1196752"/>
            <a:ext cx="7848872" cy="4505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ctr">
              <a:lnSpc>
                <a:spcPct val="107000"/>
              </a:lnSpc>
              <a:spcAft>
                <a:spcPts val="0"/>
              </a:spcAft>
            </a:pPr>
            <a:r>
              <a:rPr lang="uk-UA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Закон </a:t>
            </a:r>
            <a:r>
              <a:rPr lang="uk-UA" sz="2800" b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України «Про освіту</a:t>
            </a:r>
            <a:r>
              <a:rPr lang="uk-UA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»</a:t>
            </a:r>
          </a:p>
          <a:p>
            <a:pPr indent="269875" algn="ctr">
              <a:lnSpc>
                <a:spcPct val="107000"/>
              </a:lnSpc>
              <a:spcAft>
                <a:spcPts val="0"/>
              </a:spcAft>
            </a:pPr>
            <a:endParaRPr lang="uk-UA" sz="24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indent="269875"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стаття 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55. 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Права та обов’язки батьків здобувачів освіти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батьки здобувачів освіти мають право обирати заклад освіти, освітню програму, вид і форму здобуття дітьми відповідної освіти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indent="269875" algn="just">
              <a:lnSpc>
                <a:spcPct val="107000"/>
              </a:lnSpc>
              <a:spcAft>
                <a:spcPts val="0"/>
              </a:spcAft>
            </a:pPr>
            <a:endParaRPr lang="uk-UA" sz="24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стаття 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20. 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Інклюзивне навчання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у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разі звернення особи з особливими освітніми потребами або її батьків заклад освіти утворює інклюзивний клас та/або групу в обов’язковому порядку.</a:t>
            </a:r>
            <a:endParaRPr lang="uk-UA" sz="24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05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11560" y="476671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Закон </a:t>
            </a:r>
            <a:r>
              <a:rPr lang="uk-UA" sz="2800" b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України «</a:t>
            </a: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Про </a:t>
            </a:r>
            <a:r>
              <a:rPr lang="ru-RU" sz="2800" b="1" u="sng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дошкільну</a:t>
            </a: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b="1" u="sng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освіту</a:t>
            </a:r>
            <a:r>
              <a:rPr lang="uk-UA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»</a:t>
            </a:r>
          </a:p>
          <a:p>
            <a:pPr algn="ctr">
              <a:spcAft>
                <a:spcPts val="0"/>
              </a:spcAft>
            </a:pPr>
            <a:endParaRPr lang="uk-UA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стаття 11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 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Заклад дошкільної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освіти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та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його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повноваження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,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а саме:  п. 5. «За </a:t>
            </a:r>
            <a:r>
              <a:rPr lang="uk-UA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рекомендаціями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інклюзивно-ресурсного центру та письмовою </a:t>
            </a:r>
            <a:r>
              <a:rPr lang="uk-UA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заявою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батьків або осіб, які їх замінюють, заклад дошкільної освіти забезпечує доступ до освітнього процесу асистента дитини з особливими освітніми потребами.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Асистент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дитини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особливими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освітніми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потребами проходить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медичний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огляд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відповідно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до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вимог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законодавства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»;</a:t>
            </a: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</a:pPr>
            <a:endParaRPr lang="uk-UA" dirty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стаття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12.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 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 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Типи закладів дошкільної освіти,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а саме:  п. 3. «Для задоволення освітніх, соціальних потреб, організації 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корекційно-розвиткової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роботи у складі закладів дошкільної освіти на підставі письмового </a:t>
            </a:r>
            <a:r>
              <a:rPr lang="uk-UA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звернення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 батьків або законних представників особи з особливими освітніми потребами в обов’язковому порядку утворюються інклюзивні та/або спеціальні групи для виховання і навчання дітей з особливими освітніми потребами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».</a:t>
            </a: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  </a:t>
            </a:r>
          </a:p>
          <a:p>
            <a:pPr lvl="0" algn="just"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 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Діти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особливими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освітніми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потребами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можуть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перебувати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до семи (восьми)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років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спеціальних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закладах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дошкільної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освіти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групах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) та </a:t>
            </a:r>
            <a:r>
              <a:rPr lang="ru-RU" u="sng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інклюзивних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u="sng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групах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u="sng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закладів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u="sng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дошкільної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u="sng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освіти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.</a:t>
            </a:r>
            <a:endParaRPr lang="uk-UA" u="sng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803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476672"/>
            <a:ext cx="799288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Закон України «</a:t>
            </a: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 </a:t>
            </a:r>
            <a:r>
              <a:rPr lang="ru-RU" sz="2800" b="1" u="sng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дошкільну</a:t>
            </a: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освіту</a:t>
            </a:r>
            <a:r>
              <a:rPr lang="uk-UA" sz="2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</a:p>
          <a:p>
            <a:pPr algn="just"/>
            <a:endParaRPr lang="uk-UA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стаття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14. Комплектування груп закладу дошкільної освіти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саме:  п. 2.  Наповнюваність груп у закладах дошкільної освіти становить: в інклюзивних групах - не більше трьох дітей з особливими освітніми потребами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стаття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28. Права дитини у сфері дошкільної освіти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саме:  п. 2. «Дитина має гарантоване державою право на: діти з особливими освітніми потребами, що зумовлені порушеннями інтелектуального розвитку та/або сенсорними та фізичними порушеннями, мають право на першочергове зарахування до закладів дошкільної освіти»;</a:t>
            </a:r>
          </a:p>
          <a:p>
            <a:pPr algn="just"/>
            <a:endParaRPr lang="uk-UA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стаття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30. Педагогічне навантаження, оплата праці, відпочинок педагогічних та інших працівників у сфері дошкільної освіти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саме:  п.  3. Педагогічне навантаження педагогічного працівника закладу дошкільної освіти незалежно від підпорядкування, типу і форми власності відповідно становить:</a:t>
            </a:r>
          </a:p>
          <a:p>
            <a:pPr algn="just"/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вихователя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інклюзивної групи, 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компенсуючого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типу -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 годин;</a:t>
            </a:r>
          </a:p>
          <a:p>
            <a:pPr algn="just"/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асистента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вихователя інклюзивної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групи -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годин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59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cd9ac2bccd521e56c23dfab429231491ae4bb6"/>
</p:tagLst>
</file>

<file path=ppt/theme/theme1.xml><?xml version="1.0" encoding="utf-8"?>
<a:theme xmlns:a="http://schemas.openxmlformats.org/drawingml/2006/main" name="reading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eading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reading</Template>
  <TotalTime>5091</TotalTime>
  <Words>1512</Words>
  <Application>Microsoft Office PowerPoint</Application>
  <PresentationFormat>Экран (4:3)</PresentationFormat>
  <Paragraphs>223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reading</vt:lpstr>
      <vt:lpstr>1_reading</vt:lpstr>
      <vt:lpstr>      Комунальна установа «Крижопільський інклюзивно-ресурсний центр»   Семінар для вихователів - методистів, асистентів вихователів,  вихователів та практичних психологів закладів дошкільної освіти   з інклюзивним навчанням Крижопільської селищної ради    Індивідуальний освітній маршрут дитини  з розладами аутистичного спектру  у закладах дошкільної освіти   смт Крижопіль, 31 березня, 2023 р.    </vt:lpstr>
      <vt:lpstr>Презентация PowerPoint</vt:lpstr>
      <vt:lpstr>       Комунальна установа «Крижопільський інклюзивно-ресурсний центр»    Нормативно-правові документи  щодо інклюзивного навчання  у закладах дошкільної освіти                              Директор інклюзивно-ресурсного центру                                                               комунальної установи                                           «Крижопільський інклюзивно-ресурсний центр»                                             Тетяна ПАЦАЙ   смт Крижопіль, березень, 2023 р.  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Діяльність асистента вчителя в інклюзивному класі.</dc:title>
  <dc:creator>Malvina</dc:creator>
  <cp:lastModifiedBy>User</cp:lastModifiedBy>
  <cp:revision>267</cp:revision>
  <dcterms:created xsi:type="dcterms:W3CDTF">2016-03-27T13:38:58Z</dcterms:created>
  <dcterms:modified xsi:type="dcterms:W3CDTF">2025-04-29T10:48:36Z</dcterms:modified>
</cp:coreProperties>
</file>