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inzel Decorative Bold" panose="020B0604020202020204" charset="0"/>
      <p:regular r:id="rId19"/>
    </p:embeddedFont>
    <p:embeddedFont>
      <p:font typeface="Telegraf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svg"/><Relationship Id="rId7" Type="http://schemas.openxmlformats.org/officeDocument/2006/relationships/image" Target="../media/image5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05200" y="-316230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4322" y="1028700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0" y="0"/>
                </a:moveTo>
                <a:lnTo>
                  <a:pt x="9639356" y="0"/>
                </a:lnTo>
                <a:lnTo>
                  <a:pt x="9639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3868" y="2552700"/>
            <a:ext cx="17580264" cy="411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657"/>
              </a:lnSpc>
            </a:pPr>
            <a:r>
              <a:rPr lang="en-US" sz="16826" b="1" spc="-1043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"</a:t>
            </a:r>
            <a:r>
              <a:rPr lang="en-US" sz="16826" b="1" spc="-1043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М’як</a:t>
            </a:r>
            <a:r>
              <a:rPr lang="uk-UA" sz="16826" b="1" spc="-1043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і</a:t>
            </a:r>
            <a:r>
              <a:rPr lang="en-US" sz="16826" b="1" spc="-1043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</a:t>
            </a:r>
            <a:r>
              <a:rPr lang="uk-UA" sz="16826" b="1" spc="-1043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</a:t>
            </a:r>
            <a:r>
              <a:rPr lang="en-US" sz="16826" b="1" spc="-1043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навички</a:t>
            </a:r>
            <a:r>
              <a:rPr lang="en-US" sz="16826" b="1" spc="-1043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"</a:t>
            </a:r>
          </a:p>
          <a:p>
            <a:pPr algn="ctr">
              <a:lnSpc>
                <a:spcPts val="16657"/>
              </a:lnSpc>
            </a:pPr>
            <a:r>
              <a:rPr lang="en-US" sz="96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(soft skills)</a:t>
            </a:r>
            <a:endParaRPr lang="en-US" sz="16826" b="1" spc="-1043" dirty="0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5" name="Freeform 5"/>
          <p:cNvSpPr/>
          <p:nvPr/>
        </p:nvSpPr>
        <p:spPr>
          <a:xfrm rot="5400000">
            <a:off x="14819574" y="848481"/>
            <a:ext cx="5344807" cy="828445"/>
          </a:xfrm>
          <a:custGeom>
            <a:avLst/>
            <a:gdLst/>
            <a:ahLst/>
            <a:cxnLst/>
            <a:rect l="l" t="t" r="r" b="b"/>
            <a:pathLst>
              <a:path w="5344807" h="828445">
                <a:moveTo>
                  <a:pt x="0" y="0"/>
                </a:moveTo>
                <a:lnTo>
                  <a:pt x="5344808" y="0"/>
                </a:lnTo>
                <a:lnTo>
                  <a:pt x="5344808" y="828445"/>
                </a:lnTo>
                <a:lnTo>
                  <a:pt x="0" y="82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600" y="8420100"/>
            <a:ext cx="5286429" cy="1044070"/>
          </a:xfrm>
          <a:custGeom>
            <a:avLst/>
            <a:gdLst/>
            <a:ahLst/>
            <a:cxnLst/>
            <a:rect l="l" t="t" r="r" b="b"/>
            <a:pathLst>
              <a:path w="5286429" h="1044070">
                <a:moveTo>
                  <a:pt x="0" y="0"/>
                </a:moveTo>
                <a:lnTo>
                  <a:pt x="5286430" y="0"/>
                </a:lnTo>
                <a:lnTo>
                  <a:pt x="5286430" y="1044070"/>
                </a:lnTo>
                <a:lnTo>
                  <a:pt x="0" y="1044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99121" y="4306506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23207" y="-2592852"/>
            <a:ext cx="5542651" cy="5542651"/>
          </a:xfrm>
          <a:custGeom>
            <a:avLst/>
            <a:gdLst/>
            <a:ahLst/>
            <a:cxnLst/>
            <a:rect l="l" t="t" r="r" b="b"/>
            <a:pathLst>
              <a:path w="5542651" h="5542651">
                <a:moveTo>
                  <a:pt x="0" y="0"/>
                </a:moveTo>
                <a:lnTo>
                  <a:pt x="5542651" y="0"/>
                </a:lnTo>
                <a:lnTo>
                  <a:pt x="5542651" y="5542651"/>
                </a:lnTo>
                <a:lnTo>
                  <a:pt x="0" y="5542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8115" y="-237625"/>
            <a:ext cx="301171" cy="2409367"/>
          </a:xfrm>
          <a:custGeom>
            <a:avLst/>
            <a:gdLst/>
            <a:ahLst/>
            <a:cxnLst/>
            <a:rect l="l" t="t" r="r" b="b"/>
            <a:pathLst>
              <a:path w="301171" h="2409367">
                <a:moveTo>
                  <a:pt x="0" y="0"/>
                </a:moveTo>
                <a:lnTo>
                  <a:pt x="301170" y="0"/>
                </a:lnTo>
                <a:lnTo>
                  <a:pt x="301170" y="2409367"/>
                </a:lnTo>
                <a:lnTo>
                  <a:pt x="0" y="2409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17259300" y="8029729"/>
            <a:ext cx="301171" cy="2409367"/>
          </a:xfrm>
          <a:custGeom>
            <a:avLst/>
            <a:gdLst/>
            <a:ahLst/>
            <a:cxnLst/>
            <a:rect l="l" t="t" r="r" b="b"/>
            <a:pathLst>
              <a:path w="301171" h="2409367">
                <a:moveTo>
                  <a:pt x="0" y="0"/>
                </a:moveTo>
                <a:lnTo>
                  <a:pt x="301171" y="0"/>
                </a:lnTo>
                <a:lnTo>
                  <a:pt x="301171" y="2409367"/>
                </a:lnTo>
                <a:lnTo>
                  <a:pt x="0" y="2409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43837" y="4909743"/>
            <a:ext cx="5988793" cy="4114800"/>
          </a:xfrm>
          <a:custGeom>
            <a:avLst/>
            <a:gdLst/>
            <a:ahLst/>
            <a:cxnLst/>
            <a:rect l="l" t="t" r="r" b="b"/>
            <a:pathLst>
              <a:path w="5988793" h="4114800">
                <a:moveTo>
                  <a:pt x="0" y="0"/>
                </a:moveTo>
                <a:lnTo>
                  <a:pt x="5988793" y="0"/>
                </a:lnTo>
                <a:lnTo>
                  <a:pt x="59887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806798" y="2006048"/>
            <a:ext cx="5396957" cy="701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2"/>
              </a:lnSpc>
            </a:pPr>
            <a:endParaRPr/>
          </a:p>
          <a:p>
            <a:pPr marL="808870" lvl="1" indent="-404435" algn="l">
              <a:lnSpc>
                <a:spcPts val="8092"/>
              </a:lnSpc>
              <a:buFont typeface="Arial"/>
              <a:buChar char="•"/>
            </a:pPr>
            <a:r>
              <a:rPr lang="en-US" sz="3746" spc="-23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Онлайн-дебати</a:t>
            </a:r>
          </a:p>
          <a:p>
            <a:pPr marL="808870" lvl="1" indent="-404435" algn="l">
              <a:lnSpc>
                <a:spcPts val="8092"/>
              </a:lnSpc>
              <a:buFont typeface="Arial"/>
              <a:buChar char="•"/>
            </a:pPr>
            <a:r>
              <a:rPr lang="en-US" sz="3746" spc="-23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Рольові ігри</a:t>
            </a:r>
          </a:p>
          <a:p>
            <a:pPr marL="808870" lvl="1" indent="-404435" algn="l">
              <a:lnSpc>
                <a:spcPts val="8092"/>
              </a:lnSpc>
              <a:buFont typeface="Arial"/>
              <a:buChar char="•"/>
            </a:pPr>
            <a:r>
              <a:rPr lang="en-US" sz="3746" spc="-23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Спільні проєкти</a:t>
            </a:r>
          </a:p>
          <a:p>
            <a:pPr marL="808870" lvl="1" indent="-404435" algn="l">
              <a:lnSpc>
                <a:spcPts val="8092"/>
              </a:lnSpc>
              <a:buFont typeface="Arial"/>
              <a:buChar char="•"/>
            </a:pPr>
            <a:r>
              <a:rPr lang="en-US" sz="3746" spc="-23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Відео-контент</a:t>
            </a:r>
          </a:p>
          <a:p>
            <a:pPr marL="808870" lvl="1" indent="-404435" algn="l">
              <a:lnSpc>
                <a:spcPts val="8092"/>
              </a:lnSpc>
              <a:buFont typeface="Arial"/>
              <a:buChar char="•"/>
            </a:pPr>
            <a:r>
              <a:rPr lang="en-US" sz="3746" spc="-232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Онлайн-конкурси</a:t>
            </a:r>
          </a:p>
          <a:p>
            <a:pPr algn="l">
              <a:lnSpc>
                <a:spcPts val="8092"/>
              </a:lnSpc>
            </a:pPr>
            <a:endParaRPr lang="en-US" sz="3746" spc="-232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79285" y="654403"/>
            <a:ext cx="16381185" cy="19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Ефективні практики розвитку м’яких навичок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47859">
            <a:off x="15516001" y="7334337"/>
            <a:ext cx="3486598" cy="3046415"/>
          </a:xfrm>
          <a:custGeom>
            <a:avLst/>
            <a:gdLst/>
            <a:ahLst/>
            <a:cxnLst/>
            <a:rect l="l" t="t" r="r" b="b"/>
            <a:pathLst>
              <a:path w="3486598" h="3046415">
                <a:moveTo>
                  <a:pt x="0" y="0"/>
                </a:moveTo>
                <a:lnTo>
                  <a:pt x="3486598" y="0"/>
                </a:lnTo>
                <a:lnTo>
                  <a:pt x="3486598" y="3046415"/>
                </a:lnTo>
                <a:lnTo>
                  <a:pt x="0" y="3046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6800" y="-293370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t="-3140" b="-3140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407640" y="1432257"/>
            <a:ext cx="4649723" cy="6705600"/>
            <a:chOff x="0" y="0"/>
            <a:chExt cx="6224905" cy="8977249"/>
          </a:xfrm>
        </p:grpSpPr>
        <p:sp>
          <p:nvSpPr>
            <p:cNvPr id="5" name="Freeform 5"/>
            <p:cNvSpPr/>
            <p:nvPr/>
          </p:nvSpPr>
          <p:spPr>
            <a:xfrm>
              <a:off x="648843" y="391922"/>
              <a:ext cx="4927219" cy="8193405"/>
            </a:xfrm>
            <a:custGeom>
              <a:avLst/>
              <a:gdLst/>
              <a:ahLst/>
              <a:cxnLst/>
              <a:rect l="l" t="t" r="r" b="b"/>
              <a:pathLst>
                <a:path w="4927219" h="8193405">
                  <a:moveTo>
                    <a:pt x="2463673" y="0"/>
                  </a:moveTo>
                  <a:cubicBezTo>
                    <a:pt x="3742436" y="7620"/>
                    <a:pt x="4908804" y="1092708"/>
                    <a:pt x="4927219" y="2446274"/>
                  </a:cubicBezTo>
                  <a:lnTo>
                    <a:pt x="4927219" y="8193405"/>
                  </a:lnTo>
                  <a:lnTo>
                    <a:pt x="0" y="8193405"/>
                  </a:lnTo>
                  <a:lnTo>
                    <a:pt x="0" y="2446274"/>
                  </a:lnTo>
                  <a:cubicBezTo>
                    <a:pt x="18542" y="1092708"/>
                    <a:pt x="1184783" y="7620"/>
                    <a:pt x="2463673" y="0"/>
                  </a:cubicBezTo>
                  <a:close/>
                </a:path>
              </a:pathLst>
            </a:custGeom>
            <a:blipFill>
              <a:blip r:embed="rId5"/>
              <a:stretch>
                <a:fillRect l="-12277" r="-3959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-127" y="1397"/>
              <a:ext cx="6225032" cy="8974455"/>
            </a:xfrm>
            <a:custGeom>
              <a:avLst/>
              <a:gdLst/>
              <a:ahLst/>
              <a:cxnLst/>
              <a:rect l="l" t="t" r="r" b="b"/>
              <a:pathLst>
                <a:path w="6225032" h="8974455">
                  <a:moveTo>
                    <a:pt x="4823587" y="1102106"/>
                  </a:moveTo>
                  <a:cubicBezTo>
                    <a:pt x="4356354" y="647573"/>
                    <a:pt x="3732657" y="384683"/>
                    <a:pt x="3112643" y="381000"/>
                  </a:cubicBezTo>
                  <a:lnTo>
                    <a:pt x="3112516" y="381000"/>
                  </a:lnTo>
                  <a:cubicBezTo>
                    <a:pt x="2492375" y="384683"/>
                    <a:pt x="1868805" y="647446"/>
                    <a:pt x="1401572" y="1102106"/>
                  </a:cubicBezTo>
                  <a:cubicBezTo>
                    <a:pt x="918972" y="1571625"/>
                    <a:pt x="648335" y="2187575"/>
                    <a:pt x="639572" y="2836799"/>
                  </a:cubicBezTo>
                  <a:lnTo>
                    <a:pt x="639572" y="8593455"/>
                  </a:lnTo>
                  <a:lnTo>
                    <a:pt x="5585714" y="8593455"/>
                  </a:lnTo>
                  <a:lnTo>
                    <a:pt x="5585714" y="2836672"/>
                  </a:lnTo>
                  <a:cubicBezTo>
                    <a:pt x="5576824" y="2187575"/>
                    <a:pt x="5306187" y="1571498"/>
                    <a:pt x="4823587" y="1102106"/>
                  </a:cubicBezTo>
                  <a:close/>
                  <a:moveTo>
                    <a:pt x="5566664" y="8574405"/>
                  </a:moveTo>
                  <a:lnTo>
                    <a:pt x="658495" y="8574405"/>
                  </a:lnTo>
                  <a:lnTo>
                    <a:pt x="658495" y="2836926"/>
                  </a:lnTo>
                  <a:cubicBezTo>
                    <a:pt x="667258" y="2192909"/>
                    <a:pt x="935863" y="1581658"/>
                    <a:pt x="1414780" y="1115695"/>
                  </a:cubicBezTo>
                  <a:cubicBezTo>
                    <a:pt x="1878584" y="664464"/>
                    <a:pt x="2497328" y="403606"/>
                    <a:pt x="3112516" y="400050"/>
                  </a:cubicBezTo>
                  <a:cubicBezTo>
                    <a:pt x="3727704" y="403733"/>
                    <a:pt x="4346575" y="664591"/>
                    <a:pt x="4810252" y="1115695"/>
                  </a:cubicBezTo>
                  <a:cubicBezTo>
                    <a:pt x="5289169" y="1581658"/>
                    <a:pt x="5557774" y="2192909"/>
                    <a:pt x="5566537" y="2836799"/>
                  </a:cubicBezTo>
                  <a:lnTo>
                    <a:pt x="5566537" y="8574405"/>
                  </a:lnTo>
                  <a:close/>
                  <a:moveTo>
                    <a:pt x="6225032" y="4997704"/>
                  </a:moveTo>
                  <a:cubicBezTo>
                    <a:pt x="6082919" y="4977257"/>
                    <a:pt x="6007100" y="4890262"/>
                    <a:pt x="5966587" y="4800219"/>
                  </a:cubicBezTo>
                  <a:lnTo>
                    <a:pt x="5966587" y="2831465"/>
                  </a:lnTo>
                  <a:cubicBezTo>
                    <a:pt x="5956300" y="2080641"/>
                    <a:pt x="5644769" y="1369441"/>
                    <a:pt x="5089271" y="828929"/>
                  </a:cubicBezTo>
                  <a:cubicBezTo>
                    <a:pt x="4552188" y="306451"/>
                    <a:pt x="3832479" y="4191"/>
                    <a:pt x="3114802" y="0"/>
                  </a:cubicBezTo>
                  <a:lnTo>
                    <a:pt x="3110230" y="0"/>
                  </a:lnTo>
                  <a:cubicBezTo>
                    <a:pt x="2392680" y="4191"/>
                    <a:pt x="1672971" y="306451"/>
                    <a:pt x="1135761" y="828929"/>
                  </a:cubicBezTo>
                  <a:cubicBezTo>
                    <a:pt x="580263" y="1369314"/>
                    <a:pt x="268732" y="2080514"/>
                    <a:pt x="258445" y="2831592"/>
                  </a:cubicBezTo>
                  <a:lnTo>
                    <a:pt x="258445" y="4800219"/>
                  </a:lnTo>
                  <a:cubicBezTo>
                    <a:pt x="217932" y="4890262"/>
                    <a:pt x="142113" y="4977257"/>
                    <a:pt x="0" y="4997704"/>
                  </a:cubicBezTo>
                  <a:cubicBezTo>
                    <a:pt x="142113" y="5018151"/>
                    <a:pt x="217932" y="5105146"/>
                    <a:pt x="258445" y="5195189"/>
                  </a:cubicBezTo>
                  <a:lnTo>
                    <a:pt x="258445" y="8974455"/>
                  </a:lnTo>
                  <a:lnTo>
                    <a:pt x="5966587" y="8974455"/>
                  </a:lnTo>
                  <a:lnTo>
                    <a:pt x="5966587" y="5195189"/>
                  </a:lnTo>
                  <a:cubicBezTo>
                    <a:pt x="6007100" y="5105146"/>
                    <a:pt x="6082919" y="5018151"/>
                    <a:pt x="6225032" y="4997704"/>
                  </a:cubicBezTo>
                  <a:close/>
                  <a:moveTo>
                    <a:pt x="277495" y="8955405"/>
                  </a:moveTo>
                  <a:lnTo>
                    <a:pt x="277495" y="5195062"/>
                  </a:lnTo>
                  <a:cubicBezTo>
                    <a:pt x="318008" y="5105019"/>
                    <a:pt x="393827" y="5018151"/>
                    <a:pt x="535813" y="4997704"/>
                  </a:cubicBezTo>
                  <a:cubicBezTo>
                    <a:pt x="393827" y="4977257"/>
                    <a:pt x="318008" y="4890389"/>
                    <a:pt x="277495" y="4800346"/>
                  </a:cubicBezTo>
                  <a:lnTo>
                    <a:pt x="277495" y="2831719"/>
                  </a:lnTo>
                  <a:cubicBezTo>
                    <a:pt x="287655" y="2085975"/>
                    <a:pt x="597154" y="1379474"/>
                    <a:pt x="1149096" y="842645"/>
                  </a:cubicBezTo>
                  <a:cubicBezTo>
                    <a:pt x="1682750" y="323469"/>
                    <a:pt x="2397633" y="23241"/>
                    <a:pt x="3110357" y="19050"/>
                  </a:cubicBezTo>
                  <a:lnTo>
                    <a:pt x="3114802" y="19050"/>
                  </a:lnTo>
                  <a:cubicBezTo>
                    <a:pt x="3827526" y="23241"/>
                    <a:pt x="4542409" y="323469"/>
                    <a:pt x="5076063" y="842645"/>
                  </a:cubicBezTo>
                  <a:cubicBezTo>
                    <a:pt x="5628005" y="1379601"/>
                    <a:pt x="5937504" y="2085975"/>
                    <a:pt x="5947664" y="2831592"/>
                  </a:cubicBezTo>
                  <a:lnTo>
                    <a:pt x="5947664" y="4800346"/>
                  </a:lnTo>
                  <a:cubicBezTo>
                    <a:pt x="5907151" y="4890389"/>
                    <a:pt x="5831332" y="4977257"/>
                    <a:pt x="5689346" y="4997704"/>
                  </a:cubicBezTo>
                  <a:cubicBezTo>
                    <a:pt x="5831332" y="5018151"/>
                    <a:pt x="5907151" y="5105020"/>
                    <a:pt x="5947664" y="5195063"/>
                  </a:cubicBezTo>
                  <a:lnTo>
                    <a:pt x="5947664" y="8955405"/>
                  </a:lnTo>
                  <a:lnTo>
                    <a:pt x="277495" y="895540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07123" y="631288"/>
            <a:ext cx="794824" cy="794824"/>
          </a:xfrm>
          <a:custGeom>
            <a:avLst/>
            <a:gdLst/>
            <a:ahLst/>
            <a:cxnLst/>
            <a:rect l="l" t="t" r="r" b="b"/>
            <a:pathLst>
              <a:path w="794824" h="794824">
                <a:moveTo>
                  <a:pt x="0" y="0"/>
                </a:moveTo>
                <a:lnTo>
                  <a:pt x="794824" y="0"/>
                </a:lnTo>
                <a:lnTo>
                  <a:pt x="794824" y="794824"/>
                </a:lnTo>
                <a:lnTo>
                  <a:pt x="0" y="794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5400000">
            <a:off x="-2074277" y="4339454"/>
            <a:ext cx="8839788" cy="179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6999" b="1" spc="-433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Методи і прийоми</a:t>
            </a:r>
          </a:p>
          <a:p>
            <a:pPr algn="ctr">
              <a:lnSpc>
                <a:spcPts val="6929"/>
              </a:lnSpc>
            </a:pPr>
            <a:endParaRPr lang="en-US" sz="6999" b="1" spc="-433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836029" y="9026281"/>
            <a:ext cx="794824" cy="794824"/>
          </a:xfrm>
          <a:custGeom>
            <a:avLst/>
            <a:gdLst/>
            <a:ahLst/>
            <a:cxnLst/>
            <a:rect l="l" t="t" r="r" b="b"/>
            <a:pathLst>
              <a:path w="794824" h="794824">
                <a:moveTo>
                  <a:pt x="0" y="0"/>
                </a:moveTo>
                <a:lnTo>
                  <a:pt x="794824" y="0"/>
                </a:lnTo>
                <a:lnTo>
                  <a:pt x="794824" y="794824"/>
                </a:lnTo>
                <a:lnTo>
                  <a:pt x="0" y="794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26104" y="1359437"/>
            <a:ext cx="10333196" cy="552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Командна робота (групові проєкти)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Комунікація (дебати, історії)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Критичне мислення (ігри, аналіз)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Тайм-менеджмент (планери, дедлайни)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Емпатія (щоденник настрою)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Креативність (творчі завдання)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Цифрова грамотність</a:t>
            </a:r>
          </a:p>
          <a:p>
            <a:pPr marL="844439" lvl="1" indent="-422219" algn="l">
              <a:lnSpc>
                <a:spcPts val="5475"/>
              </a:lnSpc>
              <a:buFont typeface="Arial"/>
              <a:buChar char="•"/>
            </a:pPr>
            <a:r>
              <a:rPr lang="en-US" sz="3911" b="1" spc="-24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Вирішення конфліктів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97899" y="5531694"/>
            <a:ext cx="1735697" cy="4114800"/>
          </a:xfrm>
          <a:custGeom>
            <a:avLst/>
            <a:gdLst/>
            <a:ahLst/>
            <a:cxnLst/>
            <a:rect l="l" t="t" r="r" b="b"/>
            <a:pathLst>
              <a:path w="1735697" h="4114800">
                <a:moveTo>
                  <a:pt x="0" y="0"/>
                </a:moveTo>
                <a:lnTo>
                  <a:pt x="1735698" y="0"/>
                </a:lnTo>
                <a:lnTo>
                  <a:pt x="17356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9943" y="3769666"/>
            <a:ext cx="10544041" cy="50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7393" lvl="1" indent="-518697" algn="l">
              <a:lnSpc>
                <a:spcPts val="7976"/>
              </a:lnSpc>
              <a:buFont typeface="Arial"/>
              <a:buChar char="•"/>
            </a:pPr>
            <a:r>
              <a:rPr lang="en-US" sz="4804" spc="-29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Google Classroom, Zoom, MS Teams</a:t>
            </a:r>
          </a:p>
          <a:p>
            <a:pPr marL="1037393" lvl="1" indent="-518697" algn="l">
              <a:lnSpc>
                <a:spcPts val="7976"/>
              </a:lnSpc>
              <a:buFont typeface="Arial"/>
              <a:buChar char="•"/>
            </a:pPr>
            <a:r>
              <a:rPr lang="en-US" sz="4804" spc="-29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Padlet, Jamboard, Miro</a:t>
            </a:r>
          </a:p>
          <a:p>
            <a:pPr marL="1037393" lvl="1" indent="-518697" algn="l">
              <a:lnSpc>
                <a:spcPts val="7976"/>
              </a:lnSpc>
              <a:buFont typeface="Arial"/>
              <a:buChar char="•"/>
            </a:pPr>
            <a:r>
              <a:rPr lang="en-US" sz="4804" spc="-29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Kahoot, Mentimeter, Quizizz</a:t>
            </a:r>
          </a:p>
          <a:p>
            <a:pPr marL="1037393" lvl="1" indent="-518697" algn="l">
              <a:lnSpc>
                <a:spcPts val="7976"/>
              </a:lnSpc>
              <a:buFont typeface="Arial"/>
              <a:buChar char="•"/>
            </a:pPr>
            <a:r>
              <a:rPr lang="en-US" sz="4804" spc="-29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Canva, StoryJumper</a:t>
            </a:r>
          </a:p>
          <a:p>
            <a:pPr algn="r">
              <a:lnSpc>
                <a:spcPts val="7976"/>
              </a:lnSpc>
            </a:pPr>
            <a:endParaRPr lang="en-US" sz="4804" spc="-297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94707" y="603543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809749" y="11103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32920" y="1073298"/>
            <a:ext cx="8939921" cy="2190281"/>
          </a:xfrm>
          <a:custGeom>
            <a:avLst/>
            <a:gdLst/>
            <a:ahLst/>
            <a:cxnLst/>
            <a:rect l="l" t="t" r="r" b="b"/>
            <a:pathLst>
              <a:path w="8939921" h="2190281">
                <a:moveTo>
                  <a:pt x="0" y="0"/>
                </a:moveTo>
                <a:lnTo>
                  <a:pt x="8939921" y="0"/>
                </a:lnTo>
                <a:lnTo>
                  <a:pt x="8939921" y="2190280"/>
                </a:lnTo>
                <a:lnTo>
                  <a:pt x="0" y="2190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8956" y="555129"/>
            <a:ext cx="4219681" cy="3481237"/>
          </a:xfrm>
          <a:custGeom>
            <a:avLst/>
            <a:gdLst/>
            <a:ahLst/>
            <a:cxnLst/>
            <a:rect l="l" t="t" r="r" b="b"/>
            <a:pathLst>
              <a:path w="4219681" h="3481237">
                <a:moveTo>
                  <a:pt x="0" y="0"/>
                </a:moveTo>
                <a:lnTo>
                  <a:pt x="4219681" y="0"/>
                </a:lnTo>
                <a:lnTo>
                  <a:pt x="4219681" y="3481237"/>
                </a:lnTo>
                <a:lnTo>
                  <a:pt x="0" y="34812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85398" y="6035432"/>
            <a:ext cx="4873902" cy="3222868"/>
          </a:xfrm>
          <a:custGeom>
            <a:avLst/>
            <a:gdLst/>
            <a:ahLst/>
            <a:cxnLst/>
            <a:rect l="l" t="t" r="r" b="b"/>
            <a:pathLst>
              <a:path w="4873902" h="3222868">
                <a:moveTo>
                  <a:pt x="0" y="0"/>
                </a:moveTo>
                <a:lnTo>
                  <a:pt x="4873902" y="0"/>
                </a:lnTo>
                <a:lnTo>
                  <a:pt x="4873902" y="3222868"/>
                </a:lnTo>
                <a:lnTo>
                  <a:pt x="0" y="3222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06592" y="1739792"/>
            <a:ext cx="7671211" cy="2353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4"/>
              </a:lnSpc>
            </a:pPr>
            <a:r>
              <a:rPr lang="en-US" sz="6262" b="1" spc="-388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Інструменти для реалізації</a:t>
            </a:r>
          </a:p>
          <a:p>
            <a:pPr algn="ctr">
              <a:lnSpc>
                <a:spcPts val="6074"/>
              </a:lnSpc>
            </a:pPr>
            <a:endParaRPr lang="en-US" sz="6262" b="1" spc="-388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24322" y="1028700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0" y="0"/>
                </a:moveTo>
                <a:lnTo>
                  <a:pt x="9639356" y="0"/>
                </a:lnTo>
                <a:lnTo>
                  <a:pt x="9639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494728" y="-492897"/>
            <a:ext cx="5143500" cy="6129295"/>
          </a:xfrm>
          <a:custGeom>
            <a:avLst/>
            <a:gdLst/>
            <a:ahLst/>
            <a:cxnLst/>
            <a:rect l="l" t="t" r="r" b="b"/>
            <a:pathLst>
              <a:path w="5143500" h="6129295">
                <a:moveTo>
                  <a:pt x="0" y="0"/>
                </a:moveTo>
                <a:lnTo>
                  <a:pt x="5143500" y="0"/>
                </a:lnTo>
                <a:lnTo>
                  <a:pt x="5143500" y="6129294"/>
                </a:lnTo>
                <a:lnTo>
                  <a:pt x="0" y="6129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853479" y="1148776"/>
            <a:ext cx="8755870" cy="846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8988" lvl="1" indent="-499494" algn="l">
              <a:lnSpc>
                <a:spcPts val="6709"/>
              </a:lnSpc>
              <a:buFont typeface="Arial"/>
              <a:buChar char="•"/>
            </a:pPr>
            <a:r>
              <a:rPr lang="en-US" sz="4627" b="1" spc="323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М'які навички — ключ до гармонійного розвитку дитини</a:t>
            </a:r>
          </a:p>
          <a:p>
            <a:pPr marL="998988" lvl="1" indent="-499494" algn="l">
              <a:lnSpc>
                <a:spcPts val="6709"/>
              </a:lnSpc>
              <a:buFont typeface="Arial"/>
              <a:buChar char="•"/>
            </a:pPr>
            <a:r>
              <a:rPr lang="en-US" sz="4627" b="1" spc="323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Необхідний комплексний підхід</a:t>
            </a:r>
          </a:p>
          <a:p>
            <a:pPr marL="998988" lvl="1" indent="-499494" algn="l">
              <a:lnSpc>
                <a:spcPts val="6709"/>
              </a:lnSpc>
              <a:buFont typeface="Arial"/>
              <a:buChar char="•"/>
            </a:pPr>
            <a:r>
              <a:rPr lang="en-US" sz="4627" b="1" spc="323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Вчитель — провідник у світ емоційного й соціального зростання</a:t>
            </a:r>
          </a:p>
          <a:p>
            <a:pPr algn="l">
              <a:lnSpc>
                <a:spcPts val="6709"/>
              </a:lnSpc>
            </a:pPr>
            <a:endParaRPr lang="en-US" sz="4627" b="1" spc="323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831" y="4448574"/>
            <a:ext cx="5385948" cy="5838426"/>
          </a:xfrm>
          <a:custGeom>
            <a:avLst/>
            <a:gdLst/>
            <a:ahLst/>
            <a:cxnLst/>
            <a:rect l="l" t="t" r="r" b="b"/>
            <a:pathLst>
              <a:path w="5385948" h="5838426">
                <a:moveTo>
                  <a:pt x="0" y="0"/>
                </a:moveTo>
                <a:lnTo>
                  <a:pt x="5385947" y="0"/>
                </a:lnTo>
                <a:lnTo>
                  <a:pt x="5385947" y="5838426"/>
                </a:lnTo>
                <a:lnTo>
                  <a:pt x="0" y="583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079" y="1372149"/>
            <a:ext cx="6134129" cy="2246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5"/>
              </a:lnSpc>
            </a:pPr>
            <a:r>
              <a:rPr lang="en-US" sz="6224" b="1" spc="43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Висновки</a:t>
            </a:r>
          </a:p>
          <a:p>
            <a:pPr algn="ctr">
              <a:lnSpc>
                <a:spcPts val="9025"/>
              </a:lnSpc>
            </a:pPr>
            <a:endParaRPr lang="en-US" sz="6224" b="1" spc="43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9911" y="-3057431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2888" y="3406932"/>
            <a:ext cx="5148656" cy="2089496"/>
          </a:xfrm>
          <a:custGeom>
            <a:avLst/>
            <a:gdLst/>
            <a:ahLst/>
            <a:cxnLst/>
            <a:rect l="l" t="t" r="r" b="b"/>
            <a:pathLst>
              <a:path w="5148656" h="2089496">
                <a:moveTo>
                  <a:pt x="0" y="0"/>
                </a:moveTo>
                <a:lnTo>
                  <a:pt x="5148656" y="0"/>
                </a:lnTo>
                <a:lnTo>
                  <a:pt x="5148656" y="2089496"/>
                </a:lnTo>
                <a:lnTo>
                  <a:pt x="0" y="208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88736" y="1866126"/>
            <a:ext cx="5329592" cy="2160705"/>
          </a:xfrm>
          <a:custGeom>
            <a:avLst/>
            <a:gdLst/>
            <a:ahLst/>
            <a:cxnLst/>
            <a:rect l="l" t="t" r="r" b="b"/>
            <a:pathLst>
              <a:path w="5329592" h="2160705">
                <a:moveTo>
                  <a:pt x="0" y="0"/>
                </a:moveTo>
                <a:lnTo>
                  <a:pt x="5329592" y="0"/>
                </a:lnTo>
                <a:lnTo>
                  <a:pt x="5329592" y="2160706"/>
                </a:lnTo>
                <a:lnTo>
                  <a:pt x="0" y="2160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67135" y="4607121"/>
            <a:ext cx="5933289" cy="2405454"/>
          </a:xfrm>
          <a:custGeom>
            <a:avLst/>
            <a:gdLst/>
            <a:ahLst/>
            <a:cxnLst/>
            <a:rect l="l" t="t" r="r" b="b"/>
            <a:pathLst>
              <a:path w="5933289" h="2405454">
                <a:moveTo>
                  <a:pt x="0" y="0"/>
                </a:moveTo>
                <a:lnTo>
                  <a:pt x="5933288" y="0"/>
                </a:lnTo>
                <a:lnTo>
                  <a:pt x="5933288" y="2405454"/>
                </a:lnTo>
                <a:lnTo>
                  <a:pt x="0" y="2405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69672" y="6255253"/>
            <a:ext cx="5148656" cy="2089496"/>
          </a:xfrm>
          <a:custGeom>
            <a:avLst/>
            <a:gdLst/>
            <a:ahLst/>
            <a:cxnLst/>
            <a:rect l="l" t="t" r="r" b="b"/>
            <a:pathLst>
              <a:path w="5148656" h="2089496">
                <a:moveTo>
                  <a:pt x="0" y="0"/>
                </a:moveTo>
                <a:lnTo>
                  <a:pt x="5148656" y="0"/>
                </a:lnTo>
                <a:lnTo>
                  <a:pt x="5148656" y="2089496"/>
                </a:lnTo>
                <a:lnTo>
                  <a:pt x="0" y="208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586581" y="817767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2739" y="178666"/>
            <a:ext cx="1839300" cy="2160705"/>
          </a:xfrm>
          <a:custGeom>
            <a:avLst/>
            <a:gdLst/>
            <a:ahLst/>
            <a:cxnLst/>
            <a:rect l="l" t="t" r="r" b="b"/>
            <a:pathLst>
              <a:path w="1839300" h="2160705">
                <a:moveTo>
                  <a:pt x="0" y="0"/>
                </a:moveTo>
                <a:lnTo>
                  <a:pt x="1839300" y="0"/>
                </a:lnTo>
                <a:lnTo>
                  <a:pt x="1839300" y="2160706"/>
                </a:lnTo>
                <a:lnTo>
                  <a:pt x="0" y="2160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400000">
            <a:off x="-1650184" y="4108222"/>
            <a:ext cx="6897537" cy="136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</a:pPr>
            <a:r>
              <a:rPr lang="en-US" sz="5293" b="1" spc="-328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Актуальність теми</a:t>
            </a:r>
          </a:p>
          <a:p>
            <a:pPr algn="ctr">
              <a:lnSpc>
                <a:spcPts val="5240"/>
              </a:lnSpc>
            </a:pPr>
            <a:endParaRPr lang="en-US" sz="5293" b="1" spc="-328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80935" y="912209"/>
            <a:ext cx="14622664" cy="269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М'які</a:t>
            </a:r>
            <a:r>
              <a:rPr lang="en-US" sz="50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0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навички</a:t>
            </a:r>
            <a:r>
              <a:rPr lang="en-US" sz="50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(soft skills) у </a:t>
            </a:r>
            <a:r>
              <a:rPr lang="en-US" sz="50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сучасному</a:t>
            </a:r>
            <a:r>
              <a:rPr lang="en-US" sz="50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0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світі</a:t>
            </a:r>
            <a:r>
              <a:rPr lang="en-US" sz="50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0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стають</a:t>
            </a:r>
            <a:r>
              <a:rPr lang="en-US" sz="50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50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вирішальними</a:t>
            </a:r>
            <a:r>
              <a:rPr lang="en-US" sz="50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.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 spc="-31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98222" y="6799184"/>
            <a:ext cx="13425441" cy="269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31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Комбінація технічних і м'яких навичок — ключ до успіху.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 spc="-31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2" name="Freeform 12"/>
          <p:cNvSpPr/>
          <p:nvPr/>
        </p:nvSpPr>
        <p:spPr>
          <a:xfrm rot="-10800000">
            <a:off x="16183948" y="7967015"/>
            <a:ext cx="1839300" cy="2160705"/>
          </a:xfrm>
          <a:custGeom>
            <a:avLst/>
            <a:gdLst/>
            <a:ahLst/>
            <a:cxnLst/>
            <a:rect l="l" t="t" r="r" b="b"/>
            <a:pathLst>
              <a:path w="1839300" h="2160705">
                <a:moveTo>
                  <a:pt x="0" y="0"/>
                </a:moveTo>
                <a:lnTo>
                  <a:pt x="1839301" y="0"/>
                </a:lnTo>
                <a:lnTo>
                  <a:pt x="1839301" y="2160705"/>
                </a:lnTo>
                <a:lnTo>
                  <a:pt x="0" y="2160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02204" y="-222294"/>
            <a:ext cx="10509294" cy="10509294"/>
          </a:xfrm>
          <a:custGeom>
            <a:avLst/>
            <a:gdLst/>
            <a:ahLst/>
            <a:cxnLst/>
            <a:rect l="l" t="t" r="r" b="b"/>
            <a:pathLst>
              <a:path w="10509294" h="10509294">
                <a:moveTo>
                  <a:pt x="0" y="0"/>
                </a:moveTo>
                <a:lnTo>
                  <a:pt x="10509294" y="0"/>
                </a:lnTo>
                <a:lnTo>
                  <a:pt x="10509294" y="10509294"/>
                </a:lnTo>
                <a:lnTo>
                  <a:pt x="0" y="10509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4000"/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98222" y="3869822"/>
            <a:ext cx="13425441" cy="269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31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Важливі як у професійному, так і в особистому житті.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 spc="-31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4372" y="-518971"/>
            <a:ext cx="2686290" cy="2687409"/>
          </a:xfrm>
          <a:custGeom>
            <a:avLst/>
            <a:gdLst/>
            <a:ahLst/>
            <a:cxnLst/>
            <a:rect l="l" t="t" r="r" b="b"/>
            <a:pathLst>
              <a:path w="2686290" h="2687409">
                <a:moveTo>
                  <a:pt x="0" y="0"/>
                </a:moveTo>
                <a:lnTo>
                  <a:pt x="2686289" y="0"/>
                </a:lnTo>
                <a:lnTo>
                  <a:pt x="2686289" y="2687409"/>
                </a:lnTo>
                <a:lnTo>
                  <a:pt x="0" y="2687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276817" y="834917"/>
            <a:ext cx="7392577" cy="282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Що таке м’які навички?</a:t>
            </a:r>
          </a:p>
          <a:p>
            <a:pPr algn="ctr">
              <a:lnSpc>
                <a:spcPts val="7276"/>
              </a:lnSpc>
            </a:pPr>
            <a:endParaRPr lang="en-US" sz="7501" b="1" spc="-46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8279" y="-44143"/>
            <a:ext cx="1543046" cy="1543046"/>
          </a:xfrm>
          <a:custGeom>
            <a:avLst/>
            <a:gdLst/>
            <a:ahLst/>
            <a:cxnLst/>
            <a:rect l="l" t="t" r="r" b="b"/>
            <a:pathLst>
              <a:path w="1543046" h="1543046">
                <a:moveTo>
                  <a:pt x="0" y="0"/>
                </a:moveTo>
                <a:lnTo>
                  <a:pt x="1543046" y="0"/>
                </a:lnTo>
                <a:lnTo>
                  <a:pt x="1543046" y="1543046"/>
                </a:lnTo>
                <a:lnTo>
                  <a:pt x="0" y="1543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66604" y="3444809"/>
            <a:ext cx="14154793" cy="404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4532" lvl="1" indent="-417266" algn="l">
              <a:lnSpc>
                <a:spcPts val="6416"/>
              </a:lnSpc>
              <a:buFont typeface="Arial"/>
              <a:buChar char="•"/>
            </a:pPr>
            <a:r>
              <a:rPr lang="en-US" sz="3865" spc="-23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Соціальні, емоційні, комунікативні навички.</a:t>
            </a:r>
          </a:p>
          <a:p>
            <a:pPr marL="834532" lvl="1" indent="-417266" algn="l">
              <a:lnSpc>
                <a:spcPts val="6416"/>
              </a:lnSpc>
              <a:buFont typeface="Arial"/>
              <a:buChar char="•"/>
            </a:pPr>
            <a:r>
              <a:rPr lang="en-US" sz="3865" spc="-23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Відмінність від твердих навичок: важче виміряти, але критично важливі.</a:t>
            </a:r>
          </a:p>
          <a:p>
            <a:pPr marL="834532" lvl="1" indent="-417266" algn="l">
              <a:lnSpc>
                <a:spcPts val="6416"/>
              </a:lnSpc>
              <a:buFont typeface="Arial"/>
              <a:buChar char="•"/>
            </a:pPr>
            <a:r>
              <a:rPr lang="en-US" sz="3865" spc="-239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Сприяють взаємодії, самореалізації, адаптації.</a:t>
            </a:r>
          </a:p>
          <a:p>
            <a:pPr algn="ctr">
              <a:lnSpc>
                <a:spcPts val="6416"/>
              </a:lnSpc>
            </a:pPr>
            <a:endParaRPr lang="en-US" sz="3865" spc="-239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691460" y="1845530"/>
            <a:ext cx="4037844" cy="1460353"/>
          </a:xfrm>
          <a:custGeom>
            <a:avLst/>
            <a:gdLst/>
            <a:ahLst/>
            <a:cxnLst/>
            <a:rect l="l" t="t" r="r" b="b"/>
            <a:pathLst>
              <a:path w="4037844" h="1460353">
                <a:moveTo>
                  <a:pt x="0" y="0"/>
                </a:moveTo>
                <a:lnTo>
                  <a:pt x="4037843" y="0"/>
                </a:lnTo>
                <a:lnTo>
                  <a:pt x="4037843" y="1460353"/>
                </a:lnTo>
                <a:lnTo>
                  <a:pt x="0" y="1460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32388" y="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8012" y="6733918"/>
            <a:ext cx="2691460" cy="3553082"/>
          </a:xfrm>
          <a:custGeom>
            <a:avLst/>
            <a:gdLst/>
            <a:ahLst/>
            <a:cxnLst/>
            <a:rect l="l" t="t" r="r" b="b"/>
            <a:pathLst>
              <a:path w="2691460" h="3553082">
                <a:moveTo>
                  <a:pt x="0" y="0"/>
                </a:moveTo>
                <a:lnTo>
                  <a:pt x="2691460" y="0"/>
                </a:lnTo>
                <a:lnTo>
                  <a:pt x="2691460" y="3553082"/>
                </a:lnTo>
                <a:lnTo>
                  <a:pt x="0" y="355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82388" y="1416609"/>
            <a:ext cx="11469145" cy="887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10110" lvl="1" indent="-655055" algn="l">
              <a:lnSpc>
                <a:spcPts val="10073"/>
              </a:lnSpc>
              <a:buFont typeface="Arial"/>
              <a:buChar char="•"/>
            </a:pPr>
            <a:r>
              <a:rPr lang="en-US" sz="6068" spc="-37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Комунікація</a:t>
            </a:r>
          </a:p>
          <a:p>
            <a:pPr marL="1310110" lvl="1" indent="-655055" algn="l">
              <a:lnSpc>
                <a:spcPts val="10073"/>
              </a:lnSpc>
              <a:buFont typeface="Arial"/>
              <a:buChar char="•"/>
            </a:pPr>
            <a:r>
              <a:rPr lang="en-US" sz="6068" spc="-37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Критичне мислення</a:t>
            </a:r>
          </a:p>
          <a:p>
            <a:pPr marL="1310110" lvl="1" indent="-655055" algn="l">
              <a:lnSpc>
                <a:spcPts val="10073"/>
              </a:lnSpc>
              <a:buFont typeface="Arial"/>
              <a:buChar char="•"/>
            </a:pPr>
            <a:r>
              <a:rPr lang="en-US" sz="6068" spc="-37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Емоційний інтелект</a:t>
            </a:r>
          </a:p>
          <a:p>
            <a:pPr marL="1310110" lvl="1" indent="-655055" algn="l">
              <a:lnSpc>
                <a:spcPts val="10073"/>
              </a:lnSpc>
              <a:buFont typeface="Arial"/>
              <a:buChar char="•"/>
            </a:pPr>
            <a:r>
              <a:rPr lang="en-US" sz="6068" spc="-37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Командна робота</a:t>
            </a:r>
          </a:p>
          <a:p>
            <a:pPr marL="1310110" lvl="1" indent="-655055" algn="l">
              <a:lnSpc>
                <a:spcPts val="10073"/>
              </a:lnSpc>
              <a:buFont typeface="Arial"/>
              <a:buChar char="•"/>
            </a:pPr>
            <a:r>
              <a:rPr lang="en-US" sz="6068" spc="-37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Тайм-менеджмент</a:t>
            </a:r>
          </a:p>
          <a:p>
            <a:pPr marL="1310110" lvl="1" indent="-655055" algn="l">
              <a:lnSpc>
                <a:spcPts val="10073"/>
              </a:lnSpc>
              <a:buFont typeface="Arial"/>
              <a:buChar char="•"/>
            </a:pPr>
            <a:r>
              <a:rPr lang="en-US" sz="6068" spc="-376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Креативність</a:t>
            </a:r>
          </a:p>
          <a:p>
            <a:pPr algn="ctr">
              <a:lnSpc>
                <a:spcPts val="10073"/>
              </a:lnSpc>
            </a:pPr>
            <a:endParaRPr lang="en-US" sz="6068" spc="-376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64663" y="1740459"/>
            <a:ext cx="3894116" cy="2182328"/>
          </a:xfrm>
          <a:custGeom>
            <a:avLst/>
            <a:gdLst/>
            <a:ahLst/>
            <a:cxnLst/>
            <a:rect l="l" t="t" r="r" b="b"/>
            <a:pathLst>
              <a:path w="3894116" h="2182328">
                <a:moveTo>
                  <a:pt x="0" y="0"/>
                </a:moveTo>
                <a:lnTo>
                  <a:pt x="3894116" y="0"/>
                </a:lnTo>
                <a:lnTo>
                  <a:pt x="3894116" y="2182328"/>
                </a:lnTo>
                <a:lnTo>
                  <a:pt x="0" y="218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13234" y="7365199"/>
            <a:ext cx="3894116" cy="2182328"/>
          </a:xfrm>
          <a:custGeom>
            <a:avLst/>
            <a:gdLst/>
            <a:ahLst/>
            <a:cxnLst/>
            <a:rect l="l" t="t" r="r" b="b"/>
            <a:pathLst>
              <a:path w="3894116" h="2182328">
                <a:moveTo>
                  <a:pt x="0" y="0"/>
                </a:moveTo>
                <a:lnTo>
                  <a:pt x="3894116" y="0"/>
                </a:lnTo>
                <a:lnTo>
                  <a:pt x="3894116" y="2182328"/>
                </a:lnTo>
                <a:lnTo>
                  <a:pt x="0" y="218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748572" y="444147"/>
            <a:ext cx="15510728" cy="19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Основні типи м'яких навичок</a:t>
            </a:r>
          </a:p>
          <a:p>
            <a:pPr algn="ctr">
              <a:lnSpc>
                <a:spcPts val="7276"/>
              </a:lnSpc>
            </a:pPr>
            <a:endParaRPr lang="en-US" sz="7501" b="1" spc="-46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66379" y="3297347"/>
            <a:ext cx="4514139" cy="5159016"/>
          </a:xfrm>
          <a:custGeom>
            <a:avLst/>
            <a:gdLst/>
            <a:ahLst/>
            <a:cxnLst/>
            <a:rect l="l" t="t" r="r" b="b"/>
            <a:pathLst>
              <a:path w="4514139" h="5159016">
                <a:moveTo>
                  <a:pt x="0" y="0"/>
                </a:moveTo>
                <a:lnTo>
                  <a:pt x="4514139" y="0"/>
                </a:lnTo>
                <a:lnTo>
                  <a:pt x="4514139" y="5159016"/>
                </a:lnTo>
                <a:lnTo>
                  <a:pt x="0" y="5159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4467" y="1698767"/>
            <a:ext cx="7559533" cy="7559533"/>
          </a:xfrm>
          <a:custGeom>
            <a:avLst/>
            <a:gdLst/>
            <a:ahLst/>
            <a:cxnLst/>
            <a:rect l="l" t="t" r="r" b="b"/>
            <a:pathLst>
              <a:path w="7559533" h="7559533">
                <a:moveTo>
                  <a:pt x="0" y="0"/>
                </a:moveTo>
                <a:lnTo>
                  <a:pt x="7559533" y="0"/>
                </a:lnTo>
                <a:lnTo>
                  <a:pt x="7559533" y="7559533"/>
                </a:lnTo>
                <a:lnTo>
                  <a:pt x="0" y="7559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8823" y="1949479"/>
            <a:ext cx="7315200" cy="3788664"/>
          </a:xfrm>
          <a:custGeom>
            <a:avLst/>
            <a:gdLst/>
            <a:ahLst/>
            <a:cxnLst/>
            <a:rect l="l" t="t" r="r" b="b"/>
            <a:pathLst>
              <a:path w="7315200" h="3788664">
                <a:moveTo>
                  <a:pt x="0" y="0"/>
                </a:moveTo>
                <a:lnTo>
                  <a:pt x="7315200" y="0"/>
                </a:lnTo>
                <a:lnTo>
                  <a:pt x="7315200" y="3788664"/>
                </a:lnTo>
                <a:lnTo>
                  <a:pt x="0" y="3788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38361" y="2225506"/>
            <a:ext cx="6188709" cy="3512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1"/>
              </a:lnSpc>
            </a:pPr>
            <a:endParaRPr dirty="0"/>
          </a:p>
          <a:p>
            <a:pPr algn="ctr">
              <a:lnSpc>
                <a:spcPts val="6991"/>
              </a:lnSpc>
            </a:pPr>
            <a:r>
              <a:rPr lang="en-US" sz="4400" spc="-26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Формується</a:t>
            </a:r>
            <a:r>
              <a:rPr lang="en-US" sz="4400" spc="-261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26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основа</a:t>
            </a:r>
            <a:r>
              <a:rPr lang="en-US" sz="4400" spc="-261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261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особистості</a:t>
            </a:r>
            <a:endParaRPr lang="en-US" sz="4400" spc="-261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6991"/>
              </a:lnSpc>
            </a:pPr>
            <a:endParaRPr lang="en-US" sz="4211" spc="-261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8823" y="725359"/>
            <a:ext cx="17270355" cy="19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Чому це важливо в початковій школі?</a:t>
            </a:r>
          </a:p>
          <a:p>
            <a:pPr algn="ctr">
              <a:lnSpc>
                <a:spcPts val="7276"/>
              </a:lnSpc>
            </a:pPr>
            <a:endParaRPr lang="en-US" sz="7501" b="1" spc="-46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9944100" y="2454106"/>
            <a:ext cx="7315200" cy="3788664"/>
          </a:xfrm>
          <a:custGeom>
            <a:avLst/>
            <a:gdLst/>
            <a:ahLst/>
            <a:cxnLst/>
            <a:rect l="l" t="t" r="r" b="b"/>
            <a:pathLst>
              <a:path w="7315200" h="3788664">
                <a:moveTo>
                  <a:pt x="7315200" y="3788664"/>
                </a:moveTo>
                <a:lnTo>
                  <a:pt x="0" y="3788664"/>
                </a:lnTo>
                <a:lnTo>
                  <a:pt x="0" y="0"/>
                </a:lnTo>
                <a:lnTo>
                  <a:pt x="7315200" y="0"/>
                </a:lnTo>
                <a:lnTo>
                  <a:pt x="7315200" y="378866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51617" y="1596917"/>
            <a:ext cx="7559533" cy="7559533"/>
          </a:xfrm>
          <a:custGeom>
            <a:avLst/>
            <a:gdLst/>
            <a:ahLst/>
            <a:cxnLst/>
            <a:rect l="l" t="t" r="r" b="b"/>
            <a:pathLst>
              <a:path w="7559533" h="7559533">
                <a:moveTo>
                  <a:pt x="0" y="0"/>
                </a:moveTo>
                <a:lnTo>
                  <a:pt x="7559533" y="0"/>
                </a:lnTo>
                <a:lnTo>
                  <a:pt x="7559533" y="7559533"/>
                </a:lnTo>
                <a:lnTo>
                  <a:pt x="0" y="7559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64234" y="5938168"/>
            <a:ext cx="7315200" cy="3788664"/>
          </a:xfrm>
          <a:custGeom>
            <a:avLst/>
            <a:gdLst/>
            <a:ahLst/>
            <a:cxnLst/>
            <a:rect l="l" t="t" r="r" b="b"/>
            <a:pathLst>
              <a:path w="7315200" h="3788664">
                <a:moveTo>
                  <a:pt x="0" y="0"/>
                </a:moveTo>
                <a:lnTo>
                  <a:pt x="7315200" y="0"/>
                </a:lnTo>
                <a:lnTo>
                  <a:pt x="7315200" y="3788664"/>
                </a:lnTo>
                <a:lnTo>
                  <a:pt x="0" y="3788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64910" y="2417777"/>
            <a:ext cx="3373414" cy="2852068"/>
          </a:xfrm>
          <a:custGeom>
            <a:avLst/>
            <a:gdLst/>
            <a:ahLst/>
            <a:cxnLst/>
            <a:rect l="l" t="t" r="r" b="b"/>
            <a:pathLst>
              <a:path w="3373414" h="2852068">
                <a:moveTo>
                  <a:pt x="0" y="0"/>
                </a:moveTo>
                <a:lnTo>
                  <a:pt x="3373413" y="0"/>
                </a:lnTo>
                <a:lnTo>
                  <a:pt x="3373413" y="2852068"/>
                </a:lnTo>
                <a:lnTo>
                  <a:pt x="0" y="285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518841" y="3085968"/>
            <a:ext cx="6165717" cy="2546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7"/>
              </a:lnSpc>
            </a:pPr>
            <a:r>
              <a:rPr lang="en-US" sz="4400" spc="-252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Розвивається</a:t>
            </a:r>
            <a:r>
              <a:rPr lang="en-US" sz="4400" spc="-252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252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здатність</a:t>
            </a:r>
            <a:r>
              <a:rPr lang="en-US" sz="4400" spc="-252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252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до</a:t>
            </a:r>
            <a:r>
              <a:rPr lang="en-US" sz="4400" spc="-252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252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самовираження</a:t>
            </a:r>
            <a:endParaRPr lang="en-US" sz="4400" spc="-252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6747"/>
              </a:lnSpc>
            </a:pPr>
            <a:endParaRPr lang="en-US" sz="4064" spc="-252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083589" y="7174989"/>
            <a:ext cx="6286984" cy="205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5"/>
              </a:lnSpc>
            </a:pPr>
            <a:r>
              <a:rPr lang="en-US" sz="4400" spc="-31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Готує</a:t>
            </a:r>
            <a:r>
              <a:rPr lang="en-US" sz="4400" spc="-31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31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до</a:t>
            </a:r>
            <a:r>
              <a:rPr lang="en-US" sz="4400" spc="-31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4400" spc="-31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взаємодії</a:t>
            </a:r>
            <a:r>
              <a:rPr lang="en-US" sz="4400" spc="-31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в </a:t>
            </a:r>
            <a:r>
              <a:rPr lang="en-US" sz="4400" spc="-31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суспільстві</a:t>
            </a:r>
            <a:endParaRPr lang="en-US" sz="4400" spc="-31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8435"/>
              </a:lnSpc>
            </a:pPr>
            <a:endParaRPr lang="en-US" sz="5081" spc="-31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4467" y="1698767"/>
            <a:ext cx="7559533" cy="7559533"/>
          </a:xfrm>
          <a:custGeom>
            <a:avLst/>
            <a:gdLst/>
            <a:ahLst/>
            <a:cxnLst/>
            <a:rect l="l" t="t" r="r" b="b"/>
            <a:pathLst>
              <a:path w="7559533" h="7559533">
                <a:moveTo>
                  <a:pt x="0" y="0"/>
                </a:moveTo>
                <a:lnTo>
                  <a:pt x="7559533" y="0"/>
                </a:lnTo>
                <a:lnTo>
                  <a:pt x="7559533" y="7559533"/>
                </a:lnTo>
                <a:lnTo>
                  <a:pt x="0" y="7559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82585" y="2168438"/>
            <a:ext cx="7559533" cy="7559533"/>
          </a:xfrm>
          <a:custGeom>
            <a:avLst/>
            <a:gdLst/>
            <a:ahLst/>
            <a:cxnLst/>
            <a:rect l="l" t="t" r="r" b="b"/>
            <a:pathLst>
              <a:path w="7559533" h="7559533">
                <a:moveTo>
                  <a:pt x="0" y="0"/>
                </a:moveTo>
                <a:lnTo>
                  <a:pt x="7559533" y="0"/>
                </a:lnTo>
                <a:lnTo>
                  <a:pt x="7559533" y="7559533"/>
                </a:lnTo>
                <a:lnTo>
                  <a:pt x="0" y="7559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3096" y="2641142"/>
            <a:ext cx="15199021" cy="7479185"/>
          </a:xfrm>
          <a:custGeom>
            <a:avLst/>
            <a:gdLst/>
            <a:ahLst/>
            <a:cxnLst/>
            <a:rect l="l" t="t" r="r" b="b"/>
            <a:pathLst>
              <a:path w="15199021" h="7479185">
                <a:moveTo>
                  <a:pt x="0" y="0"/>
                </a:moveTo>
                <a:lnTo>
                  <a:pt x="15199022" y="0"/>
                </a:lnTo>
                <a:lnTo>
                  <a:pt x="15199022" y="7479185"/>
                </a:lnTo>
                <a:lnTo>
                  <a:pt x="0" y="7479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84790" y="3978032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34440" y="3713443"/>
            <a:ext cx="7881146" cy="6406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4037" lvl="1" indent="-552019" algn="l">
              <a:lnSpc>
                <a:spcPts val="8488"/>
              </a:lnSpc>
              <a:buFont typeface="Arial"/>
              <a:buChar char="•"/>
            </a:pPr>
            <a:r>
              <a:rPr lang="en-US" sz="5113" spc="-31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Вміння спілкуватися</a:t>
            </a:r>
          </a:p>
          <a:p>
            <a:pPr marL="1104037" lvl="1" indent="-552019" algn="l">
              <a:lnSpc>
                <a:spcPts val="8488"/>
              </a:lnSpc>
              <a:buFont typeface="Arial"/>
              <a:buChar char="•"/>
            </a:pPr>
            <a:r>
              <a:rPr lang="en-US" sz="5113" spc="-31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Працювати в команді</a:t>
            </a:r>
          </a:p>
          <a:p>
            <a:pPr marL="1104037" lvl="1" indent="-552019" algn="l">
              <a:lnSpc>
                <a:spcPts val="8488"/>
              </a:lnSpc>
              <a:buFont typeface="Arial"/>
              <a:buChar char="•"/>
            </a:pPr>
            <a:r>
              <a:rPr lang="en-US" sz="5113" spc="-31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Мислити критично</a:t>
            </a:r>
          </a:p>
          <a:p>
            <a:pPr marL="1104037" lvl="1" indent="-552019" algn="l">
              <a:lnSpc>
                <a:spcPts val="8488"/>
              </a:lnSpc>
              <a:buFont typeface="Arial"/>
              <a:buChar char="•"/>
            </a:pPr>
            <a:r>
              <a:rPr lang="en-US" sz="5113" spc="-31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Бути організованим</a:t>
            </a:r>
          </a:p>
          <a:p>
            <a:pPr marL="1104037" lvl="1" indent="-552019" algn="l">
              <a:lnSpc>
                <a:spcPts val="8488"/>
              </a:lnSpc>
              <a:buFont typeface="Arial"/>
              <a:buChar char="•"/>
            </a:pPr>
            <a:r>
              <a:rPr lang="en-US" sz="5113" spc="-317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Проявляти емпатію</a:t>
            </a:r>
          </a:p>
          <a:p>
            <a:pPr algn="ctr">
              <a:lnSpc>
                <a:spcPts val="8488"/>
              </a:lnSpc>
            </a:pPr>
            <a:endParaRPr lang="en-US" sz="5113" spc="-317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0033" y="551350"/>
            <a:ext cx="17462727" cy="282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Які м'які навички розвиваємо у молодших школярів?</a:t>
            </a:r>
          </a:p>
          <a:p>
            <a:pPr algn="ctr">
              <a:lnSpc>
                <a:spcPts val="7276"/>
              </a:lnSpc>
            </a:pPr>
            <a:endParaRPr lang="en-US" sz="7501" b="1" spc="-46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1634247" y="-4230339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3"/>
                </a:lnTo>
                <a:lnTo>
                  <a:pt x="0" y="178665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 rot="9896477">
            <a:off x="616995" y="2505783"/>
            <a:ext cx="4152985" cy="3862276"/>
          </a:xfrm>
          <a:custGeom>
            <a:avLst/>
            <a:gdLst/>
            <a:ahLst/>
            <a:cxnLst/>
            <a:rect l="l" t="t" r="r" b="b"/>
            <a:pathLst>
              <a:path w="4152985" h="3862276">
                <a:moveTo>
                  <a:pt x="0" y="0"/>
                </a:moveTo>
                <a:lnTo>
                  <a:pt x="4152985" y="0"/>
                </a:lnTo>
                <a:lnTo>
                  <a:pt x="4152985" y="3862276"/>
                </a:lnTo>
                <a:lnTo>
                  <a:pt x="0" y="3862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698735"/>
            <a:ext cx="852169" cy="890016"/>
            <a:chOff x="0" y="0"/>
            <a:chExt cx="812800" cy="84889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48899"/>
            </a:xfrm>
            <a:custGeom>
              <a:avLst/>
              <a:gdLst/>
              <a:ahLst/>
              <a:cxnLst/>
              <a:rect l="l" t="t" r="r" b="b"/>
              <a:pathLst>
                <a:path w="812800" h="848899">
                  <a:moveTo>
                    <a:pt x="406400" y="0"/>
                  </a:moveTo>
                  <a:cubicBezTo>
                    <a:pt x="181951" y="0"/>
                    <a:pt x="0" y="190032"/>
                    <a:pt x="0" y="424449"/>
                  </a:cubicBezTo>
                  <a:cubicBezTo>
                    <a:pt x="0" y="658866"/>
                    <a:pt x="181951" y="848899"/>
                    <a:pt x="406400" y="848899"/>
                  </a:cubicBezTo>
                  <a:cubicBezTo>
                    <a:pt x="630849" y="848899"/>
                    <a:pt x="812800" y="658866"/>
                    <a:pt x="812800" y="424449"/>
                  </a:cubicBezTo>
                  <a:cubicBezTo>
                    <a:pt x="812800" y="1900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22434"/>
              <a:ext cx="660400" cy="7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inzel Decorative Bold"/>
                  <a:ea typeface="Cinzel Decorative Bold"/>
                  <a:cs typeface="Cinzel Decorative Bold"/>
                  <a:sym typeface="Cinzel Decorative Bold"/>
                </a:rPr>
                <a:t>01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378416" y="2509973"/>
            <a:ext cx="852169" cy="890016"/>
            <a:chOff x="0" y="0"/>
            <a:chExt cx="812800" cy="8488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48899"/>
            </a:xfrm>
            <a:custGeom>
              <a:avLst/>
              <a:gdLst/>
              <a:ahLst/>
              <a:cxnLst/>
              <a:rect l="l" t="t" r="r" b="b"/>
              <a:pathLst>
                <a:path w="812800" h="848899">
                  <a:moveTo>
                    <a:pt x="406400" y="0"/>
                  </a:moveTo>
                  <a:cubicBezTo>
                    <a:pt x="181951" y="0"/>
                    <a:pt x="0" y="190032"/>
                    <a:pt x="0" y="424449"/>
                  </a:cubicBezTo>
                  <a:cubicBezTo>
                    <a:pt x="0" y="658866"/>
                    <a:pt x="181951" y="848899"/>
                    <a:pt x="406400" y="848899"/>
                  </a:cubicBezTo>
                  <a:cubicBezTo>
                    <a:pt x="630849" y="848899"/>
                    <a:pt x="812800" y="658866"/>
                    <a:pt x="812800" y="424449"/>
                  </a:cubicBezTo>
                  <a:cubicBezTo>
                    <a:pt x="812800" y="1900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22434"/>
              <a:ext cx="660400" cy="7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inzel Decorative Bold"/>
                  <a:ea typeface="Cinzel Decorative Bold"/>
                  <a:cs typeface="Cinzel Decorative Bold"/>
                  <a:sym typeface="Cinzel Decorative Bold"/>
                </a:rPr>
                <a:t>02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26266" y="2392840"/>
            <a:ext cx="852169" cy="890016"/>
            <a:chOff x="0" y="0"/>
            <a:chExt cx="812800" cy="8488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48899"/>
            </a:xfrm>
            <a:custGeom>
              <a:avLst/>
              <a:gdLst/>
              <a:ahLst/>
              <a:cxnLst/>
              <a:rect l="l" t="t" r="r" b="b"/>
              <a:pathLst>
                <a:path w="812800" h="848899">
                  <a:moveTo>
                    <a:pt x="406400" y="0"/>
                  </a:moveTo>
                  <a:cubicBezTo>
                    <a:pt x="181951" y="0"/>
                    <a:pt x="0" y="190032"/>
                    <a:pt x="0" y="424449"/>
                  </a:cubicBezTo>
                  <a:cubicBezTo>
                    <a:pt x="0" y="658866"/>
                    <a:pt x="181951" y="848899"/>
                    <a:pt x="406400" y="848899"/>
                  </a:cubicBezTo>
                  <a:cubicBezTo>
                    <a:pt x="630849" y="848899"/>
                    <a:pt x="812800" y="658866"/>
                    <a:pt x="812800" y="424449"/>
                  </a:cubicBezTo>
                  <a:cubicBezTo>
                    <a:pt x="812800" y="1900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22434"/>
              <a:ext cx="660400" cy="7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inzel Decorative Bold"/>
                  <a:ea typeface="Cinzel Decorative Bold"/>
                  <a:cs typeface="Cinzel Decorative Bold"/>
                  <a:sym typeface="Cinzel Decorative Bold"/>
                </a:rPr>
                <a:t>03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-966784" y="-100255"/>
            <a:ext cx="4523879" cy="3243998"/>
          </a:xfrm>
          <a:custGeom>
            <a:avLst/>
            <a:gdLst/>
            <a:ahLst/>
            <a:cxnLst/>
            <a:rect l="l" t="t" r="r" b="b"/>
            <a:pathLst>
              <a:path w="4523879" h="3243998">
                <a:moveTo>
                  <a:pt x="0" y="0"/>
                </a:moveTo>
                <a:lnTo>
                  <a:pt x="4523878" y="0"/>
                </a:lnTo>
                <a:lnTo>
                  <a:pt x="4523878" y="3243998"/>
                </a:lnTo>
                <a:lnTo>
                  <a:pt x="0" y="3243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347739" y="453889"/>
            <a:ext cx="11310283" cy="2828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Переваги розвитку </a:t>
            </a:r>
          </a:p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soft skills</a:t>
            </a:r>
          </a:p>
          <a:p>
            <a:pPr algn="ctr">
              <a:lnSpc>
                <a:spcPts val="7276"/>
              </a:lnSpc>
            </a:pPr>
            <a:endParaRPr lang="en-US" sz="7501" b="1" spc="-46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15" name="Freeform 15"/>
          <p:cNvSpPr/>
          <p:nvPr/>
        </p:nvSpPr>
        <p:spPr>
          <a:xfrm rot="9896477">
            <a:off x="4903052" y="2553838"/>
            <a:ext cx="4152985" cy="3862276"/>
          </a:xfrm>
          <a:custGeom>
            <a:avLst/>
            <a:gdLst/>
            <a:ahLst/>
            <a:cxnLst/>
            <a:rect l="l" t="t" r="r" b="b"/>
            <a:pathLst>
              <a:path w="4152985" h="3862276">
                <a:moveTo>
                  <a:pt x="0" y="0"/>
                </a:moveTo>
                <a:lnTo>
                  <a:pt x="4152986" y="0"/>
                </a:lnTo>
                <a:lnTo>
                  <a:pt x="4152986" y="3862276"/>
                </a:lnTo>
                <a:lnTo>
                  <a:pt x="0" y="3862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896477">
            <a:off x="9468931" y="2522386"/>
            <a:ext cx="4152985" cy="3862276"/>
          </a:xfrm>
          <a:custGeom>
            <a:avLst/>
            <a:gdLst/>
            <a:ahLst/>
            <a:cxnLst/>
            <a:rect l="l" t="t" r="r" b="b"/>
            <a:pathLst>
              <a:path w="4152985" h="3862276">
                <a:moveTo>
                  <a:pt x="0" y="0"/>
                </a:moveTo>
                <a:lnTo>
                  <a:pt x="4152985" y="0"/>
                </a:lnTo>
                <a:lnTo>
                  <a:pt x="4152985" y="3862277"/>
                </a:lnTo>
                <a:lnTo>
                  <a:pt x="0" y="3862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896477">
            <a:off x="13815734" y="2553838"/>
            <a:ext cx="4152985" cy="3862276"/>
          </a:xfrm>
          <a:custGeom>
            <a:avLst/>
            <a:gdLst/>
            <a:ahLst/>
            <a:cxnLst/>
            <a:rect l="l" t="t" r="r" b="b"/>
            <a:pathLst>
              <a:path w="4152985" h="3862276">
                <a:moveTo>
                  <a:pt x="0" y="0"/>
                </a:moveTo>
                <a:lnTo>
                  <a:pt x="4152985" y="0"/>
                </a:lnTo>
                <a:lnTo>
                  <a:pt x="4152985" y="3862276"/>
                </a:lnTo>
                <a:lnTo>
                  <a:pt x="0" y="3862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4052336" y="2253727"/>
            <a:ext cx="852169" cy="890016"/>
            <a:chOff x="0" y="0"/>
            <a:chExt cx="812800" cy="8488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48899"/>
            </a:xfrm>
            <a:custGeom>
              <a:avLst/>
              <a:gdLst/>
              <a:ahLst/>
              <a:cxnLst/>
              <a:rect l="l" t="t" r="r" b="b"/>
              <a:pathLst>
                <a:path w="812800" h="848899">
                  <a:moveTo>
                    <a:pt x="406400" y="0"/>
                  </a:moveTo>
                  <a:cubicBezTo>
                    <a:pt x="181951" y="0"/>
                    <a:pt x="0" y="190032"/>
                    <a:pt x="0" y="424449"/>
                  </a:cubicBezTo>
                  <a:cubicBezTo>
                    <a:pt x="0" y="658866"/>
                    <a:pt x="181951" y="848899"/>
                    <a:pt x="406400" y="848899"/>
                  </a:cubicBezTo>
                  <a:cubicBezTo>
                    <a:pt x="630849" y="848899"/>
                    <a:pt x="812800" y="658866"/>
                    <a:pt x="812800" y="424449"/>
                  </a:cubicBezTo>
                  <a:cubicBezTo>
                    <a:pt x="812800" y="190032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2434"/>
              <a:ext cx="660400" cy="746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Cinzel Decorative Bold"/>
                  <a:ea typeface="Cinzel Decorative Bold"/>
                  <a:cs typeface="Cinzel Decorative Bold"/>
                  <a:sym typeface="Cinzel Decorative Bold"/>
                </a:rPr>
                <a:t>04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5804500" y="5349750"/>
            <a:ext cx="5155592" cy="4968702"/>
          </a:xfrm>
          <a:custGeom>
            <a:avLst/>
            <a:gdLst/>
            <a:ahLst/>
            <a:cxnLst/>
            <a:rect l="l" t="t" r="r" b="b"/>
            <a:pathLst>
              <a:path w="5155592" h="4968702">
                <a:moveTo>
                  <a:pt x="0" y="0"/>
                </a:moveTo>
                <a:lnTo>
                  <a:pt x="5155593" y="0"/>
                </a:lnTo>
                <a:lnTo>
                  <a:pt x="5155593" y="4968702"/>
                </a:lnTo>
                <a:lnTo>
                  <a:pt x="0" y="4968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86727" y="3645572"/>
            <a:ext cx="3679782" cy="252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Покращення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навчальних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досягнень</a:t>
            </a: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5034"/>
              </a:lnSpc>
            </a:pP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880566" y="3689434"/>
            <a:ext cx="3679782" cy="189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Підвищення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мотивації</a:t>
            </a: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5034"/>
              </a:lnSpc>
            </a:pP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298243" y="3689434"/>
            <a:ext cx="3679782" cy="189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Адаптація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до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нових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умов</a:t>
            </a: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5034"/>
              </a:lnSpc>
            </a:pP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606565" y="3741341"/>
            <a:ext cx="3679782" cy="1891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Формування</a:t>
            </a:r>
            <a:r>
              <a:rPr lang="en-US" sz="3033" spc="-188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033" spc="-188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впевненості</a:t>
            </a: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5034"/>
              </a:lnSpc>
            </a:pPr>
            <a:endParaRPr lang="en-US" sz="3033" spc="-188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99121" y="4306506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23207" y="-2592852"/>
            <a:ext cx="5542651" cy="5542651"/>
          </a:xfrm>
          <a:custGeom>
            <a:avLst/>
            <a:gdLst/>
            <a:ahLst/>
            <a:cxnLst/>
            <a:rect l="l" t="t" r="r" b="b"/>
            <a:pathLst>
              <a:path w="5542651" h="5542651">
                <a:moveTo>
                  <a:pt x="0" y="0"/>
                </a:moveTo>
                <a:lnTo>
                  <a:pt x="5542651" y="0"/>
                </a:lnTo>
                <a:lnTo>
                  <a:pt x="5542651" y="5542651"/>
                </a:lnTo>
                <a:lnTo>
                  <a:pt x="0" y="5542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1531">
            <a:off x="-1441921" y="295543"/>
            <a:ext cx="7315200" cy="2130552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23207" y="9143406"/>
            <a:ext cx="7315200" cy="762000"/>
          </a:xfrm>
          <a:custGeom>
            <a:avLst/>
            <a:gdLst/>
            <a:ahLst/>
            <a:cxnLst/>
            <a:rect l="l" t="t" r="r" b="b"/>
            <a:pathLst>
              <a:path w="7315200" h="762000">
                <a:moveTo>
                  <a:pt x="0" y="0"/>
                </a:moveTo>
                <a:lnTo>
                  <a:pt x="7315200" y="0"/>
                </a:lnTo>
                <a:lnTo>
                  <a:pt x="73152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45196" y="489261"/>
            <a:ext cx="16568874" cy="1905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501" b="1" spc="-46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Вплив дистанційного навчання</a:t>
            </a:r>
          </a:p>
          <a:p>
            <a:pPr algn="ctr">
              <a:lnSpc>
                <a:spcPts val="7276"/>
              </a:lnSpc>
            </a:pPr>
            <a:endParaRPr lang="en-US" sz="7501" b="1" spc="-465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15679" y="1260474"/>
            <a:ext cx="11057752" cy="7136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3"/>
              </a:lnSpc>
            </a:pPr>
            <a:r>
              <a:rPr lang="en-US" sz="3802" spc="-23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Плюси:</a:t>
            </a:r>
          </a:p>
          <a:p>
            <a:pPr marL="820940" lvl="1" indent="-410470" algn="l">
              <a:lnSpc>
                <a:spcPts val="8213"/>
              </a:lnSpc>
              <a:buFont typeface="Arial"/>
              <a:buChar char="•"/>
            </a:pPr>
            <a:r>
              <a:rPr lang="en-US" sz="3802" spc="-23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Самоорганізація</a:t>
            </a:r>
          </a:p>
          <a:p>
            <a:pPr marL="820940" lvl="1" indent="-410470" algn="l">
              <a:lnSpc>
                <a:spcPts val="8213"/>
              </a:lnSpc>
              <a:buFont typeface="Arial"/>
              <a:buChar char="•"/>
            </a:pPr>
            <a:r>
              <a:rPr lang="en-US" sz="3802" spc="-23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Комунікація онлайн </a:t>
            </a:r>
          </a:p>
          <a:p>
            <a:pPr algn="l">
              <a:lnSpc>
                <a:spcPts val="8213"/>
              </a:lnSpc>
            </a:pPr>
            <a:r>
              <a:rPr lang="en-US" sz="3802" spc="-23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Мінуси:</a:t>
            </a:r>
          </a:p>
          <a:p>
            <a:pPr marL="820940" lvl="1" indent="-410470" algn="l">
              <a:lnSpc>
                <a:spcPts val="8213"/>
              </a:lnSpc>
              <a:buFont typeface="Arial"/>
              <a:buChar char="•"/>
            </a:pPr>
            <a:r>
              <a:rPr lang="en-US" sz="3802" spc="-23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Менше живого спілкування</a:t>
            </a:r>
          </a:p>
          <a:p>
            <a:pPr marL="820940" lvl="1" indent="-410470" algn="l">
              <a:lnSpc>
                <a:spcPts val="8213"/>
              </a:lnSpc>
              <a:buFont typeface="Arial"/>
              <a:buChar char="•"/>
            </a:pPr>
            <a:r>
              <a:rPr lang="en-US" sz="3802" spc="-235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Складність у роботі в команді</a:t>
            </a:r>
          </a:p>
          <a:p>
            <a:pPr algn="ctr">
              <a:lnSpc>
                <a:spcPts val="8213"/>
              </a:lnSpc>
            </a:pPr>
            <a:endParaRPr lang="en-US" sz="3802" spc="-235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811511" y="2249106"/>
            <a:ext cx="6002558" cy="6641834"/>
          </a:xfrm>
          <a:custGeom>
            <a:avLst/>
            <a:gdLst/>
            <a:ahLst/>
            <a:cxnLst/>
            <a:rect l="l" t="t" r="r" b="b"/>
            <a:pathLst>
              <a:path w="6002558" h="6641834">
                <a:moveTo>
                  <a:pt x="0" y="0"/>
                </a:moveTo>
                <a:lnTo>
                  <a:pt x="6002558" y="0"/>
                </a:lnTo>
                <a:lnTo>
                  <a:pt x="6002558" y="6641834"/>
                </a:lnTo>
                <a:lnTo>
                  <a:pt x="0" y="66418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55639">
            <a:off x="-2117824" y="-2897840"/>
            <a:ext cx="22241409" cy="17866543"/>
          </a:xfrm>
          <a:custGeom>
            <a:avLst/>
            <a:gdLst/>
            <a:ahLst/>
            <a:cxnLst/>
            <a:rect l="l" t="t" r="r" b="b"/>
            <a:pathLst>
              <a:path w="22241409" h="17866543">
                <a:moveTo>
                  <a:pt x="0" y="0"/>
                </a:moveTo>
                <a:lnTo>
                  <a:pt x="22241409" y="0"/>
                </a:lnTo>
                <a:lnTo>
                  <a:pt x="22241409" y="17866544"/>
                </a:lnTo>
                <a:lnTo>
                  <a:pt x="0" y="1786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140" b="-3140"/>
            </a:stretch>
          </a:blipFill>
        </p:spPr>
      </p:sp>
      <p:sp>
        <p:nvSpPr>
          <p:cNvPr id="5" name="Freeform 5"/>
          <p:cNvSpPr/>
          <p:nvPr/>
        </p:nvSpPr>
        <p:spPr>
          <a:xfrm rot="-481531">
            <a:off x="-1441921" y="295543"/>
            <a:ext cx="7315200" cy="2130552"/>
          </a:xfrm>
          <a:custGeom>
            <a:avLst/>
            <a:gdLst/>
            <a:ahLst/>
            <a:cxnLst/>
            <a:rect l="l" t="t" r="r" b="b"/>
            <a:pathLst>
              <a:path w="7315200" h="2130552">
                <a:moveTo>
                  <a:pt x="0" y="0"/>
                </a:moveTo>
                <a:lnTo>
                  <a:pt x="7315200" y="0"/>
                </a:lnTo>
                <a:lnTo>
                  <a:pt x="7315200" y="2130552"/>
                </a:lnTo>
                <a:lnTo>
                  <a:pt x="0" y="2130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23207" y="9143406"/>
            <a:ext cx="7315200" cy="762000"/>
          </a:xfrm>
          <a:custGeom>
            <a:avLst/>
            <a:gdLst/>
            <a:ahLst/>
            <a:cxnLst/>
            <a:rect l="l" t="t" r="r" b="b"/>
            <a:pathLst>
              <a:path w="7315200" h="762000">
                <a:moveTo>
                  <a:pt x="0" y="0"/>
                </a:moveTo>
                <a:lnTo>
                  <a:pt x="7315200" y="0"/>
                </a:lnTo>
                <a:lnTo>
                  <a:pt x="73152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2873" y="3096737"/>
            <a:ext cx="7095753" cy="5720951"/>
          </a:xfrm>
          <a:custGeom>
            <a:avLst/>
            <a:gdLst/>
            <a:ahLst/>
            <a:cxnLst/>
            <a:rect l="l" t="t" r="r" b="b"/>
            <a:pathLst>
              <a:path w="7095753" h="5720951">
                <a:moveTo>
                  <a:pt x="0" y="0"/>
                </a:moveTo>
                <a:lnTo>
                  <a:pt x="7095754" y="0"/>
                </a:lnTo>
                <a:lnTo>
                  <a:pt x="7095754" y="5720951"/>
                </a:lnTo>
                <a:lnTo>
                  <a:pt x="0" y="57209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45196" y="489261"/>
            <a:ext cx="16568874" cy="1926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6"/>
              </a:lnSpc>
            </a:pPr>
            <a:r>
              <a:rPr lang="en-US" sz="7200" b="1" spc="-465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Роль</a:t>
            </a:r>
            <a:r>
              <a:rPr lang="en-US" sz="7200" b="1" spc="-465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</a:t>
            </a:r>
            <a:r>
              <a:rPr lang="en-US" sz="7200" b="1" spc="-465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вчителя</a:t>
            </a:r>
            <a:endParaRPr lang="en-US" sz="7200" b="1" spc="-465" dirty="0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  <a:p>
            <a:pPr algn="ctr">
              <a:lnSpc>
                <a:spcPts val="7276"/>
              </a:lnSpc>
            </a:pPr>
            <a:endParaRPr lang="en-US" sz="7501" b="1" spc="-465" dirty="0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15679" y="1260474"/>
            <a:ext cx="11057752" cy="442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940" lvl="1" indent="-410470" algn="l">
              <a:lnSpc>
                <a:spcPct val="150000"/>
              </a:lnSpc>
              <a:buFont typeface="Arial"/>
              <a:buChar char="•"/>
            </a:pP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Створення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атмосфери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довіри</a:t>
            </a:r>
            <a:endParaRPr lang="en-US" sz="3802" spc="-23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820940" lvl="1" indent="-410470" algn="l">
              <a:lnSpc>
                <a:spcPct val="150000"/>
              </a:lnSpc>
              <a:buFont typeface="Arial"/>
              <a:buChar char="•"/>
            </a:pP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Використання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інтерактивних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методів</a:t>
            </a:r>
            <a:endParaRPr lang="en-US" sz="3802" spc="-23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820940" lvl="1" indent="-410470" algn="l">
              <a:lnSpc>
                <a:spcPct val="150000"/>
              </a:lnSpc>
              <a:buFont typeface="Arial"/>
              <a:buChar char="•"/>
            </a:pP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Підтримка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ініціативи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та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самостійності</a:t>
            </a:r>
            <a:endParaRPr lang="en-US" sz="3802" spc="-23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820940" lvl="1" indent="-410470" algn="l">
              <a:lnSpc>
                <a:spcPct val="150000"/>
              </a:lnSpc>
              <a:buFont typeface="Arial"/>
              <a:buChar char="•"/>
            </a:pP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Надання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зворотного</a:t>
            </a:r>
            <a:r>
              <a:rPr lang="en-US" sz="3802" spc="-235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2" spc="-235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зв’язку</a:t>
            </a:r>
            <a:endParaRPr lang="en-US" sz="3802" spc="-23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ctr">
              <a:lnSpc>
                <a:spcPts val="8213"/>
              </a:lnSpc>
            </a:pPr>
            <a:endParaRPr lang="en-US" sz="3802" spc="-235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1447677-A89F-40F0-98C0-5C652A759AFE}"/>
              </a:ext>
            </a:extLst>
          </p:cNvPr>
          <p:cNvSpPr txBox="1"/>
          <p:nvPr/>
        </p:nvSpPr>
        <p:spPr>
          <a:xfrm>
            <a:off x="-381000" y="5143500"/>
            <a:ext cx="13228317" cy="162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4"/>
              </a:lnSpc>
            </a:pPr>
            <a:r>
              <a:rPr lang="en-US" sz="7200" b="1" spc="-391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Рекомендації</a:t>
            </a:r>
            <a:r>
              <a:rPr lang="en-US" sz="7200" b="1" spc="-391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</a:t>
            </a:r>
            <a:r>
              <a:rPr lang="en-US" sz="7200" b="1" spc="-391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для</a:t>
            </a:r>
            <a:r>
              <a:rPr lang="en-US" sz="7200" b="1" spc="-391" dirty="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</a:t>
            </a:r>
            <a:r>
              <a:rPr lang="en-US" sz="7200" b="1" spc="-391" dirty="0" err="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педагогів</a:t>
            </a:r>
            <a:endParaRPr lang="en-US" sz="7200" b="1" spc="-391" dirty="0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  <a:p>
            <a:pPr algn="ctr">
              <a:lnSpc>
                <a:spcPts val="6244"/>
              </a:lnSpc>
            </a:pPr>
            <a:endParaRPr lang="en-US" sz="6307" b="1" spc="-391" dirty="0">
              <a:solidFill>
                <a:srgbClr val="000000"/>
              </a:solidFill>
              <a:latin typeface="Cinzel Decorative Bold"/>
              <a:ea typeface="Cinzel Decorative Bold"/>
              <a:cs typeface="Cinzel Decorative Bold"/>
              <a:sym typeface="Cinzel Decorative Bold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9FC0280-5CCD-4B77-8B96-5AF6E1A28E2B}"/>
              </a:ext>
            </a:extLst>
          </p:cNvPr>
          <p:cNvSpPr txBox="1"/>
          <p:nvPr/>
        </p:nvSpPr>
        <p:spPr>
          <a:xfrm>
            <a:off x="1968752" y="6059806"/>
            <a:ext cx="14068256" cy="446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Використовуйте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інтерактивні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методи</a:t>
            </a:r>
            <a:endParaRPr lang="en-US" sz="3800" spc="-31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Заохочуйте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самостійність</a:t>
            </a:r>
            <a:endParaRPr lang="en-US" sz="3800" spc="-31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Створюйте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атмосферу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довіри</a:t>
            </a:r>
            <a:endParaRPr lang="en-US" sz="3800" spc="-31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Регулярно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оцінюйте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прогрес</a:t>
            </a:r>
            <a:r>
              <a:rPr lang="en-US" sz="3800" spc="-310" dirty="0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 </a:t>
            </a:r>
            <a:r>
              <a:rPr lang="en-US" sz="3800" spc="-310" dirty="0" err="1">
                <a:solidFill>
                  <a:srgbClr val="000000"/>
                </a:solidFill>
                <a:latin typeface="Telegraf"/>
                <a:ea typeface="Telegraf"/>
                <a:cs typeface="Telegraf"/>
                <a:sym typeface="Telegraf"/>
              </a:rPr>
              <a:t>учнів</a:t>
            </a:r>
            <a:endParaRPr lang="en-US" sz="3800" spc="-31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  <a:p>
            <a:pPr algn="l">
              <a:lnSpc>
                <a:spcPts val="7000"/>
              </a:lnSpc>
            </a:pPr>
            <a:endParaRPr lang="en-US" sz="5000" spc="-310" dirty="0">
              <a:solidFill>
                <a:srgbClr val="000000"/>
              </a:solidFill>
              <a:latin typeface="Telegraf"/>
              <a:ea typeface="Telegraf"/>
              <a:cs typeface="Telegraf"/>
              <a:sym typeface="Telegra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294</Words>
  <Application>Microsoft Office PowerPoint</Application>
  <PresentationFormat>Произвольный</PresentationFormat>
  <Paragraphs>80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Telegraf</vt:lpstr>
      <vt:lpstr>Cinzel Decorative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"М'якi навички у сучасному освiтньому процесi"</dc:title>
  <dc:creator>User</dc:creator>
  <cp:lastModifiedBy>User</cp:lastModifiedBy>
  <cp:revision>6</cp:revision>
  <dcterms:created xsi:type="dcterms:W3CDTF">2006-08-16T00:00:00Z</dcterms:created>
  <dcterms:modified xsi:type="dcterms:W3CDTF">2025-05-20T18:48:53Z</dcterms:modified>
  <dc:identifier>DAGnElJfa74</dc:identifier>
</cp:coreProperties>
</file>