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22" r:id="rId2"/>
    <p:sldId id="525" r:id="rId3"/>
    <p:sldId id="527" r:id="rId4"/>
    <p:sldId id="528" r:id="rId5"/>
    <p:sldId id="530" r:id="rId6"/>
    <p:sldId id="531" r:id="rId7"/>
    <p:sldId id="533" r:id="rId8"/>
    <p:sldId id="534" r:id="rId9"/>
    <p:sldId id="535" r:id="rId10"/>
    <p:sldId id="542" r:id="rId11"/>
    <p:sldId id="545" r:id="rId12"/>
    <p:sldId id="271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5EAFA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BF8B4-A9AD-44D1-AC9E-63FF9F50D0BC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A947E-2822-4733-897B-9CC2FC2A0D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631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15.09.2025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hyperlink" Target="https://t.me/dista_navch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image" Target="../media/image2.jpg"/><Relationship Id="rId16" Type="http://schemas.openxmlformats.org/officeDocument/2006/relationships/hyperlink" Target="https://youtu.be/WzSV8kJHz_A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zSV8kJHz_A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t.me/dista_navch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zSV8kJHz_A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t.me/dista_navch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jpg"/><Relationship Id="rId7" Type="http://schemas.openxmlformats.org/officeDocument/2006/relationships/hyperlink" Target="https://youtu.be/WzSV8kJHz_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4.png"/><Relationship Id="rId12" Type="http://schemas.openxmlformats.org/officeDocument/2006/relationships/hyperlink" Target="https://youtu.be/WzSV8kJHz_A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t.me/dista_navch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3.wdp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t.me/dista_navch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hyperlink" Target="https://youtu.be/WzSV8kJHz_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dista_navch" TargetMode="External"/><Relationship Id="rId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hyperlink" Target="https://youtu.be/WzSV8kJHz_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18" Type="http://schemas.openxmlformats.org/officeDocument/2006/relationships/image" Target="../media/image11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hyperlink" Target="https://youtu.be/WzSV8kJHz_A" TargetMode="External"/><Relationship Id="rId2" Type="http://schemas.openxmlformats.org/officeDocument/2006/relationships/image" Target="../media/image12.gif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10.png"/><Relationship Id="rId10" Type="http://schemas.openxmlformats.org/officeDocument/2006/relationships/image" Target="../media/image20.jpeg"/><Relationship Id="rId4" Type="http://schemas.openxmlformats.org/officeDocument/2006/relationships/image" Target="../media/image6.jpg"/><Relationship Id="rId9" Type="http://schemas.microsoft.com/office/2007/relationships/hdphoto" Target="../media/hdphoto7.wdp"/><Relationship Id="rId14" Type="http://schemas.openxmlformats.org/officeDocument/2006/relationships/hyperlink" Target="https://t.me/dista_navch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dista_navch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hyperlink" Target="https://youtu.be/WzSV8kJHz_A" TargetMode="External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dista_navch" TargetMode="External"/><Relationship Id="rId3" Type="http://schemas.openxmlformats.org/officeDocument/2006/relationships/hyperlink" Target="https://www.youtube.com/channel/UCYtu9EnlIk3Nph-Yj_nHd6A" TargetMode="External"/><Relationship Id="rId7" Type="http://schemas.microsoft.com/office/2007/relationships/hdphoto" Target="../media/hdphoto10.wdp"/><Relationship Id="rId12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hyperlink" Target="https://youtu.be/WzSV8kJHz_A" TargetMode="External"/><Relationship Id="rId5" Type="http://schemas.openxmlformats.org/officeDocument/2006/relationships/image" Target="../media/image25.gif"/><Relationship Id="rId10" Type="http://schemas.microsoft.com/office/2007/relationships/hdphoto" Target="../media/hdphoto3.wdp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dista_navch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hyperlink" Target="https://youtu.be/WzSV8kJHz_A" TargetMode="External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1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30.png"/><Relationship Id="rId12" Type="http://schemas.openxmlformats.org/officeDocument/2006/relationships/hyperlink" Target="https://youtu.be/WzSV8kJHz_A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t.me/dista_nav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744734" y="0"/>
            <a:ext cx="3399129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6096000" y="2606756"/>
            <a:ext cx="5712823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Двійкове кодування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174B3E-959E-9069-70F7-92D6198C26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83" t="19955" r="30643" b="64388"/>
          <a:stretch/>
        </p:blipFill>
        <p:spPr>
          <a:xfrm>
            <a:off x="1193075" y="76520"/>
            <a:ext cx="4114088" cy="10669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707E3-96D1-6417-4AB5-4B82478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2782975" y="1530417"/>
            <a:ext cx="3523168" cy="53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>
            <a:hlinkClick r:id="rId13"/>
            <a:extLst>
              <a:ext uri="{FF2B5EF4-FFF2-40B4-BE49-F238E27FC236}">
                <a16:creationId xmlns:a16="http://schemas.microsoft.com/office/drawing/2014/main" id="{34DC3FA2-293A-5195-BBC0-D7689FD6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63" y="5997297"/>
            <a:ext cx="823207" cy="823207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hlinkClick r:id="rId16"/>
            <a:extLst>
              <a:ext uri="{FF2B5EF4-FFF2-40B4-BE49-F238E27FC236}">
                <a16:creationId xmlns:a16="http://schemas.microsoft.com/office/drawing/2014/main" id="{E7FF26EE-20A0-4EDA-0592-ED427AE447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19" y="5069080"/>
            <a:ext cx="3634376" cy="14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accel="3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accel="3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46441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текстове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складається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кількох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символів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кожний</a:t>
            </a:r>
            <a:r>
              <a:rPr lang="ru-RU" b="1" dirty="0">
                <a:solidFill>
                  <a:schemeClr val="tx1"/>
                </a:solidFill>
              </a:rPr>
              <a:t> символ </a:t>
            </a:r>
            <a:r>
              <a:rPr lang="ru-RU" b="1" dirty="0" err="1">
                <a:solidFill>
                  <a:schemeClr val="tx1"/>
                </a:solidFill>
              </a:rPr>
              <a:t>має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двійковий</a:t>
            </a:r>
            <a:r>
              <a:rPr lang="ru-RU" b="1" dirty="0">
                <a:solidFill>
                  <a:schemeClr val="tx1"/>
                </a:solidFill>
              </a:rPr>
              <a:t> код </a:t>
            </a:r>
            <a:r>
              <a:rPr lang="ru-RU" b="1" dirty="0" err="1">
                <a:solidFill>
                  <a:schemeClr val="tx1"/>
                </a:solidFill>
              </a:rPr>
              <a:t>завдовжки</a:t>
            </a:r>
            <a:r>
              <a:rPr lang="ru-RU" b="1" dirty="0">
                <a:solidFill>
                  <a:schemeClr val="tx1"/>
                </a:solidFill>
              </a:rPr>
              <a:t> 1 байт, то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обчислити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довжину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коду </a:t>
            </a:r>
            <a:r>
              <a:rPr lang="ru-RU" b="1" dirty="0" err="1">
                <a:solidFill>
                  <a:schemeClr val="tx1"/>
                </a:solidFill>
              </a:rPr>
              <a:t>всього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Інформатика</a:t>
            </a:r>
            <a:r>
              <a:rPr lang="ru-RU" b="1" dirty="0">
                <a:solidFill>
                  <a:srgbClr val="FF0000"/>
                </a:solidFill>
              </a:rPr>
              <a:t> – </a:t>
            </a:r>
            <a:r>
              <a:rPr lang="ru-RU" b="1" dirty="0" err="1">
                <a:solidFill>
                  <a:srgbClr val="FF0000"/>
                </a:solidFill>
              </a:rPr>
              <a:t>цікавий</a:t>
            </a:r>
            <a:r>
              <a:rPr lang="ru-RU" b="1" dirty="0">
                <a:solidFill>
                  <a:srgbClr val="FF0000"/>
                </a:solidFill>
              </a:rPr>
              <a:t> предмет! </a:t>
            </a:r>
            <a:r>
              <a:rPr lang="ru-RU" b="1" dirty="0" err="1">
                <a:solidFill>
                  <a:schemeClr val="tx1"/>
                </a:solidFill>
              </a:rPr>
              <a:t>містить</a:t>
            </a:r>
            <a:r>
              <a:rPr lang="ru-RU" b="1" dirty="0">
                <a:solidFill>
                  <a:schemeClr val="tx1"/>
                </a:solidFill>
              </a:rPr>
              <a:t> 30 </a:t>
            </a:r>
            <a:r>
              <a:rPr lang="ru-RU" b="1" dirty="0" err="1">
                <a:solidFill>
                  <a:schemeClr val="tx1"/>
                </a:solidFill>
              </a:rPr>
              <a:t>символів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включаючи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символи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пропусків</a:t>
            </a:r>
            <a:r>
              <a:rPr lang="ru-RU" b="1" dirty="0">
                <a:solidFill>
                  <a:schemeClr val="tx1"/>
                </a:solidFill>
              </a:rPr>
              <a:t>, тире, знак оклику).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кожний</a:t>
            </a:r>
            <a:r>
              <a:rPr lang="ru-RU" b="1" dirty="0">
                <a:solidFill>
                  <a:schemeClr val="tx1"/>
                </a:solidFill>
              </a:rPr>
              <a:t> символ </a:t>
            </a:r>
            <a:r>
              <a:rPr lang="ru-RU" b="1" dirty="0" err="1">
                <a:solidFill>
                  <a:schemeClr val="tx1"/>
                </a:solidFill>
              </a:rPr>
              <a:t>кодувати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двійковим</a:t>
            </a:r>
            <a:r>
              <a:rPr lang="ru-RU" b="1" dirty="0">
                <a:solidFill>
                  <a:schemeClr val="tx1"/>
                </a:solidFill>
              </a:rPr>
              <a:t> кодом </a:t>
            </a:r>
            <a:r>
              <a:rPr lang="ru-RU" b="1" dirty="0" err="1">
                <a:solidFill>
                  <a:schemeClr val="tx1"/>
                </a:solidFill>
              </a:rPr>
              <a:t>завдовжки</a:t>
            </a:r>
            <a:r>
              <a:rPr lang="ru-RU" b="1" dirty="0">
                <a:solidFill>
                  <a:schemeClr val="tx1"/>
                </a:solidFill>
              </a:rPr>
              <a:t> 1 байт, то </a:t>
            </a:r>
            <a:r>
              <a:rPr lang="ru-RU" b="1" dirty="0" err="1">
                <a:solidFill>
                  <a:srgbClr val="FF0000"/>
                </a:solidFill>
              </a:rPr>
              <a:t>довжина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двійкового</a:t>
            </a:r>
            <a:r>
              <a:rPr lang="ru-RU" b="1" dirty="0">
                <a:solidFill>
                  <a:srgbClr val="FF0000"/>
                </a:solidFill>
              </a:rPr>
              <a:t> коду </a:t>
            </a:r>
            <a:r>
              <a:rPr lang="ru-RU" b="1" dirty="0">
                <a:solidFill>
                  <a:schemeClr val="tx1"/>
                </a:solidFill>
              </a:rPr>
              <a:t>такого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дорівнюватиме</a:t>
            </a:r>
            <a:r>
              <a:rPr lang="ru-RU" b="1" dirty="0">
                <a:solidFill>
                  <a:schemeClr val="tx1"/>
                </a:solidFill>
              </a:rPr>
              <a:t> 30 байтам.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623D4A2-1B37-16DA-5F33-A17D5BB4408C}"/>
              </a:ext>
            </a:extLst>
          </p:cNvPr>
          <p:cNvSpPr/>
          <p:nvPr/>
        </p:nvSpPr>
        <p:spPr>
          <a:xfrm>
            <a:off x="121166" y="1861346"/>
            <a:ext cx="11949668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Інформатика – цікавий предмет!</a:t>
            </a:r>
            <a:endParaRPr lang="uk-UA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Стрілка: п’ятикутник 1">
            <a:extLst>
              <a:ext uri="{FF2B5EF4-FFF2-40B4-BE49-F238E27FC236}">
                <a16:creationId xmlns:a16="http://schemas.microsoft.com/office/drawing/2014/main" id="{B9CC987D-8579-8A17-DCA4-CB781C4A9F3E}"/>
              </a:ext>
            </a:extLst>
          </p:cNvPr>
          <p:cNvSpPr/>
          <p:nvPr/>
        </p:nvSpPr>
        <p:spPr>
          <a:xfrm rot="5400000">
            <a:off x="5904411" y="2883570"/>
            <a:ext cx="792480" cy="862148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03956A68-F29D-23F8-5F72-F815275CDF15}"/>
              </a:ext>
            </a:extLst>
          </p:cNvPr>
          <p:cNvSpPr/>
          <p:nvPr/>
        </p:nvSpPr>
        <p:spPr>
          <a:xfrm>
            <a:off x="3857897" y="3780233"/>
            <a:ext cx="4885508" cy="7924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30 символів</a:t>
            </a:r>
          </a:p>
        </p:txBody>
      </p:sp>
      <p:sp>
        <p:nvSpPr>
          <p:cNvPr id="11" name="Стрілка: п’ятикутник 10">
            <a:extLst>
              <a:ext uri="{FF2B5EF4-FFF2-40B4-BE49-F238E27FC236}">
                <a16:creationId xmlns:a16="http://schemas.microsoft.com/office/drawing/2014/main" id="{EE9DE64D-3E35-0942-B7EE-277EF53130F6}"/>
              </a:ext>
            </a:extLst>
          </p:cNvPr>
          <p:cNvSpPr/>
          <p:nvPr/>
        </p:nvSpPr>
        <p:spPr>
          <a:xfrm rot="5400000">
            <a:off x="5928236" y="4625920"/>
            <a:ext cx="792480" cy="862148"/>
          </a:xfrm>
          <a:prstGeom prst="homePlat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3F09DAE1-8699-0B63-353C-45F4212B3F9B}"/>
              </a:ext>
            </a:extLst>
          </p:cNvPr>
          <p:cNvSpPr/>
          <p:nvPr/>
        </p:nvSpPr>
        <p:spPr>
          <a:xfrm>
            <a:off x="3881722" y="5588376"/>
            <a:ext cx="4885508" cy="7924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30 байтів</a:t>
            </a:r>
          </a:p>
        </p:txBody>
      </p:sp>
      <p:sp>
        <p:nvSpPr>
          <p:cNvPr id="13" name="Бульбашка прямої мови: овальна 12">
            <a:extLst>
              <a:ext uri="{FF2B5EF4-FFF2-40B4-BE49-F238E27FC236}">
                <a16:creationId xmlns:a16="http://schemas.microsoft.com/office/drawing/2014/main" id="{48C083CB-7C24-2C28-DF1B-63453D66422B}"/>
              </a:ext>
            </a:extLst>
          </p:cNvPr>
          <p:cNvSpPr/>
          <p:nvPr/>
        </p:nvSpPr>
        <p:spPr>
          <a:xfrm>
            <a:off x="9015139" y="4227771"/>
            <a:ext cx="2367736" cy="1234885"/>
          </a:xfrm>
          <a:prstGeom prst="wedgeEllipseCallout">
            <a:avLst>
              <a:gd name="adj1" fmla="val -93001"/>
              <a:gd name="adj2" fmla="val 716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Довжина двійкового коду</a:t>
            </a:r>
          </a:p>
        </p:txBody>
      </p:sp>
      <p:pic>
        <p:nvPicPr>
          <p:cNvPr id="14" name="Picture 4">
            <a:hlinkClick r:id="rId5"/>
            <a:extLst>
              <a:ext uri="{FF2B5EF4-FFF2-40B4-BE49-F238E27FC236}">
                <a16:creationId xmlns:a16="http://schemas.microsoft.com/office/drawing/2014/main" id="{B7393B51-749A-E00F-05B7-A6E9D0A7D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rId8"/>
            <a:extLst>
              <a:ext uri="{FF2B5EF4-FFF2-40B4-BE49-F238E27FC236}">
                <a16:creationId xmlns:a16="http://schemas.microsoft.com/office/drawing/2014/main" id="{0F6F64F6-CA34-69F3-3A05-1BBE68BA1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" grpId="0" animBg="1"/>
      <p:bldP spid="3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16994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Для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чисел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переводять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двійкову</a:t>
            </a:r>
            <a:r>
              <a:rPr lang="ru-RU" b="1" dirty="0">
                <a:solidFill>
                  <a:schemeClr val="tx1"/>
                </a:solidFill>
              </a:rPr>
              <a:t> систему </a:t>
            </a:r>
            <a:r>
              <a:rPr lang="ru-RU" b="1" dirty="0" err="1">
                <a:solidFill>
                  <a:schemeClr val="tx1"/>
                </a:solidFill>
              </a:rPr>
              <a:t>числення</a:t>
            </a:r>
            <a:r>
              <a:rPr lang="ru-RU" b="1" dirty="0">
                <a:solidFill>
                  <a:schemeClr val="tx1"/>
                </a:solidFill>
              </a:rPr>
              <a:t>. У </a:t>
            </a:r>
            <a:r>
              <a:rPr lang="ru-RU" b="1" dirty="0" err="1">
                <a:solidFill>
                  <a:schemeClr val="tx1"/>
                </a:solidFill>
              </a:rPr>
              <a:t>звичній</a:t>
            </a:r>
            <a:r>
              <a:rPr lang="ru-RU" b="1" dirty="0">
                <a:solidFill>
                  <a:schemeClr val="tx1"/>
                </a:solidFill>
              </a:rPr>
              <a:t> для нас </a:t>
            </a:r>
            <a:r>
              <a:rPr lang="ru-RU" b="1" dirty="0" err="1">
                <a:solidFill>
                  <a:schemeClr val="tx1"/>
                </a:solidFill>
              </a:rPr>
              <a:t>десятковій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системі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числення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запису</a:t>
            </a:r>
            <a:r>
              <a:rPr lang="ru-RU" b="1" dirty="0">
                <a:solidFill>
                  <a:schemeClr val="tx1"/>
                </a:solidFill>
              </a:rPr>
              <a:t> числа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цифри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0 до 9, а у </a:t>
            </a:r>
            <a:r>
              <a:rPr lang="ru-RU" b="1" dirty="0" err="1">
                <a:solidFill>
                  <a:schemeClr val="tx1"/>
                </a:solidFill>
              </a:rPr>
              <a:t>двійковій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системі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цифри</a:t>
            </a:r>
            <a:r>
              <a:rPr lang="ru-RU" b="1" dirty="0">
                <a:solidFill>
                  <a:schemeClr val="tx1"/>
                </a:solidFill>
              </a:rPr>
              <a:t> 0 та 1. Число 10 є основою </a:t>
            </a:r>
            <a:r>
              <a:rPr lang="ru-RU" b="1" dirty="0" err="1">
                <a:solidFill>
                  <a:schemeClr val="tx1"/>
                </a:solidFill>
              </a:rPr>
              <a:t>десяткової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системи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числення</a:t>
            </a:r>
            <a:r>
              <a:rPr lang="ru-RU" b="1" dirty="0">
                <a:solidFill>
                  <a:schemeClr val="tx1"/>
                </a:solidFill>
              </a:rPr>
              <a:t>, а число 2 – основою </a:t>
            </a:r>
            <a:r>
              <a:rPr lang="ru-RU" b="1" dirty="0" err="1">
                <a:solidFill>
                  <a:schemeClr val="tx1"/>
                </a:solidFill>
              </a:rPr>
              <a:t>двійкової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системи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Щоб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зазначити</a:t>
            </a:r>
            <a:r>
              <a:rPr lang="ru-RU" b="1" dirty="0">
                <a:solidFill>
                  <a:schemeClr val="tx1"/>
                </a:solidFill>
              </a:rPr>
              <a:t> основу </a:t>
            </a:r>
            <a:r>
              <a:rPr lang="ru-RU" b="1" dirty="0" err="1">
                <a:solidFill>
                  <a:schemeClr val="tx1"/>
                </a:solidFill>
              </a:rPr>
              <a:t>системи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чис</a:t>
            </a:r>
            <a:r>
              <a:rPr lang="ru-RU" b="1" dirty="0">
                <a:solidFill>
                  <a:schemeClr val="tx1"/>
                </a:solidFill>
              </a:rPr>
              <a:t>-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лення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записі</a:t>
            </a:r>
            <a:r>
              <a:rPr lang="ru-RU" b="1" dirty="0">
                <a:solidFill>
                  <a:schemeClr val="tx1"/>
                </a:solidFill>
              </a:rPr>
              <a:t> числа,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нижній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індекс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8C22C-01AB-3D66-74E5-C717DDC088E5}"/>
              </a:ext>
            </a:extLst>
          </p:cNvPr>
          <p:cNvSpPr txBox="1"/>
          <p:nvPr/>
        </p:nvSpPr>
        <p:spPr>
          <a:xfrm>
            <a:off x="775063" y="1654629"/>
            <a:ext cx="543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/>
              <a:t>Десяткова система числення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8432145-7D22-23B6-C4CD-46BCF324112F}"/>
              </a:ext>
            </a:extLst>
          </p:cNvPr>
          <p:cNvSpPr/>
          <p:nvPr/>
        </p:nvSpPr>
        <p:spPr>
          <a:xfrm>
            <a:off x="461556" y="2264174"/>
            <a:ext cx="5312227" cy="7924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0 1 2 3 4 5 6 7 8 9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1FCA2-86C8-C82E-D0B9-8975A03AE57B}"/>
              </a:ext>
            </a:extLst>
          </p:cNvPr>
          <p:cNvSpPr txBox="1"/>
          <p:nvPr/>
        </p:nvSpPr>
        <p:spPr>
          <a:xfrm>
            <a:off x="6871062" y="1645920"/>
            <a:ext cx="483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/>
              <a:t>Двійкова система числення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BF3B9B08-9FE0-6EA4-9A4F-CB75B79E056F}"/>
              </a:ext>
            </a:extLst>
          </p:cNvPr>
          <p:cNvSpPr/>
          <p:nvPr/>
        </p:nvSpPr>
        <p:spPr>
          <a:xfrm>
            <a:off x="8342811" y="2264174"/>
            <a:ext cx="1750423" cy="79248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0 1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98C9D4D7-FD2E-7C37-D139-F360B989C0D2}"/>
              </a:ext>
            </a:extLst>
          </p:cNvPr>
          <p:cNvSpPr/>
          <p:nvPr/>
        </p:nvSpPr>
        <p:spPr>
          <a:xfrm>
            <a:off x="1907180" y="3488906"/>
            <a:ext cx="2586443" cy="1169947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456</a:t>
            </a:r>
            <a:r>
              <a:rPr lang="uk-UA" sz="5400" b="1" baseline="-25000" dirty="0"/>
              <a:t>10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086896FF-9E68-EA6D-9F9E-0DCAFD99CE7A}"/>
              </a:ext>
            </a:extLst>
          </p:cNvPr>
          <p:cNvSpPr/>
          <p:nvPr/>
        </p:nvSpPr>
        <p:spPr>
          <a:xfrm>
            <a:off x="7924800" y="3488906"/>
            <a:ext cx="2586443" cy="11699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1011</a:t>
            </a:r>
            <a:r>
              <a:rPr lang="uk-UA" sz="5400" b="1" baseline="-25000" dirty="0"/>
              <a:t>2</a:t>
            </a:r>
          </a:p>
        </p:txBody>
      </p:sp>
      <p:pic>
        <p:nvPicPr>
          <p:cNvPr id="15" name="Picture 4">
            <a:hlinkClick r:id="rId5"/>
            <a:extLst>
              <a:ext uri="{FF2B5EF4-FFF2-40B4-BE49-F238E27FC236}">
                <a16:creationId xmlns:a16="http://schemas.microsoft.com/office/drawing/2014/main" id="{40E8932F-F13A-279C-074B-8111BB53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hlinkClick r:id="rId8"/>
            <a:extLst>
              <a:ext uri="{FF2B5EF4-FFF2-40B4-BE49-F238E27FC236}">
                <a16:creationId xmlns:a16="http://schemas.microsoft.com/office/drawing/2014/main" id="{149D5F4D-754B-45FA-7B6D-CC19451B7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9" grpId="0" animBg="1"/>
      <p:bldP spid="11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pic>
        <p:nvPicPr>
          <p:cNvPr id="4" name="Picture 2" descr="Иконки, логотипы, символы Telegram logo — Скачать в PNG и SVG бесплатно">
            <a:extLst>
              <a:ext uri="{FF2B5EF4-FFF2-40B4-BE49-F238E27FC236}">
                <a16:creationId xmlns:a16="http://schemas.microsoft.com/office/drawing/2014/main" id="{B750FDBE-57EC-A40F-D660-7015A1D1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76" y="3871458"/>
            <a:ext cx="2512291" cy="251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419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Найменшу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кількість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сигналів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текстових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має</a:t>
            </a:r>
            <a:r>
              <a:rPr lang="ru-RU" b="1" dirty="0">
                <a:solidFill>
                  <a:schemeClr val="tx1"/>
                </a:solidFill>
              </a:rPr>
              <a:t> азбука Морзе –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2 </a:t>
            </a:r>
            <a:r>
              <a:rPr lang="ru-RU" b="1" dirty="0" err="1">
                <a:solidFill>
                  <a:schemeClr val="tx1"/>
                </a:solidFill>
              </a:rPr>
              <a:t>сигнали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крапка</a:t>
            </a:r>
            <a:r>
              <a:rPr lang="ru-RU" b="1" dirty="0">
                <a:solidFill>
                  <a:schemeClr val="tx1"/>
                </a:solidFill>
              </a:rPr>
              <a:t> та тире. З 1844 року азбуку, </a:t>
            </a:r>
            <a:r>
              <a:rPr lang="ru-RU" b="1" dirty="0" err="1">
                <a:solidFill>
                  <a:schemeClr val="tx1"/>
                </a:solidFill>
              </a:rPr>
              <a:t>запропоновану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американським</a:t>
            </a:r>
            <a:r>
              <a:rPr lang="ru-RU" b="1" dirty="0">
                <a:solidFill>
                  <a:schemeClr val="tx1"/>
                </a:solidFill>
              </a:rPr>
              <a:t> художником </a:t>
            </a:r>
            <a:r>
              <a:rPr lang="ru-RU" b="1" dirty="0" err="1">
                <a:solidFill>
                  <a:schemeClr val="tx1"/>
                </a:solidFill>
              </a:rPr>
              <a:t>Семюелем</a:t>
            </a:r>
            <a:r>
              <a:rPr lang="ru-RU" b="1" dirty="0">
                <a:solidFill>
                  <a:schemeClr val="tx1"/>
                </a:solidFill>
              </a:rPr>
              <a:t> Морзе (1791–1872) та </a:t>
            </a:r>
            <a:r>
              <a:rPr lang="ru-RU" b="1" dirty="0" err="1">
                <a:solidFill>
                  <a:schemeClr val="tx1"/>
                </a:solidFill>
              </a:rPr>
              <a:t>названу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його</a:t>
            </a:r>
            <a:r>
              <a:rPr lang="ru-RU" b="1" dirty="0">
                <a:solidFill>
                  <a:schemeClr val="tx1"/>
                </a:solidFill>
              </a:rPr>
              <a:t> честь, </a:t>
            </a:r>
            <a:r>
              <a:rPr lang="ru-RU" b="1" dirty="0" err="1">
                <a:solidFill>
                  <a:schemeClr val="tx1"/>
                </a:solidFill>
              </a:rPr>
              <a:t>використовували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передавання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повідомлень</a:t>
            </a:r>
            <a:r>
              <a:rPr lang="ru-RU" b="1" dirty="0">
                <a:solidFill>
                  <a:schemeClr val="tx1"/>
                </a:solidFill>
              </a:rPr>
              <a:t> телеграфом.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Азбука Морзе - русский алфавит и способы обучения">
            <a:extLst>
              <a:ext uri="{FF2B5EF4-FFF2-40B4-BE49-F238E27FC236}">
                <a16:creationId xmlns:a16="http://schemas.microsoft.com/office/drawing/2014/main" id="{4A353A0A-AC71-95F7-AB49-A6249C82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0" y="1328329"/>
            <a:ext cx="5522272" cy="328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емюел Фінлі Бріз Морзе — Вікіпедія">
            <a:extLst>
              <a:ext uri="{FF2B5EF4-FFF2-40B4-BE49-F238E27FC236}">
                <a16:creationId xmlns:a16="http://schemas.microsoft.com/office/drawing/2014/main" id="{7526F79E-5BEF-E9EE-92DF-7519EFAC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681" y="1161024"/>
            <a:ext cx="3076859" cy="4102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1ACB838-2A90-DD18-7D64-1D690D6C1915}"/>
              </a:ext>
            </a:extLst>
          </p:cNvPr>
          <p:cNvSpPr/>
          <p:nvPr/>
        </p:nvSpPr>
        <p:spPr>
          <a:xfrm rot="262935">
            <a:off x="9271787" y="5386571"/>
            <a:ext cx="2481943" cy="531223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Семюель Морзе</a:t>
            </a:r>
            <a:endParaRPr lang="uk-UA" sz="2000" dirty="0">
              <a:solidFill>
                <a:srgbClr val="FFFF00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B2B3C84-772D-7FCF-C8A0-EF1521A16B4D}"/>
              </a:ext>
            </a:extLst>
          </p:cNvPr>
          <p:cNvSpPr/>
          <p:nvPr/>
        </p:nvSpPr>
        <p:spPr>
          <a:xfrm>
            <a:off x="5058697" y="5652182"/>
            <a:ext cx="2821858" cy="422787"/>
          </a:xfrm>
          <a:prstGeom prst="rect">
            <a:avLst/>
          </a:prstGeom>
          <a:solidFill>
            <a:srgbClr val="00206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874A9CC-CABE-5F1E-B27B-C27258C751CB}"/>
              </a:ext>
            </a:extLst>
          </p:cNvPr>
          <p:cNvSpPr/>
          <p:nvPr/>
        </p:nvSpPr>
        <p:spPr>
          <a:xfrm>
            <a:off x="3712803" y="5503916"/>
            <a:ext cx="737420" cy="719317"/>
          </a:xfrm>
          <a:prstGeom prst="ellipse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Picture 4">
            <a:hlinkClick r:id="rId9"/>
            <a:extLst>
              <a:ext uri="{FF2B5EF4-FFF2-40B4-BE49-F238E27FC236}">
                <a16:creationId xmlns:a16="http://schemas.microsoft.com/office/drawing/2014/main" id="{D5DE4E0E-68C0-3D0A-E829-B4C14F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2"/>
            <a:extLst>
              <a:ext uri="{FF2B5EF4-FFF2-40B4-BE49-F238E27FC236}">
                <a16:creationId xmlns:a16="http://schemas.microsoft.com/office/drawing/2014/main" id="{37D6079C-C007-40B8-180B-6C4FA98321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  <p:pic>
        <p:nvPicPr>
          <p:cNvPr id="13" name="Рисунок 12">
            <a:hlinkClick r:id="rId12"/>
            <a:extLst>
              <a:ext uri="{FF2B5EF4-FFF2-40B4-BE49-F238E27FC236}">
                <a16:creationId xmlns:a16="http://schemas.microsoft.com/office/drawing/2014/main" id="{DECDAD4B-5C8E-6355-C014-4CC03E1CC7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" y="59832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6414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повідомлень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використанням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сигналів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двох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видів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називають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двійковим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кодуванням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отримане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результаті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називають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двійковим</a:t>
            </a:r>
            <a:r>
              <a:rPr lang="ru-RU" b="1" dirty="0">
                <a:solidFill>
                  <a:schemeClr val="tx1"/>
                </a:solidFill>
              </a:rPr>
              <a:t> кодом.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9" name="Picture 4">
            <a:hlinkClick r:id="rId5"/>
            <a:extLst>
              <a:ext uri="{FF2B5EF4-FFF2-40B4-BE49-F238E27FC236}">
                <a16:creationId xmlns:a16="http://schemas.microsoft.com/office/drawing/2014/main" id="{DBFDD571-1737-0A96-C4AF-F2E75371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EF4C7F-F895-32D4-AF1D-9D1457DFC6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71" t="27554" r="5072" b="8826"/>
          <a:stretch/>
        </p:blipFill>
        <p:spPr>
          <a:xfrm>
            <a:off x="121166" y="879565"/>
            <a:ext cx="11949668" cy="5951077"/>
          </a:xfrm>
          <a:prstGeom prst="rect">
            <a:avLst/>
          </a:prstGeom>
        </p:spPr>
      </p:pic>
      <p:pic>
        <p:nvPicPr>
          <p:cNvPr id="12" name="Рисунок 11">
            <a:hlinkClick r:id="rId9"/>
            <a:extLst>
              <a:ext uri="{FF2B5EF4-FFF2-40B4-BE49-F238E27FC236}">
                <a16:creationId xmlns:a16="http://schemas.microsoft.com/office/drawing/2014/main" id="{BDD782F3-740D-B153-7B9B-D9B7E0E053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16994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Двійкове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використовується</a:t>
            </a:r>
            <a:r>
              <a:rPr lang="ru-RU" b="1" dirty="0">
                <a:solidFill>
                  <a:schemeClr val="tx1"/>
                </a:solidFill>
              </a:rPr>
              <a:t> й у </a:t>
            </a:r>
            <a:r>
              <a:rPr lang="ru-RU" b="1" dirty="0" err="1">
                <a:solidFill>
                  <a:schemeClr val="tx1"/>
                </a:solidFill>
              </a:rPr>
              <a:t>сучасних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комп’ютерах</a:t>
            </a:r>
            <a:r>
              <a:rPr lang="ru-RU" b="1" dirty="0">
                <a:solidFill>
                  <a:schemeClr val="tx1"/>
                </a:solidFill>
              </a:rPr>
              <a:t>. У них </a:t>
            </a:r>
            <a:r>
              <a:rPr lang="ru-RU" b="1" dirty="0" err="1">
                <a:solidFill>
                  <a:schemeClr val="tx1"/>
                </a:solidFill>
              </a:rPr>
              <a:t>усі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кодуються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послідовнос-тями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електричних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сигналів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двох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видів</a:t>
            </a:r>
            <a:r>
              <a:rPr lang="ru-RU" b="1" dirty="0">
                <a:solidFill>
                  <a:schemeClr val="tx1"/>
                </a:solidFill>
              </a:rPr>
              <a:t>. Сигнал одного виду </a:t>
            </a:r>
            <a:r>
              <a:rPr lang="ru-RU" b="1" dirty="0" err="1">
                <a:solidFill>
                  <a:schemeClr val="tx1"/>
                </a:solidFill>
              </a:rPr>
              <a:t>умовно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позначається</a:t>
            </a:r>
            <a:r>
              <a:rPr lang="ru-RU" b="1" dirty="0">
                <a:solidFill>
                  <a:schemeClr val="tx1"/>
                </a:solidFill>
              </a:rPr>
              <a:t> цифрою </a:t>
            </a:r>
            <a:r>
              <a:rPr lang="ru-RU" b="1" dirty="0">
                <a:solidFill>
                  <a:srgbClr val="FF0000"/>
                </a:solidFill>
              </a:rPr>
              <a:t>0</a:t>
            </a:r>
            <a:r>
              <a:rPr lang="ru-RU" b="1" dirty="0">
                <a:solidFill>
                  <a:schemeClr val="tx1"/>
                </a:solidFill>
              </a:rPr>
              <a:t>, а </a:t>
            </a:r>
            <a:r>
              <a:rPr lang="ru-RU" b="1" dirty="0" err="1">
                <a:solidFill>
                  <a:schemeClr val="tx1"/>
                </a:solidFill>
              </a:rPr>
              <a:t>іншого</a:t>
            </a:r>
            <a:r>
              <a:rPr lang="ru-RU" b="1" dirty="0">
                <a:solidFill>
                  <a:schemeClr val="tx1"/>
                </a:solidFill>
              </a:rPr>
              <a:t> виду  – </a:t>
            </a:r>
            <a:r>
              <a:rPr lang="ru-RU" b="1" dirty="0">
                <a:solidFill>
                  <a:srgbClr val="FF0000"/>
                </a:solidFill>
              </a:rPr>
              <a:t>1</a:t>
            </a:r>
            <a:r>
              <a:rPr lang="ru-RU" b="1" dirty="0">
                <a:solidFill>
                  <a:schemeClr val="tx1"/>
                </a:solidFill>
              </a:rPr>
              <a:t>. Цифра </a:t>
            </a:r>
            <a:r>
              <a:rPr lang="ru-RU" b="1" dirty="0">
                <a:solidFill>
                  <a:srgbClr val="FF0000"/>
                </a:solidFill>
              </a:rPr>
              <a:t>0 </a:t>
            </a:r>
            <a:r>
              <a:rPr lang="ru-RU" b="1" dirty="0" err="1">
                <a:solidFill>
                  <a:srgbClr val="FF0000"/>
                </a:solidFill>
              </a:rPr>
              <a:t>або</a:t>
            </a:r>
            <a:r>
              <a:rPr lang="ru-RU" b="1" dirty="0">
                <a:solidFill>
                  <a:srgbClr val="FF0000"/>
                </a:solidFill>
              </a:rPr>
              <a:t> 1 </a:t>
            </a:r>
            <a:r>
              <a:rPr lang="ru-RU" b="1" dirty="0">
                <a:solidFill>
                  <a:schemeClr val="tx1"/>
                </a:solidFill>
              </a:rPr>
              <a:t>у </a:t>
            </a:r>
            <a:r>
              <a:rPr lang="ru-RU" b="1" dirty="0" err="1">
                <a:solidFill>
                  <a:schemeClr val="tx1"/>
                </a:solidFill>
              </a:rPr>
              <a:t>двійковому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називається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біт</a:t>
            </a:r>
            <a:r>
              <a:rPr lang="ru-RU" b="1" dirty="0">
                <a:solidFill>
                  <a:schemeClr val="tx1"/>
                </a:solidFill>
              </a:rPr>
              <a:t>. Слово </a:t>
            </a:r>
            <a:r>
              <a:rPr lang="ru-RU" b="1" dirty="0" err="1">
                <a:solidFill>
                  <a:schemeClr val="tx1"/>
                </a:solidFill>
              </a:rPr>
              <a:t>біт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записі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поряд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числом </a:t>
            </a:r>
            <a:r>
              <a:rPr lang="ru-RU" b="1" dirty="0" err="1">
                <a:solidFill>
                  <a:schemeClr val="tx1"/>
                </a:solidFill>
              </a:rPr>
              <a:t>позначається</a:t>
            </a:r>
            <a:r>
              <a:rPr lang="ru-RU" b="1" dirty="0">
                <a:solidFill>
                  <a:schemeClr val="tx1"/>
                </a:solidFill>
              </a:rPr>
              <a:t> маленькою </a:t>
            </a:r>
            <a:r>
              <a:rPr lang="ru-RU" b="1" dirty="0" err="1">
                <a:solidFill>
                  <a:schemeClr val="tx1"/>
                </a:solidFill>
              </a:rPr>
              <a:t>літерою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б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20 </a:t>
            </a:r>
            <a:r>
              <a:rPr lang="ru-RU" b="1" dirty="0" err="1">
                <a:solidFill>
                  <a:schemeClr val="tx1"/>
                </a:solidFill>
              </a:rPr>
              <a:t>біт</a:t>
            </a:r>
            <a:r>
              <a:rPr lang="ru-RU" b="1" dirty="0">
                <a:solidFill>
                  <a:schemeClr val="tx1"/>
                </a:solidFill>
              </a:rPr>
              <a:t> буде записано 20 б.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Урок 2. Понятие бит и байт - Справочник C# Starter - ITVDN Forum -  спільнота розробників">
            <a:extLst>
              <a:ext uri="{FF2B5EF4-FFF2-40B4-BE49-F238E27FC236}">
                <a16:creationId xmlns:a16="http://schemas.microsoft.com/office/drawing/2014/main" id="{6BF8ED46-19F8-F34F-50E4-72DC789A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4" y="1460704"/>
            <a:ext cx="6941944" cy="375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AA7D30D-A11B-0B2D-9FAD-F9D3C5A33E93}"/>
              </a:ext>
            </a:extLst>
          </p:cNvPr>
          <p:cNvSpPr/>
          <p:nvPr/>
        </p:nvSpPr>
        <p:spPr>
          <a:xfrm>
            <a:off x="8310079" y="1896180"/>
            <a:ext cx="79037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13ED8A76-0E92-7ACB-499F-1EE723DC3C11}"/>
              </a:ext>
            </a:extLst>
          </p:cNvPr>
          <p:cNvSpPr/>
          <p:nvPr/>
        </p:nvSpPr>
        <p:spPr>
          <a:xfrm>
            <a:off x="10595243" y="1896180"/>
            <a:ext cx="79037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5" name="Бульбашка прямої мови: овальна 4">
            <a:extLst>
              <a:ext uri="{FF2B5EF4-FFF2-40B4-BE49-F238E27FC236}">
                <a16:creationId xmlns:a16="http://schemas.microsoft.com/office/drawing/2014/main" id="{300C391D-0741-B4C9-8C15-85F9A3628ABA}"/>
              </a:ext>
            </a:extLst>
          </p:cNvPr>
          <p:cNvSpPr/>
          <p:nvPr/>
        </p:nvSpPr>
        <p:spPr>
          <a:xfrm>
            <a:off x="8374560" y="3809046"/>
            <a:ext cx="1175657" cy="721081"/>
          </a:xfrm>
          <a:prstGeom prst="wedgeEllipseCallout">
            <a:avLst>
              <a:gd name="adj1" fmla="val -17870"/>
              <a:gd name="adj2" fmla="val -10054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 Біт</a:t>
            </a:r>
          </a:p>
        </p:txBody>
      </p:sp>
      <p:sp>
        <p:nvSpPr>
          <p:cNvPr id="12" name="Бульбашка прямої мови: овальна 11">
            <a:extLst>
              <a:ext uri="{FF2B5EF4-FFF2-40B4-BE49-F238E27FC236}">
                <a16:creationId xmlns:a16="http://schemas.microsoft.com/office/drawing/2014/main" id="{85748B53-6128-FC74-A1DF-9CDFE8A3DD45}"/>
              </a:ext>
            </a:extLst>
          </p:cNvPr>
          <p:cNvSpPr/>
          <p:nvPr/>
        </p:nvSpPr>
        <p:spPr>
          <a:xfrm>
            <a:off x="10676669" y="3835172"/>
            <a:ext cx="1175657" cy="721081"/>
          </a:xfrm>
          <a:prstGeom prst="wedgeEllipseCallout">
            <a:avLst>
              <a:gd name="adj1" fmla="val -17870"/>
              <a:gd name="adj2" fmla="val -10054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 Біт</a:t>
            </a:r>
          </a:p>
        </p:txBody>
      </p:sp>
      <p:pic>
        <p:nvPicPr>
          <p:cNvPr id="13" name="Picture 4">
            <a:hlinkClick r:id="rId6"/>
            <a:extLst>
              <a:ext uri="{FF2B5EF4-FFF2-40B4-BE49-F238E27FC236}">
                <a16:creationId xmlns:a16="http://schemas.microsoft.com/office/drawing/2014/main" id="{EB2036AA-808B-B01F-D080-0AE89078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9"/>
            <a:extLst>
              <a:ext uri="{FF2B5EF4-FFF2-40B4-BE49-F238E27FC236}">
                <a16:creationId xmlns:a16="http://schemas.microsoft.com/office/drawing/2014/main" id="{213A9D16-1159-C539-A066-C28FAF993C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1" grpId="0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3365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лише</a:t>
            </a:r>
            <a:r>
              <a:rPr lang="ru-RU" b="1" dirty="0">
                <a:solidFill>
                  <a:schemeClr val="tx1"/>
                </a:solidFill>
              </a:rPr>
              <a:t> один </a:t>
            </a:r>
            <a:r>
              <a:rPr lang="ru-RU" b="1" dirty="0" err="1">
                <a:solidFill>
                  <a:schemeClr val="tx1"/>
                </a:solidFill>
              </a:rPr>
              <a:t>двійковий</a:t>
            </a:r>
            <a:r>
              <a:rPr lang="ru-RU" b="1" dirty="0">
                <a:solidFill>
                  <a:schemeClr val="tx1"/>
                </a:solidFill>
              </a:rPr>
              <a:t> сигнал (</a:t>
            </a:r>
            <a:r>
              <a:rPr lang="ru-RU" b="1" dirty="0" err="1">
                <a:solidFill>
                  <a:schemeClr val="tx1"/>
                </a:solidFill>
              </a:rPr>
              <a:t>біт</a:t>
            </a:r>
            <a:r>
              <a:rPr lang="ru-RU" b="1" dirty="0">
                <a:solidFill>
                  <a:schemeClr val="tx1"/>
                </a:solidFill>
              </a:rPr>
              <a:t>) 0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1, то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закодувати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висновок</a:t>
            </a:r>
            <a:r>
              <a:rPr lang="ru-RU" b="1" dirty="0">
                <a:solidFill>
                  <a:schemeClr val="tx1"/>
                </a:solidFill>
              </a:rPr>
              <a:t> про </a:t>
            </a:r>
            <a:r>
              <a:rPr lang="ru-RU" b="1" dirty="0" err="1">
                <a:solidFill>
                  <a:schemeClr val="tx1"/>
                </a:solidFill>
              </a:rPr>
              <a:t>правильність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твердження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хибне</a:t>
            </a:r>
            <a:r>
              <a:rPr lang="ru-RU" b="1" dirty="0">
                <a:solidFill>
                  <a:schemeClr val="tx1"/>
                </a:solidFill>
              </a:rPr>
              <a:t> – 0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істинне</a:t>
            </a:r>
            <a:r>
              <a:rPr lang="ru-RU" b="1" dirty="0">
                <a:solidFill>
                  <a:schemeClr val="tx1"/>
                </a:solidFill>
              </a:rPr>
              <a:t> – 1; стать </a:t>
            </a:r>
            <a:r>
              <a:rPr lang="ru-RU" b="1" dirty="0" err="1">
                <a:solidFill>
                  <a:schemeClr val="tx1"/>
                </a:solidFill>
              </a:rPr>
              <a:t>людини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жіноча</a:t>
            </a:r>
            <a:r>
              <a:rPr lang="ru-RU" b="1" dirty="0">
                <a:solidFill>
                  <a:schemeClr val="tx1"/>
                </a:solidFill>
              </a:rPr>
              <a:t> – 0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чоловіча</a:t>
            </a:r>
            <a:r>
              <a:rPr lang="ru-RU" b="1" dirty="0">
                <a:solidFill>
                  <a:schemeClr val="tx1"/>
                </a:solidFill>
              </a:rPr>
              <a:t> – 1; стан </a:t>
            </a:r>
            <a:r>
              <a:rPr lang="ru-RU" b="1" dirty="0" err="1">
                <a:solidFill>
                  <a:schemeClr val="tx1"/>
                </a:solidFill>
              </a:rPr>
              <a:t>вимикача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вимкнено</a:t>
            </a:r>
            <a:r>
              <a:rPr lang="ru-RU" b="1" dirty="0">
                <a:solidFill>
                  <a:schemeClr val="tx1"/>
                </a:solidFill>
              </a:rPr>
              <a:t> – 0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увімкнено</a:t>
            </a:r>
            <a:r>
              <a:rPr lang="ru-RU" b="1" dirty="0">
                <a:solidFill>
                  <a:schemeClr val="tx1"/>
                </a:solidFill>
              </a:rPr>
              <a:t> – 1.</a:t>
            </a:r>
            <a:endParaRPr lang="uk-UA" b="1" dirty="0">
              <a:solidFill>
                <a:schemeClr val="tx1"/>
              </a:solidFill>
            </a:endParaRP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29D9E47-F1D3-0B16-4C83-23D62441C692}"/>
              </a:ext>
            </a:extLst>
          </p:cNvPr>
          <p:cNvGrpSpPr/>
          <p:nvPr/>
        </p:nvGrpSpPr>
        <p:grpSpPr>
          <a:xfrm>
            <a:off x="121166" y="3302184"/>
            <a:ext cx="2665897" cy="3380285"/>
            <a:chOff x="121166" y="3302184"/>
            <a:chExt cx="2665897" cy="3380285"/>
          </a:xfrm>
        </p:grpSpPr>
        <p:pic>
          <p:nvPicPr>
            <p:cNvPr id="5126" name="Picture 6" descr="Дачные туалеты - купить в Рязани и области">
              <a:extLst>
                <a:ext uri="{FF2B5EF4-FFF2-40B4-BE49-F238E27FC236}">
                  <a16:creationId xmlns:a16="http://schemas.microsoft.com/office/drawing/2014/main" id="{04EC89B8-9B5E-78BF-FC6F-8EC1BA229E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464" b="90722" l="25869" r="72973">
                          <a14:foregroundMark x1="48263" y1="17526" x2="57915" y2="15464"/>
                          <a14:foregroundMark x1="29344" y1="89691" x2="47490" y2="86082"/>
                          <a14:foregroundMark x1="47490" y1="86082" x2="72587" y2="87629"/>
                          <a14:foregroundMark x1="72973" y1="28351" x2="71815" y2="29897"/>
                          <a14:foregroundMark x1="27799" y1="88660" x2="25869" y2="9020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6" t="8572" r="23063"/>
            <a:stretch/>
          </p:blipFill>
          <p:spPr bwMode="auto">
            <a:xfrm>
              <a:off x="121166" y="3302184"/>
              <a:ext cx="2665897" cy="3380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Табличка на чоловічий туалет синя замовити TNT-0022">
              <a:extLst>
                <a:ext uri="{FF2B5EF4-FFF2-40B4-BE49-F238E27FC236}">
                  <a16:creationId xmlns:a16="http://schemas.microsoft.com/office/drawing/2014/main" id="{717AC537-1175-86F4-1036-B933DEB910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9" t="12445" r="11905" b="12127"/>
            <a:stretch/>
          </p:blipFill>
          <p:spPr bwMode="auto">
            <a:xfrm rot="21380570">
              <a:off x="944666" y="4036555"/>
              <a:ext cx="513806" cy="51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 descr="Національний порівняльний іспит - вимоги та підготовка">
            <a:extLst>
              <a:ext uri="{FF2B5EF4-FFF2-40B4-BE49-F238E27FC236}">
                <a16:creationId xmlns:a16="http://schemas.microsoft.com/office/drawing/2014/main" id="{A5A4AEFC-6AC9-52B1-482F-8EDDABDA1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66" y="1180078"/>
            <a:ext cx="5255623" cy="350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Стокова ілюстрація Значок Шпилька Кнопка Впевнена Неправильно Добре Так Ні  — Завантажте зображення зараз - iStock">
            <a:extLst>
              <a:ext uri="{FF2B5EF4-FFF2-40B4-BE49-F238E27FC236}">
                <a16:creationId xmlns:a16="http://schemas.microsoft.com/office/drawing/2014/main" id="{63D4736B-1124-28D7-F9C6-7A745612C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3"/>
          <a:stretch/>
        </p:blipFill>
        <p:spPr bwMode="auto">
          <a:xfrm>
            <a:off x="5700766" y="2021076"/>
            <a:ext cx="790468" cy="9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1479581E-062E-C075-BA1F-8C7EF7F78664}"/>
              </a:ext>
            </a:extLst>
          </p:cNvPr>
          <p:cNvGrpSpPr/>
          <p:nvPr/>
        </p:nvGrpSpPr>
        <p:grpSpPr>
          <a:xfrm>
            <a:off x="2185097" y="3312616"/>
            <a:ext cx="2665897" cy="3380285"/>
            <a:chOff x="2185097" y="3312616"/>
            <a:chExt cx="2665897" cy="3380285"/>
          </a:xfrm>
        </p:grpSpPr>
        <p:pic>
          <p:nvPicPr>
            <p:cNvPr id="11" name="Picture 6" descr="Дачные туалеты - купить в Рязани и области">
              <a:extLst>
                <a:ext uri="{FF2B5EF4-FFF2-40B4-BE49-F238E27FC236}">
                  <a16:creationId xmlns:a16="http://schemas.microsoft.com/office/drawing/2014/main" id="{84EC432A-D796-17DC-3B2B-5CAB4E151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464" b="90722" l="25869" r="72973">
                          <a14:foregroundMark x1="48263" y1="17526" x2="57915" y2="15464"/>
                          <a14:foregroundMark x1="29344" y1="89691" x2="47490" y2="86082"/>
                          <a14:foregroundMark x1="47490" y1="86082" x2="72587" y2="87629"/>
                          <a14:foregroundMark x1="72973" y1="28351" x2="71815" y2="29897"/>
                          <a14:foregroundMark x1="27799" y1="88660" x2="25869" y2="9020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6" t="8572" r="23063"/>
            <a:stretch/>
          </p:blipFill>
          <p:spPr bwMode="auto">
            <a:xfrm>
              <a:off x="2185097" y="3312616"/>
              <a:ext cx="2665897" cy="3380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Табличка «Туалет Ж» купить">
              <a:extLst>
                <a:ext uri="{FF2B5EF4-FFF2-40B4-BE49-F238E27FC236}">
                  <a16:creationId xmlns:a16="http://schemas.microsoft.com/office/drawing/2014/main" id="{384A7B74-BFBE-ADEF-2A45-9BBFEAC0E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82476">
              <a:off x="3029152" y="4035211"/>
              <a:ext cx="474370" cy="474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8" descr="Стокова ілюстрація Значок Шпилька Кнопка Впевнена Неправильно Добре Так Ні  — Завантажте зображення зараз - iStock">
            <a:extLst>
              <a:ext uri="{FF2B5EF4-FFF2-40B4-BE49-F238E27FC236}">
                <a16:creationId xmlns:a16="http://schemas.microsoft.com/office/drawing/2014/main" id="{57968839-695A-40B9-0BE8-DDDB7A983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3"/>
          <a:stretch/>
        </p:blipFill>
        <p:spPr bwMode="auto">
          <a:xfrm>
            <a:off x="4718352" y="1456010"/>
            <a:ext cx="831022" cy="91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Рубильник 1-0-2 - купить недорого, Prom.ua: цены, акции и отзывы | Украина,  Киев">
            <a:extLst>
              <a:ext uri="{FF2B5EF4-FFF2-40B4-BE49-F238E27FC236}">
                <a16:creationId xmlns:a16="http://schemas.microsoft.com/office/drawing/2014/main" id="{0C208A0A-D4B4-7B2F-7C1A-465938267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26" y="2803998"/>
            <a:ext cx="2087743" cy="34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ілка: вигнута вліво 1">
            <a:extLst>
              <a:ext uri="{FF2B5EF4-FFF2-40B4-BE49-F238E27FC236}">
                <a16:creationId xmlns:a16="http://schemas.microsoft.com/office/drawing/2014/main" id="{FC916761-0B93-0CE6-0CBD-16F0BEAB96BB}"/>
              </a:ext>
            </a:extLst>
          </p:cNvPr>
          <p:cNvSpPr/>
          <p:nvPr/>
        </p:nvSpPr>
        <p:spPr>
          <a:xfrm rot="10624894">
            <a:off x="9533203" y="4096771"/>
            <a:ext cx="679119" cy="799009"/>
          </a:xfrm>
          <a:prstGeom prst="curvedLeftArrow">
            <a:avLst>
              <a:gd name="adj1" fmla="val 25000"/>
              <a:gd name="adj2" fmla="val 70048"/>
              <a:gd name="adj3" fmla="val 51406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6" name="Стрілка: вигнута вліво 15">
            <a:extLst>
              <a:ext uri="{FF2B5EF4-FFF2-40B4-BE49-F238E27FC236}">
                <a16:creationId xmlns:a16="http://schemas.microsoft.com/office/drawing/2014/main" id="{F1618995-5EC3-6CB2-2247-A27C39BEE125}"/>
              </a:ext>
            </a:extLst>
          </p:cNvPr>
          <p:cNvSpPr/>
          <p:nvPr/>
        </p:nvSpPr>
        <p:spPr>
          <a:xfrm rot="10975106" flipV="1">
            <a:off x="9533201" y="4862144"/>
            <a:ext cx="679119" cy="799009"/>
          </a:xfrm>
          <a:prstGeom prst="curvedLeftArrow">
            <a:avLst>
              <a:gd name="adj1" fmla="val 25000"/>
              <a:gd name="adj2" fmla="val 70048"/>
              <a:gd name="adj3" fmla="val 5140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18" name="Picture 4">
            <a:hlinkClick r:id="rId14"/>
            <a:extLst>
              <a:ext uri="{FF2B5EF4-FFF2-40B4-BE49-F238E27FC236}">
                <a16:creationId xmlns:a16="http://schemas.microsoft.com/office/drawing/2014/main" id="{3AB41980-E466-9FAF-F9C1-CC5D6DD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hlinkClick r:id="rId17"/>
            <a:extLst>
              <a:ext uri="{FF2B5EF4-FFF2-40B4-BE49-F238E27FC236}">
                <a16:creationId xmlns:a16="http://schemas.microsoft.com/office/drawing/2014/main" id="{2650BB3F-BDB7-DEC5-243A-1A51D973F6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72189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З </a:t>
            </a:r>
            <a:r>
              <a:rPr lang="ru-RU" b="1" dirty="0" err="1">
                <a:solidFill>
                  <a:srgbClr val="FF0000"/>
                </a:solidFill>
              </a:rPr>
              <a:t>двох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бітів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скласти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4</a:t>
            </a:r>
            <a:r>
              <a:rPr lang="ru-RU" b="1" dirty="0">
                <a:solidFill>
                  <a:schemeClr val="tx1"/>
                </a:solidFill>
              </a:rPr>
              <a:t> (2</a:t>
            </a:r>
            <a:r>
              <a:rPr lang="ru-RU" b="1" baseline="30000" dirty="0">
                <a:solidFill>
                  <a:schemeClr val="tx1"/>
                </a:solidFill>
              </a:rPr>
              <a:t>2</a:t>
            </a:r>
            <a:r>
              <a:rPr lang="ru-RU" b="1" dirty="0">
                <a:solidFill>
                  <a:schemeClr val="tx1"/>
                </a:solidFill>
              </a:rPr>
              <a:t> ) </a:t>
            </a:r>
            <a:r>
              <a:rPr lang="ru-RU" b="1" dirty="0" err="1">
                <a:solidFill>
                  <a:schemeClr val="tx1"/>
                </a:solidFill>
              </a:rPr>
              <a:t>різних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коди</a:t>
            </a:r>
            <a:r>
              <a:rPr lang="ru-RU" b="1" dirty="0">
                <a:solidFill>
                  <a:schemeClr val="tx1"/>
                </a:solidFill>
              </a:rPr>
              <a:t> (00, 01, 10 і 11). Ними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закодувати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чотири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сторони</a:t>
            </a:r>
            <a:r>
              <a:rPr lang="ru-RU" b="1" dirty="0">
                <a:solidFill>
                  <a:schemeClr val="tx1"/>
                </a:solidFill>
              </a:rPr>
              <a:t> горизонту: 00 – </a:t>
            </a:r>
            <a:r>
              <a:rPr lang="ru-RU" b="1" dirty="0" err="1">
                <a:solidFill>
                  <a:schemeClr val="tx1"/>
                </a:solidFill>
              </a:rPr>
              <a:t>північ</a:t>
            </a:r>
            <a:r>
              <a:rPr lang="ru-RU" b="1" dirty="0">
                <a:solidFill>
                  <a:schemeClr val="tx1"/>
                </a:solidFill>
              </a:rPr>
              <a:t>; 01 – </a:t>
            </a:r>
            <a:r>
              <a:rPr lang="ru-RU" b="1" dirty="0" err="1">
                <a:solidFill>
                  <a:schemeClr val="tx1"/>
                </a:solidFill>
              </a:rPr>
              <a:t>схід</a:t>
            </a:r>
            <a:r>
              <a:rPr lang="ru-RU" b="1" dirty="0">
                <a:solidFill>
                  <a:schemeClr val="tx1"/>
                </a:solidFill>
              </a:rPr>
              <a:t>; 10 – </a:t>
            </a:r>
            <a:r>
              <a:rPr lang="ru-RU" b="1" dirty="0" err="1">
                <a:solidFill>
                  <a:schemeClr val="tx1"/>
                </a:solidFill>
              </a:rPr>
              <a:t>південь</a:t>
            </a:r>
            <a:r>
              <a:rPr lang="ru-RU" b="1" dirty="0">
                <a:solidFill>
                  <a:schemeClr val="tx1"/>
                </a:solidFill>
              </a:rPr>
              <a:t>; 11 – </a:t>
            </a:r>
            <a:r>
              <a:rPr lang="ru-RU" b="1" dirty="0" err="1">
                <a:solidFill>
                  <a:schemeClr val="tx1"/>
                </a:solidFill>
              </a:rPr>
              <a:t>захід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ГОРИЗОНТ, СТОРОНИ ГОРИЗОНТУ » Допомога учням">
            <a:extLst>
              <a:ext uri="{FF2B5EF4-FFF2-40B4-BE49-F238E27FC236}">
                <a16:creationId xmlns:a16="http://schemas.microsoft.com/office/drawing/2014/main" id="{333539FF-A726-BDCB-D648-02FD8419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315141" y="1354183"/>
            <a:ext cx="6090514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оризонт — урок. Я досліджую світ, 4 клас.">
            <a:extLst>
              <a:ext uri="{FF2B5EF4-FFF2-40B4-BE49-F238E27FC236}">
                <a16:creationId xmlns:a16="http://schemas.microsoft.com/office/drawing/2014/main" id="{C2718DB8-BC32-C1B1-93B7-D805BAA0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92" y="1354183"/>
            <a:ext cx="42100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hlinkClick r:id="rId8"/>
            <a:extLst>
              <a:ext uri="{FF2B5EF4-FFF2-40B4-BE49-F238E27FC236}">
                <a16:creationId xmlns:a16="http://schemas.microsoft.com/office/drawing/2014/main" id="{3AAC9DAE-0826-386B-80EE-D2A1D19C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11"/>
            <a:extLst>
              <a:ext uri="{FF2B5EF4-FFF2-40B4-BE49-F238E27FC236}">
                <a16:creationId xmlns:a16="http://schemas.microsoft.com/office/drawing/2014/main" id="{5555745F-19EC-0654-8972-BC130C62CB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16994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чотирьох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бітів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скласти</a:t>
            </a:r>
            <a:r>
              <a:rPr lang="ru-RU" b="1" dirty="0">
                <a:solidFill>
                  <a:schemeClr val="tx1"/>
                </a:solidFill>
              </a:rPr>
              <a:t> 2</a:t>
            </a:r>
            <a:r>
              <a:rPr lang="ru-RU" b="1" baseline="30000" dirty="0">
                <a:solidFill>
                  <a:schemeClr val="tx1"/>
                </a:solidFill>
              </a:rPr>
              <a:t>4</a:t>
            </a:r>
            <a:r>
              <a:rPr lang="ru-RU" b="1" dirty="0">
                <a:solidFill>
                  <a:schemeClr val="tx1"/>
                </a:solidFill>
              </a:rPr>
              <a:t> = </a:t>
            </a:r>
            <a:r>
              <a:rPr lang="ru-RU" b="1" dirty="0">
                <a:solidFill>
                  <a:srgbClr val="FF0000"/>
                </a:solidFill>
              </a:rPr>
              <a:t>16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кодів</a:t>
            </a:r>
            <a:r>
              <a:rPr lang="ru-RU" b="1" dirty="0">
                <a:solidFill>
                  <a:schemeClr val="tx1"/>
                </a:solidFill>
              </a:rPr>
              <a:t>, з </a:t>
            </a:r>
            <a:r>
              <a:rPr lang="ru-RU" b="1" dirty="0" err="1">
                <a:solidFill>
                  <a:schemeClr val="tx1"/>
                </a:solidFill>
              </a:rPr>
              <a:t>п’яти</a:t>
            </a:r>
            <a:r>
              <a:rPr lang="ru-RU" b="1" dirty="0">
                <a:solidFill>
                  <a:schemeClr val="tx1"/>
                </a:solidFill>
              </a:rPr>
              <a:t> – 2</a:t>
            </a:r>
            <a:r>
              <a:rPr lang="ru-RU" b="1" baseline="30000" dirty="0">
                <a:solidFill>
                  <a:schemeClr val="tx1"/>
                </a:solidFill>
              </a:rPr>
              <a:t>5</a:t>
            </a:r>
            <a:r>
              <a:rPr lang="ru-RU" b="1" dirty="0">
                <a:solidFill>
                  <a:schemeClr val="tx1"/>
                </a:solidFill>
              </a:rPr>
              <a:t> = 32 </a:t>
            </a:r>
            <a:r>
              <a:rPr lang="ru-RU" b="1" dirty="0" err="1">
                <a:solidFill>
                  <a:schemeClr val="tx1"/>
                </a:solidFill>
              </a:rPr>
              <a:t>коди</a:t>
            </a:r>
            <a:r>
              <a:rPr lang="ru-RU" b="1" dirty="0">
                <a:solidFill>
                  <a:schemeClr val="tx1"/>
                </a:solidFill>
              </a:rPr>
              <a:t> і т. д. З восьми </a:t>
            </a:r>
            <a:r>
              <a:rPr lang="ru-RU" b="1" dirty="0" err="1">
                <a:solidFill>
                  <a:schemeClr val="tx1"/>
                </a:solidFill>
              </a:rPr>
              <a:t>бітів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скласти</a:t>
            </a:r>
            <a:r>
              <a:rPr lang="ru-RU" b="1" dirty="0">
                <a:solidFill>
                  <a:schemeClr val="tx1"/>
                </a:solidFill>
              </a:rPr>
              <a:t> 2</a:t>
            </a:r>
            <a:r>
              <a:rPr lang="ru-RU" b="1" baseline="30000" dirty="0">
                <a:solidFill>
                  <a:schemeClr val="tx1"/>
                </a:solidFill>
              </a:rPr>
              <a:t>8</a:t>
            </a:r>
            <a:r>
              <a:rPr lang="ru-RU" b="1" dirty="0">
                <a:solidFill>
                  <a:schemeClr val="tx1"/>
                </a:solidFill>
              </a:rPr>
              <a:t> = 256 </a:t>
            </a:r>
            <a:r>
              <a:rPr lang="ru-RU" b="1" dirty="0" err="1">
                <a:solidFill>
                  <a:schemeClr val="tx1"/>
                </a:solidFill>
              </a:rPr>
              <a:t>кодів</a:t>
            </a:r>
            <a:r>
              <a:rPr lang="ru-RU" b="1" dirty="0">
                <a:solidFill>
                  <a:schemeClr val="tx1"/>
                </a:solidFill>
              </a:rPr>
              <a:t>, і </a:t>
            </a:r>
            <a:r>
              <a:rPr lang="ru-RU" b="1" dirty="0" err="1">
                <a:solidFill>
                  <a:schemeClr val="tx1"/>
                </a:solidFill>
              </a:rPr>
              <a:t>цієї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кількості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достатньо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щоб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закодувати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всі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літери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англійського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українського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якогось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іншого</a:t>
            </a:r>
            <a:r>
              <a:rPr lang="ru-RU" b="1" dirty="0">
                <a:solidFill>
                  <a:schemeClr val="tx1"/>
                </a:solidFill>
              </a:rPr>
              <a:t>) </a:t>
            </a:r>
            <a:r>
              <a:rPr lang="ru-RU" b="1" dirty="0" err="1">
                <a:solidFill>
                  <a:schemeClr val="tx1"/>
                </a:solidFill>
              </a:rPr>
              <a:t>алфавіту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арабські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цифри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розділові</a:t>
            </a:r>
            <a:r>
              <a:rPr lang="ru-RU" b="1" dirty="0">
                <a:solidFill>
                  <a:schemeClr val="tx1"/>
                </a:solidFill>
              </a:rPr>
              <a:t> знаки, знаки </a:t>
            </a:r>
            <a:r>
              <a:rPr lang="ru-RU" b="1" dirty="0" err="1">
                <a:solidFill>
                  <a:schemeClr val="tx1"/>
                </a:solidFill>
              </a:rPr>
              <a:t>арифметичних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дій</a:t>
            </a:r>
            <a:r>
              <a:rPr lang="ru-RU" b="1" dirty="0">
                <a:solidFill>
                  <a:schemeClr val="tx1"/>
                </a:solidFill>
              </a:rPr>
              <a:t>, а </a:t>
            </a:r>
            <a:r>
              <a:rPr lang="ru-RU" b="1" dirty="0" err="1">
                <a:solidFill>
                  <a:schemeClr val="tx1"/>
                </a:solidFill>
              </a:rPr>
              <a:t>також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деякі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інші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символи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Саме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така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кількість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міститься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у </a:t>
            </a:r>
            <a:r>
              <a:rPr lang="ru-RU" b="1" dirty="0" err="1">
                <a:solidFill>
                  <a:schemeClr val="tx1"/>
                </a:solidFill>
              </a:rPr>
              <a:t>таблицях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кодів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символів</a:t>
            </a:r>
            <a:r>
              <a:rPr lang="ru-RU" b="1" dirty="0">
                <a:solidFill>
                  <a:schemeClr val="tx1"/>
                </a:solidFill>
              </a:rPr>
              <a:t> КОІ-8U та Windows-1251.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АОП: Кирилічні кодировки">
            <a:extLst>
              <a:ext uri="{FF2B5EF4-FFF2-40B4-BE49-F238E27FC236}">
                <a16:creationId xmlns:a16="http://schemas.microsoft.com/office/drawing/2014/main" id="{D615AFCE-87EC-A04B-1317-F1B8C2C5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8" y="3095267"/>
            <a:ext cx="5715252" cy="3180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За допомогою фрагмента таблиці кодів KO18-U закодуйте слово &quot;байт&quot; -  Школьные Знания.com">
            <a:extLst>
              <a:ext uri="{FF2B5EF4-FFF2-40B4-BE49-F238E27FC236}">
                <a16:creationId xmlns:a16="http://schemas.microsoft.com/office/drawing/2014/main" id="{F6CF1D80-6152-11C5-D748-5A07BF3AF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 bwMode="auto">
          <a:xfrm rot="812241">
            <a:off x="5225843" y="1800371"/>
            <a:ext cx="6516070" cy="3583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4">
            <a:hlinkClick r:id="rId8"/>
            <a:extLst>
              <a:ext uri="{FF2B5EF4-FFF2-40B4-BE49-F238E27FC236}">
                <a16:creationId xmlns:a16="http://schemas.microsoft.com/office/drawing/2014/main" id="{2C0424E5-0AD9-C41E-2D04-6AF3E8F7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11"/>
            <a:extLst>
              <a:ext uri="{FF2B5EF4-FFF2-40B4-BE49-F238E27FC236}">
                <a16:creationId xmlns:a16="http://schemas.microsoft.com/office/drawing/2014/main" id="{B368F5EE-701A-61AE-92A0-A26283E81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410679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Послідовність</a:t>
            </a:r>
            <a:r>
              <a:rPr lang="ru-RU" b="1" dirty="0">
                <a:solidFill>
                  <a:schemeClr val="tx1"/>
                </a:solidFill>
              </a:rPr>
              <a:t> з восьми </a:t>
            </a:r>
            <a:r>
              <a:rPr lang="ru-RU" b="1" dirty="0" err="1">
                <a:solidFill>
                  <a:schemeClr val="tx1"/>
                </a:solidFill>
              </a:rPr>
              <a:t>бітів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називають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байтом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позначають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Б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2F5D0E-999F-90F7-056A-CF898140D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286" t="28191" r="33000" b="63428"/>
          <a:stretch/>
        </p:blipFill>
        <p:spPr>
          <a:xfrm>
            <a:off x="4275907" y="731519"/>
            <a:ext cx="3239587" cy="8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AC320F1-ECEA-D10B-CE53-C74A1DE92EB9}"/>
              </a:ext>
            </a:extLst>
          </p:cNvPr>
          <p:cNvSpPr/>
          <p:nvPr/>
        </p:nvSpPr>
        <p:spPr>
          <a:xfrm>
            <a:off x="3537782" y="1739426"/>
            <a:ext cx="659899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01100110</a:t>
            </a:r>
          </a:p>
        </p:txBody>
      </p:sp>
      <p:sp>
        <p:nvSpPr>
          <p:cNvPr id="11" name="Бульбашка прямої мови: овальна 10">
            <a:extLst>
              <a:ext uri="{FF2B5EF4-FFF2-40B4-BE49-F238E27FC236}">
                <a16:creationId xmlns:a16="http://schemas.microsoft.com/office/drawing/2014/main" id="{2EFCA4CE-1024-89F9-4059-F6E77CF3249B}"/>
              </a:ext>
            </a:extLst>
          </p:cNvPr>
          <p:cNvSpPr/>
          <p:nvPr/>
        </p:nvSpPr>
        <p:spPr>
          <a:xfrm>
            <a:off x="6060673" y="3824175"/>
            <a:ext cx="1553211" cy="945834"/>
          </a:xfrm>
          <a:prstGeom prst="wedgeEllipseCallout">
            <a:avLst>
              <a:gd name="adj1" fmla="val -17870"/>
              <a:gd name="adj2" fmla="val -10054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1 Байт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B3B6B-D7E5-A747-109D-4DD70E5CC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3342330" cy="5482046"/>
          </a:xfrm>
          <a:prstGeom prst="rect">
            <a:avLst/>
          </a:prstGeom>
        </p:spPr>
      </p:pic>
      <p:pic>
        <p:nvPicPr>
          <p:cNvPr id="12" name="Picture 4">
            <a:hlinkClick r:id="rId8"/>
            <a:extLst>
              <a:ext uri="{FF2B5EF4-FFF2-40B4-BE49-F238E27FC236}">
                <a16:creationId xmlns:a16="http://schemas.microsoft.com/office/drawing/2014/main" id="{46EFE3E9-DF64-3741-9D82-F9E6B3335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11"/>
            <a:extLst>
              <a:ext uri="{FF2B5EF4-FFF2-40B4-BE49-F238E27FC236}">
                <a16:creationId xmlns:a16="http://schemas.microsoft.com/office/drawing/2014/main" id="{7201CBBC-9B41-F117-1803-4B263F14C8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72189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Знаючи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довжину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двійкового</a:t>
            </a:r>
            <a:r>
              <a:rPr lang="ru-RU" b="1" dirty="0">
                <a:solidFill>
                  <a:schemeClr val="tx1"/>
                </a:solidFill>
              </a:rPr>
              <a:t> коду,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розрахувати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скільки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різних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типів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розмістити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носії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обсяг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потрібно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передати</a:t>
            </a:r>
            <a:r>
              <a:rPr lang="ru-RU" b="1" dirty="0">
                <a:solidFill>
                  <a:schemeClr val="tx1"/>
                </a:solidFill>
              </a:rPr>
              <a:t> мережею, </a:t>
            </a:r>
            <a:r>
              <a:rPr lang="ru-RU" b="1" dirty="0" err="1">
                <a:solidFill>
                  <a:schemeClr val="tx1"/>
                </a:solidFill>
              </a:rPr>
              <a:t>скільки</a:t>
            </a:r>
            <a:r>
              <a:rPr lang="ru-RU" b="1" dirty="0">
                <a:solidFill>
                  <a:schemeClr val="tx1"/>
                </a:solidFill>
              </a:rPr>
              <a:t> часу </a:t>
            </a:r>
            <a:r>
              <a:rPr lang="ru-RU" b="1" dirty="0" err="1">
                <a:solidFill>
                  <a:schemeClr val="tx1"/>
                </a:solidFill>
              </a:rPr>
              <a:t>знадобиться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опрацювання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тощо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Запис на цифрові носії - CopyPanda">
            <a:extLst>
              <a:ext uri="{FF2B5EF4-FFF2-40B4-BE49-F238E27FC236}">
                <a16:creationId xmlns:a16="http://schemas.microsoft.com/office/drawing/2014/main" id="{2D2B08FD-EE58-1A6F-6F1E-E20E5E9E5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10" r="49324"/>
          <a:stretch/>
        </p:blipFill>
        <p:spPr bwMode="auto">
          <a:xfrm>
            <a:off x="5803447" y="1822268"/>
            <a:ext cx="6085601" cy="321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нтернет на прозрачном фоне 29 фото">
            <a:extLst>
              <a:ext uri="{FF2B5EF4-FFF2-40B4-BE49-F238E27FC236}">
                <a16:creationId xmlns:a16="http://schemas.microsoft.com/office/drawing/2014/main" id="{A8B736A5-1E10-3A46-FBAC-9E82DE8E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2" y="1170249"/>
            <a:ext cx="5282714" cy="46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hlinkClick r:id="rId9"/>
            <a:extLst>
              <a:ext uri="{FF2B5EF4-FFF2-40B4-BE49-F238E27FC236}">
                <a16:creationId xmlns:a16="http://schemas.microsoft.com/office/drawing/2014/main" id="{75E7DFC7-8AF3-0C91-577A-F26293A1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0" y="6121518"/>
            <a:ext cx="589312" cy="5893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2"/>
            <a:extLst>
              <a:ext uri="{FF2B5EF4-FFF2-40B4-BE49-F238E27FC236}">
                <a16:creationId xmlns:a16="http://schemas.microsoft.com/office/drawing/2014/main" id="{873B43B0-DE33-EFDD-2BB6-5CDC35893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29" y="5830833"/>
            <a:ext cx="3001341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5159</TotalTime>
  <Words>562</Words>
  <Application>Microsoft Office PowerPoint</Application>
  <PresentationFormat>Широкий екран</PresentationFormat>
  <Paragraphs>35</Paragraphs>
  <Slides>12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8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574</cp:revision>
  <dcterms:created xsi:type="dcterms:W3CDTF">2023-03-17T21:15:50Z</dcterms:created>
  <dcterms:modified xsi:type="dcterms:W3CDTF">2025-09-15T19:18:06Z</dcterms:modified>
</cp:coreProperties>
</file>