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22" r:id="rId2"/>
    <p:sldId id="525" r:id="rId3"/>
    <p:sldId id="523" r:id="rId4"/>
    <p:sldId id="533" r:id="rId5"/>
    <p:sldId id="524" r:id="rId6"/>
    <p:sldId id="553" r:id="rId7"/>
    <p:sldId id="537" r:id="rId8"/>
    <p:sldId id="540" r:id="rId9"/>
    <p:sldId id="543" r:id="rId10"/>
    <p:sldId id="271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0000FF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45B43-8790-4273-87FD-5C4B832E8596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3144C-61AC-4AA9-88AE-68EF4AC7E12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476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10.09.2025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904YoGJhJIc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jpg"/><Relationship Id="rId7" Type="http://schemas.openxmlformats.org/officeDocument/2006/relationships/hyperlink" Target="https://youtu.be/904YoGJhJI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904YoGJhJ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904YoGJhJI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hyperlink" Target="https://youtu.be/904YoGJhJIc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904YoGJhJIc" TargetMode="Externa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904YoGJhJI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n&#1086;s&#1110;&#1085;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youtu.be/904YoGJhJIc" TargetMode="Externa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904YoGJhJIc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hyperlink" Target="https://youtu.be/904YoGJhJIc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34777" y="71616"/>
            <a:ext cx="3399129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555329" y="2045101"/>
            <a:ext cx="7585166" cy="2554545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Електронне листування. Електронна поштова скринька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067BC-5E66-67C8-D198-2799A8FF6C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506" t="31619" r="22857" b="48571"/>
          <a:stretch/>
        </p:blipFill>
        <p:spPr>
          <a:xfrm>
            <a:off x="1158241" y="12476"/>
            <a:ext cx="4598125" cy="1127810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2" name="Рисунок 21">
            <a:hlinkClick r:id="rId11"/>
            <a:extLst>
              <a:ext uri="{FF2B5EF4-FFF2-40B4-BE49-F238E27FC236}">
                <a16:creationId xmlns:a16="http://schemas.microsoft.com/office/drawing/2014/main" id="{D362B8AC-F9CD-608B-7D73-926F307B0B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11" y="4951926"/>
            <a:ext cx="2954059" cy="115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8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Комп’ютерні мережі створювалися для надійного та швидкого передавання повідомлень. Однією з найстаріших служб Інтернету, що створювалась для обміну повідомленнями, є </a:t>
            </a:r>
            <a:r>
              <a:rPr lang="uk-UA" sz="2000" b="1" dirty="0">
                <a:solidFill>
                  <a:srgbClr val="FF0000"/>
                </a:solidFill>
              </a:rPr>
              <a:t>електронна пошта</a:t>
            </a:r>
            <a:r>
              <a:rPr lang="uk-UA" sz="2000" b="1" dirty="0"/>
              <a:t>.</a:t>
            </a:r>
          </a:p>
        </p:txBody>
      </p:sp>
      <p:pic>
        <p:nvPicPr>
          <p:cNvPr id="1028" name="Picture 4" descr="Електронна пошта Gmail: переваги та застосування ᐈ LifeHack.co.ua">
            <a:extLst>
              <a:ext uri="{FF2B5EF4-FFF2-40B4-BE49-F238E27FC236}">
                <a16:creationId xmlns:a16="http://schemas.microsoft.com/office/drawing/2014/main" id="{1AA9B061-CB2B-28E6-FE69-0F3268AC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67" y="920931"/>
            <a:ext cx="9990065" cy="58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CE599883-B5E3-5C57-CE09-210E36F92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Електронна пошта </a:t>
            </a:r>
            <a:r>
              <a:rPr lang="uk-UA" sz="2000" b="1" dirty="0"/>
              <a:t>– це служба Інтернету, призначена для пересилання комп’ютерними мережами повідомлень (електронних листів) від деякого користувача одному чи групі адресатів. Часто електронну пошту називають </a:t>
            </a:r>
            <a:r>
              <a:rPr lang="uk-UA" sz="2000" b="1" dirty="0">
                <a:solidFill>
                  <a:srgbClr val="FF0000"/>
                </a:solidFill>
              </a:rPr>
              <a:t>e-</a:t>
            </a:r>
            <a:r>
              <a:rPr lang="uk-UA" sz="2000" b="1" dirty="0" err="1">
                <a:solidFill>
                  <a:srgbClr val="FF0000"/>
                </a:solidFill>
              </a:rPr>
              <a:t>mail</a:t>
            </a:r>
            <a:r>
              <a:rPr lang="uk-UA" sz="2000" b="1" dirty="0"/>
              <a:t>.</a:t>
            </a:r>
          </a:p>
        </p:txBody>
      </p:sp>
      <p:pic>
        <p:nvPicPr>
          <p:cNvPr id="2050" name="Picture 2" descr="Корпоративна електронна пошта">
            <a:extLst>
              <a:ext uri="{FF2B5EF4-FFF2-40B4-BE49-F238E27FC236}">
                <a16:creationId xmlns:a16="http://schemas.microsoft.com/office/drawing/2014/main" id="{567B5D92-EBF3-A028-F763-624FC2837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" t="4955" r="3597" b="2851"/>
          <a:stretch/>
        </p:blipFill>
        <p:spPr bwMode="auto">
          <a:xfrm>
            <a:off x="184783" y="1341120"/>
            <a:ext cx="11859171" cy="456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5482E2F9-73A5-298E-F696-0F634D801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Послугу електронної пошти надають різні ресурси Інтернету, наприклад </a:t>
            </a:r>
            <a:r>
              <a:rPr lang="uk-UA" sz="2000" b="1" dirty="0">
                <a:solidFill>
                  <a:srgbClr val="FF0000"/>
                </a:solidFill>
              </a:rPr>
              <a:t>FREEMAIL</a:t>
            </a:r>
            <a:r>
              <a:rPr lang="uk-UA" sz="2000" b="1" dirty="0"/>
              <a:t> (mail.ukr.net), I.UA (i.ua), </a:t>
            </a:r>
            <a:r>
              <a:rPr lang="uk-UA" sz="2000" b="1" dirty="0" err="1">
                <a:solidFill>
                  <a:srgbClr val="FF0000"/>
                </a:solidFill>
              </a:rPr>
              <a:t>Meta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(meta.ua), </a:t>
            </a:r>
            <a:r>
              <a:rPr lang="uk-UA" sz="2000" b="1" dirty="0" err="1">
                <a:solidFill>
                  <a:srgbClr val="FF0000"/>
                </a:solidFill>
              </a:rPr>
              <a:t>Gmail</a:t>
            </a:r>
            <a:r>
              <a:rPr lang="uk-UA" sz="2000" b="1" dirty="0"/>
              <a:t> (gmail.com), </a:t>
            </a:r>
            <a:r>
              <a:rPr lang="uk-UA" sz="2000" b="1" dirty="0">
                <a:solidFill>
                  <a:srgbClr val="FF0000"/>
                </a:solidFill>
              </a:rPr>
              <a:t>Outlook</a:t>
            </a:r>
            <a:r>
              <a:rPr lang="uk-UA" sz="2000" b="1" dirty="0"/>
              <a:t> (outlook.live.com) та інші.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FAF24-3F41-DC1F-D559-812269941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7" t="20699" r="25590" b="3872"/>
          <a:stretch/>
        </p:blipFill>
        <p:spPr>
          <a:xfrm>
            <a:off x="252548" y="1010153"/>
            <a:ext cx="5228418" cy="31002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B4BC1C-F18C-D94C-D720-F1F2C91EC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15" t="11554" r="19447" b="5905"/>
          <a:stretch/>
        </p:blipFill>
        <p:spPr>
          <a:xfrm rot="498425">
            <a:off x="2333900" y="2744986"/>
            <a:ext cx="6052455" cy="3610172"/>
          </a:xfrm>
          <a:prstGeom prst="rect">
            <a:avLst/>
          </a:prstGeom>
        </p:spPr>
      </p:pic>
      <p:pic>
        <p:nvPicPr>
          <p:cNvPr id="3074" name="Picture 2" descr="1️⃣ Налаштування для поштового сервера meta.ua в Медок (Medoc) на Ukrzvit.ua">
            <a:extLst>
              <a:ext uri="{FF2B5EF4-FFF2-40B4-BE49-F238E27FC236}">
                <a16:creationId xmlns:a16="http://schemas.microsoft.com/office/drawing/2014/main" id="{B3228DFA-F0DF-3611-F695-7B46B8FFD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286" b="12042"/>
          <a:stretch/>
        </p:blipFill>
        <p:spPr bwMode="auto">
          <a:xfrm rot="21178083">
            <a:off x="7487289" y="1565509"/>
            <a:ext cx="4454929" cy="27898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20BF9E-A6BA-8B44-BEDD-C0138F5F38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377" b="25973"/>
          <a:stretch/>
        </p:blipFill>
        <p:spPr>
          <a:xfrm>
            <a:off x="9033296" y="4434701"/>
            <a:ext cx="2500664" cy="990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6" name="Picture 4" descr="Обслуживание почты на домене с помощью инфраструктуры Gmail | Блог NetPoint">
            <a:extLst>
              <a:ext uri="{FF2B5EF4-FFF2-40B4-BE49-F238E27FC236}">
                <a16:creationId xmlns:a16="http://schemas.microsoft.com/office/drawing/2014/main" id="{5186C7B7-D840-1C1D-8AD8-D9C76C8D2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 b="19864"/>
          <a:stretch/>
        </p:blipFill>
        <p:spPr bwMode="auto">
          <a:xfrm>
            <a:off x="2188010" y="5798083"/>
            <a:ext cx="2857500" cy="9753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Аудитория Freemail превысила 5 млн - AIN">
            <a:extLst>
              <a:ext uri="{FF2B5EF4-FFF2-40B4-BE49-F238E27FC236}">
                <a16:creationId xmlns:a16="http://schemas.microsoft.com/office/drawing/2014/main" id="{A3935611-C4CA-B959-A43A-F0DD38E59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14" b="34077"/>
          <a:stretch/>
        </p:blipFill>
        <p:spPr bwMode="auto">
          <a:xfrm>
            <a:off x="4188279" y="1029123"/>
            <a:ext cx="2857500" cy="12975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12"/>
            <a:extLst>
              <a:ext uri="{FF2B5EF4-FFF2-40B4-BE49-F238E27FC236}">
                <a16:creationId xmlns:a16="http://schemas.microsoft.com/office/drawing/2014/main" id="{6733E907-1925-CCD6-70A3-6CE00EE489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0C8F3-CC7F-A819-8AA4-C2CF5513DDBC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Для того щоб мати можливість отримувати, зберігати та надсилати електронні листи, користувач повинен зареєструватися на тому чи іншому поштовому інтернет-ресурсі – створити </a:t>
            </a:r>
            <a:r>
              <a:rPr lang="uk-UA" sz="2000" b="1" dirty="0">
                <a:solidFill>
                  <a:srgbClr val="FF0000"/>
                </a:solidFill>
              </a:rPr>
              <a:t>обліковий запис</a:t>
            </a:r>
            <a:r>
              <a:rPr lang="uk-UA" sz="2000" b="1" dirty="0"/>
              <a:t>.</a:t>
            </a:r>
          </a:p>
          <a:p>
            <a:r>
              <a:rPr lang="uk-UA" sz="2000" b="1" dirty="0">
                <a:solidFill>
                  <a:srgbClr val="FF0000"/>
                </a:solidFill>
              </a:rPr>
              <a:t>Обліковий запис користувача </a:t>
            </a:r>
            <a:r>
              <a:rPr lang="uk-UA" sz="2000" b="1" dirty="0"/>
              <a:t>– сукупність даних для розпізнавання користувача під час звернення до поштової служби. Обліковий запис інакше називають </a:t>
            </a:r>
            <a:r>
              <a:rPr lang="uk-UA" sz="2000" b="1" dirty="0" err="1">
                <a:solidFill>
                  <a:srgbClr val="FF0000"/>
                </a:solidFill>
              </a:rPr>
              <a:t>екаунтом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(іноді вживають термін </a:t>
            </a:r>
            <a:r>
              <a:rPr lang="uk-UA" sz="2000" b="1" dirty="0">
                <a:solidFill>
                  <a:srgbClr val="FF0000"/>
                </a:solidFill>
              </a:rPr>
              <a:t>акаунт</a:t>
            </a:r>
            <a:r>
              <a:rPr lang="uk-UA" sz="2000" b="1" dirty="0"/>
              <a:t>).</a:t>
            </a:r>
          </a:p>
        </p:txBody>
      </p:sp>
      <p:pic>
        <p:nvPicPr>
          <p:cNvPr id="4098" name="Picture 2" descr="Що таке Акаунт, (Обліковий Запис) — це: значення, приклади | Як створити  Акаунт">
            <a:extLst>
              <a:ext uri="{FF2B5EF4-FFF2-40B4-BE49-F238E27FC236}">
                <a16:creationId xmlns:a16="http://schemas.microsoft.com/office/drawing/2014/main" id="{C86D8EC1-9872-A218-882D-920FDA86B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7" y="1598704"/>
            <a:ext cx="6331134" cy="47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6406E-B6A1-4B1B-9DD7-8DE9FF443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071" t="10031" r="1214" b="40444"/>
          <a:stretch/>
        </p:blipFill>
        <p:spPr>
          <a:xfrm>
            <a:off x="7083880" y="1598704"/>
            <a:ext cx="3340279" cy="4719961"/>
          </a:xfrm>
          <a:prstGeom prst="rect">
            <a:avLst/>
          </a:prstGeom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9FD0F7AC-D5B5-13C4-77B1-9F7EB329D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Першим листом, надісланим електронною поштою, був лист від Рея </a:t>
            </a:r>
            <a:r>
              <a:rPr lang="uk-UA" sz="2000" b="1" dirty="0" err="1"/>
              <a:t>Томлінсона</a:t>
            </a:r>
            <a:r>
              <a:rPr lang="uk-UA" sz="2000" b="1" dirty="0"/>
              <a:t> його колегам з повідомленням про появу нової можливості спілкування в мережі – електронної пошти.</a:t>
            </a:r>
          </a:p>
        </p:txBody>
      </p:sp>
      <p:pic>
        <p:nvPicPr>
          <p:cNvPr id="6" name="Picture 4" descr="Помер винахідник електронної пошти">
            <a:extLst>
              <a:ext uri="{FF2B5EF4-FFF2-40B4-BE49-F238E27FC236}">
                <a16:creationId xmlns:a16="http://schemas.microsoft.com/office/drawing/2014/main" id="{278C2543-2BA1-34CD-CE5F-9E0BCEFFF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6" y="911677"/>
            <a:ext cx="9932399" cy="56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FCFC894B-0B13-1898-C45B-79437955A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Розглянемо, як користуватися електронною поштою, на прикладі електронної пошти </a:t>
            </a:r>
            <a:r>
              <a:rPr lang="uk-UA" sz="2000" b="1" dirty="0" err="1">
                <a:solidFill>
                  <a:srgbClr val="FF0000"/>
                </a:solidFill>
              </a:rPr>
              <a:t>Gmail</a:t>
            </a:r>
            <a:r>
              <a:rPr lang="uk-UA" sz="2000" b="1" dirty="0"/>
              <a:t> – однієї з послуг, яку надає користувачам Інтернету корпорація </a:t>
            </a:r>
            <a:r>
              <a:rPr lang="uk-UA" sz="2000" b="1" dirty="0" err="1">
                <a:solidFill>
                  <a:srgbClr val="FF0000"/>
                </a:solidFill>
              </a:rPr>
              <a:t>Google</a:t>
            </a:r>
            <a:r>
              <a:rPr lang="uk-UA" sz="2000" b="1" dirty="0"/>
              <a:t>. </a:t>
            </a:r>
            <a:r>
              <a:rPr lang="uk-UA" sz="2000" b="1" dirty="0" err="1"/>
              <a:t>Aдреса</a:t>
            </a:r>
            <a:r>
              <a:rPr lang="uk-UA" sz="2000" b="1" dirty="0"/>
              <a:t> відповідної електронної поштової скриньки має вигляд </a:t>
            </a:r>
            <a:r>
              <a:rPr lang="uk-UA" sz="2000" b="1" i="1" dirty="0">
                <a:hlinkClick r:id="rId2"/>
              </a:rPr>
              <a:t>логін@gmail.com</a:t>
            </a:r>
            <a:r>
              <a:rPr lang="uk-UA" sz="2000" b="1" dirty="0">
                <a:hlinkClick r:id="rId2"/>
              </a:rPr>
              <a:t>.</a:t>
            </a:r>
            <a:endParaRPr lang="uk-UA" sz="2000" b="1" dirty="0"/>
          </a:p>
        </p:txBody>
      </p:sp>
      <p:pic>
        <p:nvPicPr>
          <p:cNvPr id="6150" name="Picture 6" descr="Gmail Зображення — огляд 4,682 Стокові фото, векторні зображення й відео |  Adobe Stock">
            <a:extLst>
              <a:ext uri="{FF2B5EF4-FFF2-40B4-BE49-F238E27FC236}">
                <a16:creationId xmlns:a16="http://schemas.microsoft.com/office/drawing/2014/main" id="{065C6668-091F-540E-B919-191D8AAD5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05" y="3221083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Як завантажити електронну пошту з Gmail -">
            <a:extLst>
              <a:ext uri="{FF2B5EF4-FFF2-40B4-BE49-F238E27FC236}">
                <a16:creationId xmlns:a16="http://schemas.microsoft.com/office/drawing/2014/main" id="{D050A61A-817B-9773-DF9A-42FCF444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6" y="866231"/>
            <a:ext cx="6679223" cy="43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CE6C061F-7EA0-FCDB-885E-06AB978B1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Здебільшого на лівій бічній панелі розміщені посилання, вибравши які можна відкрити папки, </a:t>
            </a:r>
            <a:r>
              <a:rPr lang="uk-UA" sz="2000" b="1" dirty="0" err="1"/>
              <a:t>призначе</a:t>
            </a:r>
            <a:r>
              <a:rPr lang="uk-UA" sz="2000" b="1" dirty="0"/>
              <a:t>-ні для зберігання листів. Зазвичай у поштовій скриньці автоматично створюються такі папки: </a:t>
            </a:r>
            <a:r>
              <a:rPr lang="uk-UA" sz="2000" b="1" dirty="0" err="1">
                <a:solidFill>
                  <a:srgbClr val="FF0000"/>
                </a:solidFill>
              </a:rPr>
              <a:t>Вxідні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– для зберігання листів, одержаних власником поштової скриньки; </a:t>
            </a:r>
            <a:r>
              <a:rPr lang="uk-UA" sz="2000" b="1" dirty="0">
                <a:solidFill>
                  <a:srgbClr val="FF0000"/>
                </a:solidFill>
              </a:rPr>
              <a:t>Надіслані </a:t>
            </a:r>
            <a:r>
              <a:rPr lang="uk-UA" sz="2000" b="1" dirty="0"/>
              <a:t>– для зберігання копій </a:t>
            </a:r>
            <a:r>
              <a:rPr lang="uk-UA" sz="2000" b="1" dirty="0" err="1"/>
              <a:t>відправле</a:t>
            </a:r>
            <a:r>
              <a:rPr lang="uk-UA" sz="2000" b="1" dirty="0"/>
              <a:t>-них листів;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7A485-8818-B752-BBED-F22034F7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58" t="10921" r="61214" b="44127"/>
          <a:stretch/>
        </p:blipFill>
        <p:spPr>
          <a:xfrm>
            <a:off x="2364376" y="1506582"/>
            <a:ext cx="7463247" cy="5180371"/>
          </a:xfrm>
          <a:prstGeom prst="rect">
            <a:avLst/>
          </a:prstGeom>
        </p:spPr>
      </p:pic>
      <p:pic>
        <p:nvPicPr>
          <p:cNvPr id="7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8E4E1095-621D-BEC5-AD42-79AA43FD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4092" y="3276065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47303330-7CAB-8D8C-C484-620F6739E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4092" y="4941067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509C73-E141-29DC-BDC1-8ED7A02D2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6" y="2317795"/>
            <a:ext cx="2233873" cy="4467745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7A1C14A3-CC74-5EC0-8ACD-B9F372654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Для створення нового листа потрібно вибрати кнопку </a:t>
            </a:r>
            <a:r>
              <a:rPr lang="uk-UA" sz="2000" b="1" dirty="0">
                <a:solidFill>
                  <a:srgbClr val="FF0000"/>
                </a:solidFill>
              </a:rPr>
              <a:t>Написати</a:t>
            </a:r>
            <a:r>
              <a:rPr lang="uk-UA" sz="2000" b="1" dirty="0"/>
              <a:t> у вікні електронної поштової скриньки.</a:t>
            </a:r>
          </a:p>
          <a:p>
            <a:r>
              <a:rPr lang="uk-UA" sz="2000" b="1" dirty="0"/>
              <a:t>У вікні </a:t>
            </a:r>
            <a:r>
              <a:rPr lang="uk-UA" sz="2000" b="1" dirty="0">
                <a:solidFill>
                  <a:srgbClr val="FF0000"/>
                </a:solidFill>
              </a:rPr>
              <a:t>Нове повідомлення</a:t>
            </a:r>
            <a:r>
              <a:rPr lang="uk-UA" sz="2000" b="1" dirty="0"/>
              <a:t>, що відкрилось, потрібно заповнити поля, розміщені в заголовку листа</a:t>
            </a:r>
          </a:p>
          <a:p>
            <a:pPr lvl="0"/>
            <a:r>
              <a:rPr lang="uk-UA" sz="2000" b="1" dirty="0">
                <a:solidFill>
                  <a:srgbClr val="FF0000"/>
                </a:solidFill>
              </a:rPr>
              <a:t>Кому</a:t>
            </a:r>
            <a:r>
              <a:rPr lang="uk-UA" sz="2000" b="1" dirty="0"/>
              <a:t> – увести одну або кілька адрес електронних поштових скриньок одержувачів листа;</a:t>
            </a:r>
          </a:p>
          <a:p>
            <a:pPr lvl="0"/>
            <a:r>
              <a:rPr lang="uk-UA" sz="2000" b="1" dirty="0">
                <a:solidFill>
                  <a:srgbClr val="FF0000"/>
                </a:solidFill>
              </a:rPr>
              <a:t>Тема</a:t>
            </a:r>
            <a:r>
              <a:rPr lang="uk-UA" sz="2000" b="1" dirty="0"/>
              <a:t> – увести слово або кілька слів, що коротко пояснюють зміст листа.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E10BFB49-5F32-0C13-FDD2-6DCC62842E67}"/>
              </a:ext>
            </a:extLst>
          </p:cNvPr>
          <p:cNvGrpSpPr/>
          <p:nvPr/>
        </p:nvGrpSpPr>
        <p:grpSpPr>
          <a:xfrm>
            <a:off x="505638" y="1524000"/>
            <a:ext cx="9369882" cy="5249444"/>
            <a:chOff x="-629969" y="-13087"/>
            <a:chExt cx="12264620" cy="662289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23AC461-8242-3CAE-57BC-B82C52141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134"/>
            <a:stretch/>
          </p:blipFill>
          <p:spPr>
            <a:xfrm>
              <a:off x="-629969" y="-13087"/>
              <a:ext cx="12192000" cy="609442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5EF151D6-EA4C-45FF-0738-18B7ED957CDE}"/>
                </a:ext>
              </a:extLst>
            </p:cNvPr>
            <p:cNvSpPr/>
            <p:nvPr/>
          </p:nvSpPr>
          <p:spPr>
            <a:xfrm>
              <a:off x="2125822" y="833774"/>
              <a:ext cx="9056914" cy="4937760"/>
            </a:xfrm>
            <a:prstGeom prst="rect">
              <a:avLst/>
            </a:prstGeom>
            <a:pattFill prst="lgConfetti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AE8EF84-D8AA-8506-4E84-41B2ACBFC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8786" t="34795" r="4572" b="3618"/>
            <a:stretch/>
          </p:blipFill>
          <p:spPr>
            <a:xfrm>
              <a:off x="7167154" y="2386149"/>
              <a:ext cx="4467497" cy="422365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8C7808E2-9961-ADAC-C051-E7E6D1D3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7111" y="1745187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667C2FF3-BAA9-19A5-F3E4-C14819DD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6771" y="3420139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Указатель гифки, анимированные GIF изображения указатель - скачать гиф  картинки на GIFER">
            <a:extLst>
              <a:ext uri="{FF2B5EF4-FFF2-40B4-BE49-F238E27FC236}">
                <a16:creationId xmlns:a16="http://schemas.microsoft.com/office/drawing/2014/main" id="{68E1AF1E-76A6-FE83-1E30-D7875B5F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85649" y="3678312"/>
            <a:ext cx="820702" cy="8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014359-2737-1EDE-459E-14CEA3527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2489" y="2311245"/>
            <a:ext cx="2233873" cy="4467745"/>
          </a:xfrm>
          <a:prstGeom prst="rect">
            <a:avLst/>
          </a:prstGeom>
        </p:spPr>
      </p:pic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568D8E8D-7689-66A0-C07A-D828A14BA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" y="5797885"/>
            <a:ext cx="2501094" cy="9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5371</TotalTime>
  <Words>352</Words>
  <Application>Microsoft Office PowerPoint</Application>
  <PresentationFormat>Широкий екран</PresentationFormat>
  <Paragraphs>19</Paragraphs>
  <Slides>10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a_Assuan</vt:lpstr>
      <vt:lpstr>Arial</vt:lpstr>
      <vt:lpstr>Arial Black</vt:lpstr>
      <vt:lpstr>Calibri</vt:lpstr>
      <vt:lpstr>Calibri Light</vt:lpstr>
      <vt:lpstr>Fat Freddie CT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626</cp:revision>
  <dcterms:created xsi:type="dcterms:W3CDTF">2023-03-17T21:15:50Z</dcterms:created>
  <dcterms:modified xsi:type="dcterms:W3CDTF">2025-09-10T17:20:06Z</dcterms:modified>
</cp:coreProperties>
</file>