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522" r:id="rId2"/>
    <p:sldId id="487" r:id="rId3"/>
    <p:sldId id="524" r:id="rId4"/>
    <p:sldId id="525" r:id="rId5"/>
    <p:sldId id="526" r:id="rId6"/>
    <p:sldId id="528" r:id="rId7"/>
    <p:sldId id="529" r:id="rId8"/>
    <p:sldId id="271" r:id="rId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5EAFA"/>
    <a:srgbClr val="5BD4FF"/>
    <a:srgbClr val="FF00FF"/>
    <a:srgbClr val="F0F97F"/>
    <a:srgbClr val="EEDDEF"/>
    <a:srgbClr val="DDF0FE"/>
    <a:srgbClr val="3A3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F5A01-F6D1-4E20-BDCE-E6EFDCE9E3D0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85BA2-D501-4ACE-BA84-9E320EF3617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9733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6D8F8-1E25-43AB-9034-6EC45E637E8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7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CCEE-143D-60EB-6935-879ED861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DAEDAE-99D1-F70D-DEA8-D935896C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CCB5B1-0572-9C33-D4A0-AAC21B7F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296216-B219-6640-7E51-09326A4E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BC6197-DC99-D2EC-3AFC-9CCCDA5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F6D7-6844-78D9-3E27-B458504C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089143-6FFB-AFFE-6F1F-CA6A51F1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E4851A-1A0C-E230-119F-042637EF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2ABC3-7344-E6F6-7BA1-FEE4F4C8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BEBE4-29CA-BD89-6365-73B6CD8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F6040-0FF0-B42D-2647-38B063074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344D33-D11B-BB54-9176-9E61BE99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DB0D7D-1859-58D9-8071-ECE1CAA1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A832B8-AC26-8D4F-E349-18479C0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3D7E19-D7CF-51CB-F6A8-900F87A6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4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B64D-D001-A58E-D287-2AAEF3C0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14F2F6-51EE-EA7C-F82A-D389DA94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70FA8D-06DF-A22C-67D6-A54E9761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33C760-8721-712E-9949-415531F7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1FBCD-4280-B1CD-0E12-900B6FB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72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2F87-FD2B-90C1-6BBF-83D5D81D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18925D-90A8-33F1-636E-B1751B0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EBB276-5B1C-103B-E35B-71B3D40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A7AA3A-9EDA-8351-1FF1-43FB32D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2A20A4-5DF2-4DD2-DE4B-2C80F85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BA49-7A5F-C9E0-C4DE-6CC17CB6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C26D3C-39AF-2B3D-96E9-B9D316FB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5E39BB-6B3A-CF5F-09E1-A28EDC8A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E0BE47-B8B9-CA90-81F7-5D9CFCF8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D3F53-635C-6EC6-4951-BABF4356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2BEE36-6F12-A25C-4A3B-819E7CA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7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FE09-ACAC-9CAA-2C27-88BF3609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61FFF8-9EAF-5D83-1817-D1A14683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5D8A77-1679-6B16-9455-37938357E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416A592-64A3-58E6-4FA0-DAC8662B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93D938-842C-938E-7E43-3B5824C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134D2-73C7-4207-AA61-C89323C9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12C4C-5AAE-BCDC-F3D3-FF1BEA8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4653E3-5E8E-76B5-3211-66FB61C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9942-7232-CDB9-7D9B-5C33431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9C4A3B6-363C-94FC-209C-B175FBD8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3678554-D93D-FA53-117C-2577BA84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5DAECEF-854B-6940-667D-AF5D905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A5633-AD68-EE39-FDA1-F9BBD609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30F6B48-C5E5-3C18-504E-CF54AE51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3AF835F-FDBB-5E9C-0882-ACDFE5A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31C8-4678-ED5B-67EA-D6AA5BF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FE1AE2-67D5-3BC9-FC07-151B1DF0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235BBC-88D9-08D8-6873-9C6DAF84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475C2E-4E7F-8830-DACC-926386A7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40E41A-C6CF-9561-9B76-6D6FDC07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394003-7BA0-BC2E-ECD9-B037BF8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85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2E07E-8068-E47D-279D-0420F7CE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0DCE83-CC71-E9CC-BC1F-A8DD8FFA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0C439D-2EDB-70B1-EDF1-06CA7D69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9DBF3-B7BB-9068-91ED-03B9ED6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EEA5E8-7C1A-9DD1-EB56-4C8D8E4F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98429C-2D05-4CCE-EE87-98B5F428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4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8AF1BF-188E-DFA2-D054-09F7DD7D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434913-EBEE-559D-3839-6776A02E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4F351-8286-C883-4FBF-C49FDEB4C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2E0F98-ABB5-DF22-FEDA-E4F5F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B266F-0335-16C1-9D38-29B50427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hyperlink" Target="https://t.me/dista_navch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image" Target="../media/image2.jpg"/><Relationship Id="rId16" Type="http://schemas.openxmlformats.org/officeDocument/2006/relationships/hyperlink" Target="https://youtu.be/TkGKd2WLxIk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jpe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1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4.png"/><Relationship Id="rId12" Type="http://schemas.openxmlformats.org/officeDocument/2006/relationships/hyperlink" Target="https://youtu.be/TkGKd2WLxIk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6.jpg"/><Relationship Id="rId9" Type="http://schemas.openxmlformats.org/officeDocument/2006/relationships/hyperlink" Target="https://t.me/dista_navch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TkGKd2WLxIk" TargetMode="External"/><Relationship Id="rId3" Type="http://schemas.openxmlformats.org/officeDocument/2006/relationships/hyperlink" Target="https://www.youtube.com/channel/UCYtu9EnlIk3Nph-Yj_nHd6A" TargetMode="External"/><Relationship Id="rId7" Type="http://schemas.microsoft.com/office/2007/relationships/hdphoto" Target="../media/hdphoto3.wdp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t.me/dista_navch" TargetMode="External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.me/dista_navch" TargetMode="External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hyperlink" Target="https://youtu.be/TkGKd2WLxIk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youtu.be/TkGKd2WLxIk" TargetMode="External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hyperlink" Target="https://t.me/dista_navch" TargetMode="External"/><Relationship Id="rId4" Type="http://schemas.openxmlformats.org/officeDocument/2006/relationships/image" Target="../media/image6.jpg"/><Relationship Id="rId9" Type="http://schemas.openxmlformats.org/officeDocument/2006/relationships/image" Target="../media/image19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www.youtube.com/channel/UCYtu9EnlIk3Nph-Yj_nHd6A" TargetMode="External"/><Relationship Id="rId7" Type="http://schemas.microsoft.com/office/2007/relationships/hdphoto" Target="../media/hdphoto3.wdp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t.me/dista_navch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hyperlink" Target="https://youtu.be/TkGKd2WLxIk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.me/dista_navch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hyperlink" Target="https://youtu.be/TkGKd2WLxIk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2.jpg"/><Relationship Id="rId7" Type="http://schemas.openxmlformats.org/officeDocument/2006/relationships/hyperlink" Target="https://youtu.be/TkGKd2WLxI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-16639" y="-1"/>
            <a:ext cx="1209714" cy="12680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433011" y="2382559"/>
            <a:ext cx="690594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3000" b="1" cap="none" spc="50" dirty="0">
                <a:ln w="571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82" y="5136211"/>
            <a:ext cx="1839881" cy="1839881"/>
          </a:xfrm>
          <a:prstGeom prst="rect">
            <a:avLst/>
          </a:prstGeom>
        </p:spPr>
      </p:pic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id="{C5F4BD2D-3D11-B47B-85BA-001EF9EBA860}"/>
              </a:ext>
            </a:extLst>
          </p:cNvPr>
          <p:cNvSpPr/>
          <p:nvPr/>
        </p:nvSpPr>
        <p:spPr>
          <a:xfrm>
            <a:off x="8744734" y="0"/>
            <a:ext cx="3399129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ru-RU" sz="66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A40CCA30-7D0D-3B1E-CE18-E0E81882AD5E}"/>
              </a:ext>
            </a:extLst>
          </p:cNvPr>
          <p:cNvGrpSpPr/>
          <p:nvPr/>
        </p:nvGrpSpPr>
        <p:grpSpPr>
          <a:xfrm>
            <a:off x="1037929" y="4211375"/>
            <a:ext cx="2249183" cy="2249183"/>
            <a:chOff x="2209664" y="3808717"/>
            <a:chExt cx="2249183" cy="224918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AAF99F-DF26-37E1-21A6-850855DC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664" y="3808717"/>
              <a:ext cx="2249183" cy="2249183"/>
            </a:xfrm>
            <a:prstGeom prst="rect">
              <a:avLst/>
            </a:prstGeom>
          </p:spPr>
        </p:pic>
        <p:pic>
          <p:nvPicPr>
            <p:cNvPr id="25" name="Рисунок 24">
              <a:hlinkClick r:id="rId7"/>
              <a:extLst>
                <a:ext uri="{FF2B5EF4-FFF2-40B4-BE49-F238E27FC236}">
                  <a16:creationId xmlns:a16="http://schemas.microsoft.com/office/drawing/2014/main" id="{1127D1D3-7E7D-F136-07AB-53A7FA9A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2869034" y="4505603"/>
              <a:ext cx="930442" cy="857013"/>
            </a:xfrm>
            <a:prstGeom prst="rect">
              <a:avLst/>
            </a:prstGeom>
          </p:spPr>
        </p:pic>
      </p:grp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  <a:t>інформатика</a:t>
            </a:r>
          </a:p>
        </p:txBody>
      </p: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A3C94CF-7399-4059-A701-C22AA5C6E1AB}"/>
              </a:ext>
            </a:extLst>
          </p:cNvPr>
          <p:cNvGrpSpPr/>
          <p:nvPr/>
        </p:nvGrpSpPr>
        <p:grpSpPr>
          <a:xfrm>
            <a:off x="6179419" y="6024791"/>
            <a:ext cx="6012581" cy="857013"/>
            <a:chOff x="6179419" y="6024791"/>
            <a:chExt cx="6012581" cy="85701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4E02A0-EE80-F47F-43B3-48B2150BDF9B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33" name="Рисунок 32">
              <a:hlinkClick r:id="rId7"/>
              <a:extLst>
                <a:ext uri="{FF2B5EF4-FFF2-40B4-BE49-F238E27FC236}">
                  <a16:creationId xmlns:a16="http://schemas.microsoft.com/office/drawing/2014/main" id="{40B129B1-12D7-BC2D-C591-69F0333B0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397B05-CECE-C4E5-38B3-6632D8608E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0" t="5333" r="26508" b="12149"/>
          <a:stretch/>
        </p:blipFill>
        <p:spPr>
          <a:xfrm rot="5400000">
            <a:off x="7204084" y="211972"/>
            <a:ext cx="3390541" cy="659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Прямоугольник 5">
            <a:extLst>
              <a:ext uri="{FF2B5EF4-FFF2-40B4-BE49-F238E27FC236}">
                <a16:creationId xmlns:a16="http://schemas.microsoft.com/office/drawing/2014/main" id="{EF9BD8D0-9885-4773-26BA-641DDA687CB9}"/>
              </a:ext>
            </a:extLst>
          </p:cNvPr>
          <p:cNvSpPr/>
          <p:nvPr/>
        </p:nvSpPr>
        <p:spPr>
          <a:xfrm>
            <a:off x="5939246" y="2151164"/>
            <a:ext cx="5712823" cy="255454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Одиниці вимірювання довжини двійкового коду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174B3E-959E-9069-70F7-92D6198C26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83" t="19955" r="30643" b="64388"/>
          <a:stretch/>
        </p:blipFill>
        <p:spPr>
          <a:xfrm>
            <a:off x="1193075" y="76520"/>
            <a:ext cx="4114088" cy="10669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8B707E3-96D1-6417-4AB5-4B82478C824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"/>
          <a:stretch/>
        </p:blipFill>
        <p:spPr>
          <a:xfrm>
            <a:off x="2782975" y="1530417"/>
            <a:ext cx="3523168" cy="5327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4">
            <a:hlinkClick r:id="rId13"/>
            <a:extLst>
              <a:ext uri="{FF2B5EF4-FFF2-40B4-BE49-F238E27FC236}">
                <a16:creationId xmlns:a16="http://schemas.microsoft.com/office/drawing/2014/main" id="{29D2BCA3-2EF0-7E34-8342-B51E385CE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701" y="6022609"/>
            <a:ext cx="803718" cy="803718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hlinkClick r:id="rId16"/>
            <a:extLst>
              <a:ext uri="{FF2B5EF4-FFF2-40B4-BE49-F238E27FC236}">
                <a16:creationId xmlns:a16="http://schemas.microsoft.com/office/drawing/2014/main" id="{78D65F57-9180-C606-A79B-495557BF40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543" y="5156803"/>
            <a:ext cx="3269720" cy="127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8" accel="36000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8" accel="3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0"/>
            <a:ext cx="11949668" cy="1107365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chemeClr val="tx1"/>
                </a:solidFill>
              </a:rPr>
              <a:t>Якщо довжина двійкового коду повідомлення велика, то для зручності використовують </a:t>
            </a:r>
            <a:r>
              <a:rPr lang="uk-UA" b="1" dirty="0">
                <a:solidFill>
                  <a:srgbClr val="FF0000"/>
                </a:solidFill>
              </a:rPr>
              <a:t>кратні одиниці </a:t>
            </a:r>
            <a:r>
              <a:rPr lang="uk-UA" b="1" dirty="0" err="1">
                <a:solidFill>
                  <a:srgbClr val="FF0000"/>
                </a:solidFill>
              </a:rPr>
              <a:t>вимірюван</a:t>
            </a:r>
            <a:r>
              <a:rPr lang="uk-UA" b="1" dirty="0">
                <a:solidFill>
                  <a:srgbClr val="FF0000"/>
                </a:solidFill>
              </a:rPr>
              <a:t>-ня</a:t>
            </a:r>
            <a:r>
              <a:rPr lang="uk-UA" b="1" dirty="0">
                <a:solidFill>
                  <a:schemeClr val="tx1"/>
                </a:solidFill>
              </a:rPr>
              <a:t>, які утворюються з використанням префіксів </a:t>
            </a:r>
            <a:r>
              <a:rPr lang="uk-UA" b="1" dirty="0">
                <a:solidFill>
                  <a:srgbClr val="FF0000"/>
                </a:solidFill>
              </a:rPr>
              <a:t>кіло-</a:t>
            </a:r>
            <a:r>
              <a:rPr lang="uk-UA" b="1" dirty="0">
                <a:solidFill>
                  <a:schemeClr val="tx1"/>
                </a:solidFill>
              </a:rPr>
              <a:t>, </a:t>
            </a:r>
            <a:r>
              <a:rPr lang="uk-UA" b="1" dirty="0">
                <a:solidFill>
                  <a:srgbClr val="FF0000"/>
                </a:solidFill>
              </a:rPr>
              <a:t>мега-</a:t>
            </a:r>
            <a:r>
              <a:rPr lang="uk-UA" b="1" dirty="0">
                <a:solidFill>
                  <a:schemeClr val="tx1"/>
                </a:solidFill>
              </a:rPr>
              <a:t>, </a:t>
            </a:r>
            <a:r>
              <a:rPr lang="uk-UA" b="1" dirty="0" err="1">
                <a:solidFill>
                  <a:srgbClr val="FF0000"/>
                </a:solidFill>
              </a:rPr>
              <a:t>гіга</a:t>
            </a:r>
            <a:r>
              <a:rPr lang="uk-UA" b="1" dirty="0">
                <a:solidFill>
                  <a:srgbClr val="FF0000"/>
                </a:solidFill>
              </a:rPr>
              <a:t>-</a:t>
            </a:r>
            <a:r>
              <a:rPr lang="uk-UA" b="1" dirty="0">
                <a:solidFill>
                  <a:schemeClr val="tx1"/>
                </a:solidFill>
              </a:rPr>
              <a:t>, </a:t>
            </a:r>
            <a:r>
              <a:rPr lang="uk-UA" b="1" dirty="0" err="1">
                <a:solidFill>
                  <a:srgbClr val="FF0000"/>
                </a:solidFill>
              </a:rPr>
              <a:t>тера</a:t>
            </a:r>
            <a:r>
              <a:rPr lang="uk-UA" b="1" dirty="0">
                <a:solidFill>
                  <a:srgbClr val="FF0000"/>
                </a:solidFill>
              </a:rPr>
              <a:t>-</a:t>
            </a:r>
            <a:r>
              <a:rPr lang="uk-UA" b="1" dirty="0">
                <a:solidFill>
                  <a:schemeClr val="tx1"/>
                </a:solidFill>
              </a:rPr>
              <a:t> та інших. Перелік цих префіксів для </a:t>
            </a:r>
            <a:r>
              <a:rPr lang="uk-UA" b="1" dirty="0" err="1">
                <a:solidFill>
                  <a:schemeClr val="tx1"/>
                </a:solidFill>
              </a:rPr>
              <a:t>позна-чення</a:t>
            </a:r>
            <a:r>
              <a:rPr lang="uk-UA" b="1" dirty="0">
                <a:solidFill>
                  <a:schemeClr val="tx1"/>
                </a:solidFill>
              </a:rPr>
              <a:t> кратних одиниць вимірювання визначено в Міжнародній системі одиниць (СІ). Там також наведено </a:t>
            </a:r>
            <a:r>
              <a:rPr lang="uk-UA" b="1" dirty="0" err="1">
                <a:solidFill>
                  <a:schemeClr val="tx1"/>
                </a:solidFill>
              </a:rPr>
              <a:t>відпо-відні</a:t>
            </a:r>
            <a:r>
              <a:rPr lang="uk-UA" b="1" dirty="0">
                <a:solidFill>
                  <a:schemeClr val="tx1"/>
                </a:solidFill>
              </a:rPr>
              <a:t> множники – 10</a:t>
            </a:r>
            <a:r>
              <a:rPr lang="uk-UA" b="1" baseline="30000" dirty="0">
                <a:solidFill>
                  <a:schemeClr val="tx1"/>
                </a:solidFill>
              </a:rPr>
              <a:t>3</a:t>
            </a:r>
            <a:r>
              <a:rPr lang="uk-UA" b="1" dirty="0">
                <a:solidFill>
                  <a:schemeClr val="tx1"/>
                </a:solidFill>
              </a:rPr>
              <a:t> , 10</a:t>
            </a:r>
            <a:r>
              <a:rPr lang="uk-UA" b="1" baseline="30000" dirty="0">
                <a:solidFill>
                  <a:schemeClr val="tx1"/>
                </a:solidFill>
              </a:rPr>
              <a:t>6</a:t>
            </a:r>
            <a:r>
              <a:rPr lang="uk-UA" b="1" dirty="0">
                <a:solidFill>
                  <a:schemeClr val="tx1"/>
                </a:solidFill>
              </a:rPr>
              <a:t> , 10</a:t>
            </a:r>
            <a:r>
              <a:rPr lang="uk-UA" b="1" baseline="30000" dirty="0">
                <a:solidFill>
                  <a:schemeClr val="tx1"/>
                </a:solidFill>
              </a:rPr>
              <a:t>9</a:t>
            </a:r>
            <a:r>
              <a:rPr lang="uk-UA" b="1" dirty="0">
                <a:solidFill>
                  <a:schemeClr val="tx1"/>
                </a:solidFill>
              </a:rPr>
              <a:t> , 10</a:t>
            </a:r>
            <a:r>
              <a:rPr lang="uk-UA" b="1" baseline="30000" dirty="0">
                <a:solidFill>
                  <a:schemeClr val="tx1"/>
                </a:solidFill>
              </a:rPr>
              <a:t>12</a:t>
            </a:r>
            <a:r>
              <a:rPr lang="uk-UA" b="1" dirty="0">
                <a:solidFill>
                  <a:schemeClr val="tx1"/>
                </a:solidFill>
              </a:rPr>
              <a:t> тощо.</a:t>
            </a:r>
          </a:p>
        </p:txBody>
      </p:sp>
      <p:pic>
        <p:nvPicPr>
          <p:cNvPr id="1026" name="Picture 2" descr="Презентація на тему: Властивості тіл. Фізичні величини.">
            <a:extLst>
              <a:ext uri="{FF2B5EF4-FFF2-40B4-BE49-F238E27FC236}">
                <a16:creationId xmlns:a16="http://schemas.microsoft.com/office/drawing/2014/main" id="{4C2B5C7D-276D-0C1A-1178-EA069ECA4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1" t="14322" r="2980" b="29522"/>
          <a:stretch/>
        </p:blipFill>
        <p:spPr bwMode="auto">
          <a:xfrm>
            <a:off x="3014295" y="1675487"/>
            <a:ext cx="8629837" cy="290866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03443E-7824-4CD0-EE96-7759949EC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6280"/>
            <a:ext cx="3292478" cy="5271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>
            <a:hlinkClick r:id="rId9"/>
            <a:extLst>
              <a:ext uri="{FF2B5EF4-FFF2-40B4-BE49-F238E27FC236}">
                <a16:creationId xmlns:a16="http://schemas.microsoft.com/office/drawing/2014/main" id="{5F857AF7-08A0-9AD2-D3B9-71E866268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169" y="6139448"/>
            <a:ext cx="603792" cy="60379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hlinkClick r:id="rId12"/>
            <a:extLst>
              <a:ext uri="{FF2B5EF4-FFF2-40B4-BE49-F238E27FC236}">
                <a16:creationId xmlns:a16="http://schemas.microsoft.com/office/drawing/2014/main" id="{9B4E32EA-E523-2E82-B85F-A922B8B9FE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0" y="5754041"/>
            <a:ext cx="2835878" cy="110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4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88094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Але </a:t>
            </a:r>
            <a:r>
              <a:rPr lang="ru-RU" b="1" dirty="0" err="1">
                <a:solidFill>
                  <a:schemeClr val="tx1"/>
                </a:solidFill>
              </a:rPr>
              <a:t>дані</a:t>
            </a:r>
            <a:r>
              <a:rPr lang="ru-RU" b="1" dirty="0">
                <a:solidFill>
                  <a:schemeClr val="tx1"/>
                </a:solidFill>
              </a:rPr>
              <a:t> в </a:t>
            </a:r>
            <a:r>
              <a:rPr lang="ru-RU" b="1" dirty="0" err="1">
                <a:solidFill>
                  <a:schemeClr val="tx1"/>
                </a:solidFill>
              </a:rPr>
              <a:t>комп’ютерних</a:t>
            </a:r>
            <a:r>
              <a:rPr lang="ru-RU" b="1" dirty="0">
                <a:solidFill>
                  <a:schemeClr val="tx1"/>
                </a:solidFill>
              </a:rPr>
              <a:t> системах </a:t>
            </a:r>
            <a:r>
              <a:rPr lang="ru-RU" b="1" dirty="0" err="1">
                <a:solidFill>
                  <a:schemeClr val="tx1"/>
                </a:solidFill>
              </a:rPr>
              <a:t>кодуються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двійковими</a:t>
            </a:r>
            <a:r>
              <a:rPr lang="ru-RU" b="1" dirty="0">
                <a:solidFill>
                  <a:schemeClr val="tx1"/>
                </a:solidFill>
              </a:rPr>
              <a:t> кодами, тому для </a:t>
            </a:r>
            <a:r>
              <a:rPr lang="ru-RU" b="1" dirty="0" err="1">
                <a:solidFill>
                  <a:schemeClr val="tx1"/>
                </a:solidFill>
              </a:rPr>
              <a:t>їх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опрацювання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зручно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оперувати</a:t>
            </a:r>
            <a:r>
              <a:rPr lang="ru-RU" b="1" dirty="0">
                <a:solidFill>
                  <a:schemeClr val="tx1"/>
                </a:solidFill>
              </a:rPr>
              <a:t> степенями числа 2, а не степенями числа 10. </a:t>
            </a:r>
            <a:r>
              <a:rPr lang="ru-RU" b="1" dirty="0" err="1">
                <a:solidFill>
                  <a:schemeClr val="tx1"/>
                </a:solidFill>
              </a:rPr>
              <a:t>Оскільки</a:t>
            </a:r>
            <a:r>
              <a:rPr lang="ru-RU" b="1" dirty="0">
                <a:solidFill>
                  <a:schemeClr val="tx1"/>
                </a:solidFill>
              </a:rPr>
              <a:t> 2</a:t>
            </a:r>
            <a:r>
              <a:rPr lang="ru-RU" b="1" baseline="30000" dirty="0">
                <a:solidFill>
                  <a:schemeClr val="tx1"/>
                </a:solidFill>
              </a:rPr>
              <a:t>10</a:t>
            </a:r>
            <a:r>
              <a:rPr lang="ru-RU" b="1" dirty="0">
                <a:solidFill>
                  <a:schemeClr val="tx1"/>
                </a:solidFill>
              </a:rPr>
              <a:t> = 1024, </a:t>
            </a:r>
            <a:r>
              <a:rPr lang="ru-RU" b="1" dirty="0" err="1">
                <a:solidFill>
                  <a:schemeClr val="tx1"/>
                </a:solidFill>
              </a:rPr>
              <a:t>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приблизно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дорівнює</a:t>
            </a:r>
            <a:r>
              <a:rPr lang="ru-RU" b="1" dirty="0">
                <a:solidFill>
                  <a:schemeClr val="tx1"/>
                </a:solidFill>
              </a:rPr>
              <a:t> 10</a:t>
            </a:r>
            <a:r>
              <a:rPr lang="ru-RU" b="1" baseline="30000" dirty="0">
                <a:solidFill>
                  <a:schemeClr val="tx1"/>
                </a:solidFill>
              </a:rPr>
              <a:t>3</a:t>
            </a:r>
            <a:r>
              <a:rPr lang="ru-RU" b="1" dirty="0">
                <a:solidFill>
                  <a:schemeClr val="tx1"/>
                </a:solidFill>
              </a:rPr>
              <a:t> = 1000, то </a:t>
            </a:r>
            <a:r>
              <a:rPr lang="ru-RU" b="1" dirty="0" err="1">
                <a:solidFill>
                  <a:schemeClr val="tx1"/>
                </a:solidFill>
              </a:rPr>
              <a:t>історично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склалося</a:t>
            </a:r>
            <a:r>
              <a:rPr lang="ru-RU" b="1" dirty="0">
                <a:solidFill>
                  <a:schemeClr val="tx1"/>
                </a:solidFill>
              </a:rPr>
              <a:t> так, </a:t>
            </a:r>
            <a:r>
              <a:rPr lang="ru-RU" b="1" dirty="0" err="1">
                <a:solidFill>
                  <a:schemeClr val="tx1"/>
                </a:solidFill>
              </a:rPr>
              <a:t>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саме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2</a:t>
            </a:r>
            <a:r>
              <a:rPr lang="ru-RU" b="1" baseline="30000" dirty="0">
                <a:solidFill>
                  <a:srgbClr val="FF0000"/>
                </a:solidFill>
              </a:rPr>
              <a:t>10</a:t>
            </a:r>
            <a:r>
              <a:rPr lang="ru-RU" b="1" dirty="0">
                <a:solidFill>
                  <a:srgbClr val="FF0000"/>
                </a:solidFill>
              </a:rPr>
              <a:t> Б = 1024 Б</a:t>
            </a:r>
            <a:r>
              <a:rPr lang="ru-RU" b="1" dirty="0">
                <a:solidFill>
                  <a:schemeClr val="tx1"/>
                </a:solidFill>
              </a:rPr>
              <a:t>, а не 1000 Б, стали </a:t>
            </a:r>
            <a:r>
              <a:rPr lang="ru-RU" b="1" dirty="0" err="1">
                <a:solidFill>
                  <a:schemeClr val="tx1"/>
                </a:solidFill>
              </a:rPr>
              <a:t>називати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кілобайт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8721CC-84EF-D4BE-1222-AFE5A1C1B80B}"/>
              </a:ext>
            </a:extLst>
          </p:cNvPr>
          <p:cNvSpPr txBox="1"/>
          <p:nvPr/>
        </p:nvSpPr>
        <p:spPr>
          <a:xfrm>
            <a:off x="2499361" y="1539631"/>
            <a:ext cx="30980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tx1"/>
                </a:solidFill>
              </a:rPr>
              <a:t>2</a:t>
            </a:r>
            <a:r>
              <a:rPr lang="ru-RU" sz="5400" b="1" baseline="30000" dirty="0">
                <a:solidFill>
                  <a:schemeClr val="tx1"/>
                </a:solidFill>
              </a:rPr>
              <a:t>10</a:t>
            </a:r>
            <a:r>
              <a:rPr lang="ru-RU" sz="5400" b="1" dirty="0">
                <a:solidFill>
                  <a:schemeClr val="tx1"/>
                </a:solidFill>
              </a:rPr>
              <a:t> = 1024</a:t>
            </a:r>
            <a:endParaRPr lang="uk-UA" sz="5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AD7125-3371-AAE5-012F-B08E14E380EB}"/>
              </a:ext>
            </a:extLst>
          </p:cNvPr>
          <p:cNvSpPr txBox="1"/>
          <p:nvPr/>
        </p:nvSpPr>
        <p:spPr>
          <a:xfrm>
            <a:off x="6594566" y="1539631"/>
            <a:ext cx="32896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tx1"/>
                </a:solidFill>
              </a:rPr>
              <a:t>10</a:t>
            </a:r>
            <a:r>
              <a:rPr lang="ru-RU" sz="5400" b="1" baseline="30000" dirty="0">
                <a:solidFill>
                  <a:schemeClr val="tx1"/>
                </a:solidFill>
              </a:rPr>
              <a:t>3</a:t>
            </a:r>
            <a:r>
              <a:rPr lang="ru-RU" sz="5400" b="1" dirty="0">
                <a:solidFill>
                  <a:schemeClr val="tx1"/>
                </a:solidFill>
              </a:rPr>
              <a:t> = 1000</a:t>
            </a:r>
            <a:endParaRPr lang="uk-UA" sz="5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E5242B-3C6F-CC8D-47B3-D2F3F07227F3}"/>
              </a:ext>
            </a:extLst>
          </p:cNvPr>
          <p:cNvSpPr txBox="1"/>
          <p:nvPr/>
        </p:nvSpPr>
        <p:spPr>
          <a:xfrm>
            <a:off x="5695407" y="1339576"/>
            <a:ext cx="30980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8000" dirty="0">
                <a:solidFill>
                  <a:srgbClr val="FF0000"/>
                </a:solidFill>
                <a:sym typeface="Symbol" panose="05050102010706020507" pitchFamily="18" charset="2"/>
              </a:rPr>
              <a:t></a:t>
            </a:r>
            <a:endParaRPr lang="uk-UA" sz="8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F1AA9B-FA4A-7F1A-FDD2-6211BDA5714B}"/>
              </a:ext>
            </a:extLst>
          </p:cNvPr>
          <p:cNvSpPr txBox="1"/>
          <p:nvPr/>
        </p:nvSpPr>
        <p:spPr>
          <a:xfrm>
            <a:off x="3283885" y="2663015"/>
            <a:ext cx="8786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0000FF"/>
                </a:solidFill>
              </a:rPr>
              <a:t>2</a:t>
            </a:r>
            <a:r>
              <a:rPr lang="ru-RU" sz="5400" b="1" baseline="30000" dirty="0">
                <a:solidFill>
                  <a:srgbClr val="0000FF"/>
                </a:solidFill>
              </a:rPr>
              <a:t>10</a:t>
            </a:r>
            <a:r>
              <a:rPr lang="ru-RU" sz="5400" b="1" dirty="0">
                <a:solidFill>
                  <a:srgbClr val="0000FF"/>
                </a:solidFill>
              </a:rPr>
              <a:t> = 1024 = 1 </a:t>
            </a:r>
            <a:r>
              <a:rPr lang="ru-RU" sz="5400" b="1" dirty="0" err="1">
                <a:solidFill>
                  <a:srgbClr val="0000FF"/>
                </a:solidFill>
              </a:rPr>
              <a:t>кілобайт</a:t>
            </a:r>
            <a:r>
              <a:rPr lang="ru-RU" sz="5400" b="1" dirty="0">
                <a:solidFill>
                  <a:srgbClr val="0000FF"/>
                </a:solidFill>
              </a:rPr>
              <a:t> (</a:t>
            </a:r>
            <a:r>
              <a:rPr lang="ru-RU" sz="5400" b="1" dirty="0" err="1">
                <a:solidFill>
                  <a:srgbClr val="0000FF"/>
                </a:solidFill>
              </a:rPr>
              <a:t>кБ</a:t>
            </a:r>
            <a:r>
              <a:rPr lang="ru-RU" sz="5400" b="1" dirty="0">
                <a:solidFill>
                  <a:srgbClr val="0000FF"/>
                </a:solidFill>
              </a:rPr>
              <a:t>)</a:t>
            </a:r>
            <a:endParaRPr lang="uk-UA" sz="5400" dirty="0">
              <a:solidFill>
                <a:srgbClr val="0000FF"/>
              </a:solidFill>
            </a:endParaRPr>
          </a:p>
        </p:txBody>
      </p:sp>
      <p:pic>
        <p:nvPicPr>
          <p:cNvPr id="14" name="Picture 4">
            <a:hlinkClick r:id="rId5"/>
            <a:extLst>
              <a:ext uri="{FF2B5EF4-FFF2-40B4-BE49-F238E27FC236}">
                <a16:creationId xmlns:a16="http://schemas.microsoft.com/office/drawing/2014/main" id="{84B14846-DEEF-8E80-BD81-60FB1ACB4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169" y="6139448"/>
            <a:ext cx="603792" cy="60379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hlinkClick r:id="rId8"/>
            <a:extLst>
              <a:ext uri="{FF2B5EF4-FFF2-40B4-BE49-F238E27FC236}">
                <a16:creationId xmlns:a16="http://schemas.microsoft.com/office/drawing/2014/main" id="{702D2A38-7D95-2773-E311-D7344C887C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0" y="5754041"/>
            <a:ext cx="2835878" cy="110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9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91577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У 1999 </a:t>
            </a:r>
            <a:r>
              <a:rPr lang="ru-RU" b="1" dirty="0" err="1">
                <a:solidFill>
                  <a:schemeClr val="tx1"/>
                </a:solidFill>
              </a:rPr>
              <a:t>році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Міжнародна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електротехнічна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комісія</a:t>
            </a:r>
            <a:r>
              <a:rPr lang="ru-RU" b="1" dirty="0">
                <a:solidFill>
                  <a:schemeClr val="tx1"/>
                </a:solidFill>
              </a:rPr>
              <a:t> (МЕК) увела стандарт </a:t>
            </a:r>
            <a:r>
              <a:rPr lang="ru-RU" b="1" dirty="0" err="1">
                <a:solidFill>
                  <a:schemeClr val="tx1"/>
                </a:solidFill>
              </a:rPr>
              <a:t>іменування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двійкових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префіксів</a:t>
            </a:r>
            <a:r>
              <a:rPr lang="ru-RU" b="1" dirty="0">
                <a:solidFill>
                  <a:schemeClr val="tx1"/>
                </a:solidFill>
              </a:rPr>
              <a:t>. За </a:t>
            </a:r>
            <a:r>
              <a:rPr lang="ru-RU" b="1" dirty="0" err="1">
                <a:solidFill>
                  <a:schemeClr val="tx1"/>
                </a:solidFill>
              </a:rPr>
              <a:t>цим</a:t>
            </a:r>
            <a:r>
              <a:rPr lang="ru-RU" b="1" dirty="0">
                <a:solidFill>
                  <a:schemeClr val="tx1"/>
                </a:solidFill>
              </a:rPr>
              <a:t> стандартом 1 </a:t>
            </a:r>
            <a:r>
              <a:rPr lang="ru-RU" b="1" dirty="0" err="1">
                <a:solidFill>
                  <a:schemeClr val="tx1"/>
                </a:solidFill>
              </a:rPr>
              <a:t>кілобайт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вважається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рівним</a:t>
            </a:r>
            <a:r>
              <a:rPr lang="ru-RU" b="1" dirty="0">
                <a:solidFill>
                  <a:schemeClr val="tx1"/>
                </a:solidFill>
              </a:rPr>
              <a:t> 1000 </a:t>
            </a:r>
            <a:r>
              <a:rPr lang="ru-RU" b="1" dirty="0" err="1">
                <a:solidFill>
                  <a:schemeClr val="tx1"/>
                </a:solidFill>
              </a:rPr>
              <a:t>байтів</a:t>
            </a:r>
            <a:r>
              <a:rPr lang="ru-RU" b="1" dirty="0">
                <a:solidFill>
                  <a:schemeClr val="tx1"/>
                </a:solidFill>
              </a:rPr>
              <a:t>, а величина 1024 </a:t>
            </a:r>
            <a:r>
              <a:rPr lang="ru-RU" b="1" dirty="0" err="1">
                <a:solidFill>
                  <a:schemeClr val="tx1"/>
                </a:solidFill>
              </a:rPr>
              <a:t>байтів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отримала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назву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кібібайт</a:t>
            </a:r>
            <a:r>
              <a:rPr lang="ru-RU" b="1" dirty="0">
                <a:solidFill>
                  <a:schemeClr val="tx1"/>
                </a:solidFill>
              </a:rPr>
              <a:t> (</a:t>
            </a:r>
            <a:r>
              <a:rPr lang="ru-RU" b="1" dirty="0" err="1">
                <a:solidFill>
                  <a:schemeClr val="tx1"/>
                </a:solidFill>
              </a:rPr>
              <a:t>кіло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бінар-ний</a:t>
            </a:r>
            <a:r>
              <a:rPr lang="ru-RU" b="1" dirty="0">
                <a:solidFill>
                  <a:schemeClr val="tx1"/>
                </a:solidFill>
              </a:rPr>
              <a:t> байт), </a:t>
            </a:r>
            <a:r>
              <a:rPr lang="ru-RU" b="1" dirty="0" err="1">
                <a:solidFill>
                  <a:schemeClr val="tx1"/>
                </a:solidFill>
              </a:rPr>
              <a:t>скорочено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КіБ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8E49F6-F4AC-02B9-958B-EFDB72ED63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43" t="36952" r="12429" b="29143"/>
          <a:stretch/>
        </p:blipFill>
        <p:spPr>
          <a:xfrm>
            <a:off x="377305" y="1443445"/>
            <a:ext cx="11437389" cy="39711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>
            <a:hlinkClick r:id="rId6"/>
            <a:extLst>
              <a:ext uri="{FF2B5EF4-FFF2-40B4-BE49-F238E27FC236}">
                <a16:creationId xmlns:a16="http://schemas.microsoft.com/office/drawing/2014/main" id="{922F696C-0761-89DD-B689-C26FEA850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169" y="6114278"/>
            <a:ext cx="603792" cy="60379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hlinkClick r:id="rId9"/>
            <a:extLst>
              <a:ext uri="{FF2B5EF4-FFF2-40B4-BE49-F238E27FC236}">
                <a16:creationId xmlns:a16="http://schemas.microsoft.com/office/drawing/2014/main" id="{7835269E-430A-1239-A801-4D61F4D8D7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0" y="5754041"/>
            <a:ext cx="2835878" cy="110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0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94190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Але до </a:t>
            </a:r>
            <a:r>
              <a:rPr lang="ru-RU" b="1" dirty="0" err="1">
                <a:solidFill>
                  <a:schemeClr val="tx1"/>
                </a:solidFill>
              </a:rPr>
              <a:t>цього</a:t>
            </a:r>
            <a:r>
              <a:rPr lang="ru-RU" b="1" dirty="0">
                <a:solidFill>
                  <a:schemeClr val="tx1"/>
                </a:solidFill>
              </a:rPr>
              <a:t> часу </a:t>
            </a:r>
            <a:r>
              <a:rPr lang="ru-RU" b="1" dirty="0" err="1">
                <a:solidFill>
                  <a:schemeClr val="tx1"/>
                </a:solidFill>
              </a:rPr>
              <a:t>виробники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комп’ютерної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техніки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програмного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забезпечення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майже</a:t>
            </a:r>
            <a:r>
              <a:rPr lang="ru-RU" b="1" dirty="0">
                <a:solidFill>
                  <a:schemeClr val="tx1"/>
                </a:solidFill>
              </a:rPr>
              <a:t> не </a:t>
            </a:r>
            <a:r>
              <a:rPr lang="ru-RU" b="1" dirty="0" err="1">
                <a:solidFill>
                  <a:schemeClr val="tx1"/>
                </a:solidFill>
              </a:rPr>
              <a:t>вживають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позначення</a:t>
            </a:r>
            <a:r>
              <a:rPr lang="ru-RU" b="1" dirty="0">
                <a:solidFill>
                  <a:schemeClr val="tx1"/>
                </a:solidFill>
              </a:rPr>
              <a:t> стандарту МЕК, а </a:t>
            </a:r>
            <a:r>
              <a:rPr lang="ru-RU" b="1" dirty="0" err="1">
                <a:solidFill>
                  <a:schemeClr val="tx1"/>
                </a:solidFill>
              </a:rPr>
              <a:t>позначення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кБ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>
                <a:solidFill>
                  <a:srgbClr val="FF0000"/>
                </a:solidFill>
              </a:rPr>
              <a:t>МБ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>
                <a:solidFill>
                  <a:srgbClr val="FF0000"/>
                </a:solidFill>
              </a:rPr>
              <a:t>ГБ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>
                <a:solidFill>
                  <a:srgbClr val="FF0000"/>
                </a:solidFill>
              </a:rPr>
              <a:t>ТБ </a:t>
            </a:r>
            <a:r>
              <a:rPr lang="ru-RU" b="1" dirty="0">
                <a:solidFill>
                  <a:schemeClr val="tx1"/>
                </a:solidFill>
              </a:rPr>
              <a:t>та </a:t>
            </a:r>
            <a:r>
              <a:rPr lang="ru-RU" b="1" dirty="0" err="1">
                <a:solidFill>
                  <a:schemeClr val="tx1"/>
                </a:solidFill>
              </a:rPr>
              <a:t>інші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використовують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відповідно</a:t>
            </a:r>
            <a:r>
              <a:rPr lang="ru-RU" b="1" dirty="0">
                <a:solidFill>
                  <a:schemeClr val="tx1"/>
                </a:solidFill>
              </a:rPr>
              <a:t> до </a:t>
            </a:r>
            <a:r>
              <a:rPr lang="ru-RU" b="1" dirty="0" err="1">
                <a:solidFill>
                  <a:schemeClr val="tx1"/>
                </a:solidFill>
              </a:rPr>
              <a:t>історичних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традицій</a:t>
            </a:r>
            <a:r>
              <a:rPr lang="ru-RU" b="1" dirty="0">
                <a:solidFill>
                  <a:schemeClr val="tx1"/>
                </a:solidFill>
              </a:rPr>
              <a:t> (так звана </a:t>
            </a:r>
            <a:r>
              <a:rPr lang="ru-RU" b="1" dirty="0" err="1">
                <a:solidFill>
                  <a:schemeClr val="tx1"/>
                </a:solidFill>
              </a:rPr>
              <a:t>звичайна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конвенція</a:t>
            </a:r>
            <a:r>
              <a:rPr lang="ru-RU" b="1" dirty="0">
                <a:solidFill>
                  <a:schemeClr val="tx1"/>
                </a:solidFill>
              </a:rPr>
              <a:t>):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710506-3D79-E2A7-6004-475E5A32C8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072" t="56635" r="23000" b="30667"/>
          <a:stretch/>
        </p:blipFill>
        <p:spPr>
          <a:xfrm>
            <a:off x="775064" y="1463040"/>
            <a:ext cx="10888406" cy="18549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Мегабайт – Бесплатные иконки: электроника">
            <a:extLst>
              <a:ext uri="{FF2B5EF4-FFF2-40B4-BE49-F238E27FC236}">
                <a16:creationId xmlns:a16="http://schemas.microsoft.com/office/drawing/2014/main" id="{32267496-852E-CDB2-8498-94090FF63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91" y="3649693"/>
            <a:ext cx="2635719" cy="26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Гигабайт – Бесплатные иконки: компьютер">
            <a:extLst>
              <a:ext uri="{FF2B5EF4-FFF2-40B4-BE49-F238E27FC236}">
                <a16:creationId xmlns:a16="http://schemas.microsoft.com/office/drawing/2014/main" id="{BFF89DCB-9FCE-5E80-CE4D-1AB75AD39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30" y="3649694"/>
            <a:ext cx="2635718" cy="263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Терабайт – Бесплатные иконки: электроника">
            <a:extLst>
              <a:ext uri="{FF2B5EF4-FFF2-40B4-BE49-F238E27FC236}">
                <a16:creationId xmlns:a16="http://schemas.microsoft.com/office/drawing/2014/main" id="{42FD343E-25F1-3710-6BA2-30AA19498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213" y="3649695"/>
            <a:ext cx="2635718" cy="263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hlinkClick r:id="rId10"/>
            <a:extLst>
              <a:ext uri="{FF2B5EF4-FFF2-40B4-BE49-F238E27FC236}">
                <a16:creationId xmlns:a16="http://schemas.microsoft.com/office/drawing/2014/main" id="{8811CA75-5C22-4D0C-D41B-E5AB4CE1D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169" y="6114278"/>
            <a:ext cx="603792" cy="60379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hlinkClick r:id="rId13"/>
            <a:extLst>
              <a:ext uri="{FF2B5EF4-FFF2-40B4-BE49-F238E27FC236}">
                <a16:creationId xmlns:a16="http://schemas.microsoft.com/office/drawing/2014/main" id="{C3F2427B-6A07-F1AC-BD85-D698010257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0" y="5754041"/>
            <a:ext cx="2835878" cy="110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8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66414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Кратні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одиниці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вимірювання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довжини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двійкового</a:t>
            </a:r>
            <a:r>
              <a:rPr lang="ru-RU" b="1" dirty="0">
                <a:solidFill>
                  <a:schemeClr val="tx1"/>
                </a:solidFill>
              </a:rPr>
              <a:t> коду </a:t>
            </a:r>
            <a:r>
              <a:rPr lang="ru-RU" b="1" dirty="0" err="1">
                <a:solidFill>
                  <a:schemeClr val="tx1"/>
                </a:solidFill>
              </a:rPr>
              <a:t>використовують</a:t>
            </a:r>
            <a:r>
              <a:rPr lang="ru-RU" b="1" dirty="0">
                <a:solidFill>
                  <a:schemeClr val="tx1"/>
                </a:solidFill>
              </a:rPr>
              <a:t> для </a:t>
            </a:r>
            <a:r>
              <a:rPr lang="ru-RU" b="1" dirty="0" err="1">
                <a:solidFill>
                  <a:schemeClr val="tx1"/>
                </a:solidFill>
              </a:rPr>
              <a:t>позначення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розмірів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файлів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ємності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носіїв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даних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обсягу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даних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передаються</a:t>
            </a:r>
            <a:r>
              <a:rPr lang="ru-RU" b="1" dirty="0">
                <a:solidFill>
                  <a:schemeClr val="tx1"/>
                </a:solidFill>
              </a:rPr>
              <a:t> мережами, </a:t>
            </a:r>
            <a:r>
              <a:rPr lang="ru-RU" b="1" dirty="0" err="1">
                <a:solidFill>
                  <a:schemeClr val="tx1"/>
                </a:solidFill>
              </a:rPr>
              <a:t>тощо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Picture 4">
            <a:hlinkClick r:id="rId5"/>
            <a:extLst>
              <a:ext uri="{FF2B5EF4-FFF2-40B4-BE49-F238E27FC236}">
                <a16:creationId xmlns:a16="http://schemas.microsoft.com/office/drawing/2014/main" id="{1BF52F6E-1FCB-119B-4558-C165396C8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169" y="6114278"/>
            <a:ext cx="603792" cy="60379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4D3EB1-E5B0-58F1-CC70-9806CBA129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785" t="27809" r="6572" b="10844"/>
          <a:stretch/>
        </p:blipFill>
        <p:spPr>
          <a:xfrm>
            <a:off x="121166" y="870856"/>
            <a:ext cx="11949668" cy="5920895"/>
          </a:xfrm>
          <a:prstGeom prst="rect">
            <a:avLst/>
          </a:prstGeom>
        </p:spPr>
      </p:pic>
      <p:pic>
        <p:nvPicPr>
          <p:cNvPr id="13" name="Рисунок 12">
            <a:hlinkClick r:id="rId9"/>
            <a:extLst>
              <a:ext uri="{FF2B5EF4-FFF2-40B4-BE49-F238E27FC236}">
                <a16:creationId xmlns:a16="http://schemas.microsoft.com/office/drawing/2014/main" id="{433CBB16-E227-D73A-7FBD-5586C7F99C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0" y="5754041"/>
            <a:ext cx="2835878" cy="110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93365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Довжину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двійкового</a:t>
            </a:r>
            <a:r>
              <a:rPr lang="ru-RU" b="1" dirty="0">
                <a:solidFill>
                  <a:schemeClr val="tx1"/>
                </a:solidFill>
              </a:rPr>
              <a:t> коду </a:t>
            </a:r>
            <a:r>
              <a:rPr lang="ru-RU" b="1" dirty="0" err="1">
                <a:solidFill>
                  <a:schemeClr val="tx1"/>
                </a:solidFill>
              </a:rPr>
              <a:t>повідомлень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можна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вказувати</a:t>
            </a:r>
            <a:r>
              <a:rPr lang="ru-RU" b="1" dirty="0">
                <a:solidFill>
                  <a:schemeClr val="tx1"/>
                </a:solidFill>
              </a:rPr>
              <a:t> в </a:t>
            </a:r>
            <a:r>
              <a:rPr lang="ru-RU" b="1" dirty="0" err="1">
                <a:solidFill>
                  <a:schemeClr val="tx1"/>
                </a:solidFill>
              </a:rPr>
              <a:t>бітах</a:t>
            </a:r>
            <a:r>
              <a:rPr lang="ru-RU" b="1" dirty="0">
                <a:solidFill>
                  <a:schemeClr val="tx1"/>
                </a:solidFill>
              </a:rPr>
              <a:t>, байтах і в </a:t>
            </a:r>
            <a:r>
              <a:rPr lang="ru-RU" b="1" dirty="0" err="1">
                <a:solidFill>
                  <a:schemeClr val="tx1"/>
                </a:solidFill>
              </a:rPr>
              <a:t>кратних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їм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одиницях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Розглянемо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кілька</a:t>
            </a:r>
            <a:r>
              <a:rPr lang="ru-RU" b="1" dirty="0">
                <a:solidFill>
                  <a:schemeClr val="tx1"/>
                </a:solidFill>
              </a:rPr>
              <a:t> задач на </a:t>
            </a:r>
            <a:r>
              <a:rPr lang="ru-RU" b="1" dirty="0" err="1">
                <a:solidFill>
                  <a:schemeClr val="tx1"/>
                </a:solidFill>
              </a:rPr>
              <a:t>обчислення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довжини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двійкового</a:t>
            </a:r>
            <a:r>
              <a:rPr lang="ru-RU" b="1" dirty="0">
                <a:solidFill>
                  <a:schemeClr val="tx1"/>
                </a:solidFill>
              </a:rPr>
              <a:t> коду </a:t>
            </a:r>
            <a:r>
              <a:rPr lang="ru-RU" b="1" dirty="0" err="1">
                <a:solidFill>
                  <a:schemeClr val="tx1"/>
                </a:solidFill>
              </a:rPr>
              <a:t>повідомлень</a:t>
            </a:r>
            <a:r>
              <a:rPr lang="ru-RU" b="1" dirty="0">
                <a:solidFill>
                  <a:schemeClr val="tx1"/>
                </a:solidFill>
              </a:rPr>
              <a:t> і на </a:t>
            </a:r>
            <a:r>
              <a:rPr lang="ru-RU" b="1" dirty="0" err="1">
                <a:solidFill>
                  <a:schemeClr val="tx1"/>
                </a:solidFill>
              </a:rPr>
              <a:t>перехід</a:t>
            </a:r>
            <a:r>
              <a:rPr lang="ru-RU" b="1" dirty="0">
                <a:solidFill>
                  <a:schemeClr val="tx1"/>
                </a:solidFill>
              </a:rPr>
              <a:t> при </a:t>
            </a:r>
            <a:r>
              <a:rPr lang="ru-RU" b="1" dirty="0" err="1">
                <a:solidFill>
                  <a:schemeClr val="tx1"/>
                </a:solidFill>
              </a:rPr>
              <a:t>визначенні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довжини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двійкового</a:t>
            </a:r>
            <a:r>
              <a:rPr lang="ru-RU" b="1" dirty="0">
                <a:solidFill>
                  <a:schemeClr val="tx1"/>
                </a:solidFill>
              </a:rPr>
              <a:t> коду </a:t>
            </a:r>
            <a:r>
              <a:rPr lang="ru-RU" b="1" dirty="0" err="1">
                <a:solidFill>
                  <a:schemeClr val="tx1"/>
                </a:solidFill>
              </a:rPr>
              <a:t>повідомлення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одних </a:t>
            </a:r>
            <a:r>
              <a:rPr lang="ru-RU" b="1" dirty="0" err="1">
                <a:solidFill>
                  <a:schemeClr val="tx1"/>
                </a:solidFill>
              </a:rPr>
              <a:t>одиниць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вимірювання</a:t>
            </a:r>
            <a:r>
              <a:rPr lang="ru-RU" b="1" dirty="0">
                <a:solidFill>
                  <a:schemeClr val="tx1"/>
                </a:solidFill>
              </a:rPr>
              <a:t> до </a:t>
            </a:r>
            <a:r>
              <a:rPr lang="ru-RU" b="1" dirty="0" err="1">
                <a:solidFill>
                  <a:schemeClr val="tx1"/>
                </a:solidFill>
              </a:rPr>
              <a:t>інших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081856-02B7-ECF0-AFFB-91786EBF59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71" t="48635" r="13301" b="45523"/>
          <a:stretch/>
        </p:blipFill>
        <p:spPr>
          <a:xfrm>
            <a:off x="790036" y="1245243"/>
            <a:ext cx="10759813" cy="6531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497CBC79-844C-6300-65A6-A09759DCC27D}"/>
              </a:ext>
            </a:extLst>
          </p:cNvPr>
          <p:cNvSpPr/>
          <p:nvPr/>
        </p:nvSpPr>
        <p:spPr>
          <a:xfrm>
            <a:off x="256525" y="2237561"/>
            <a:ext cx="11687657" cy="9336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i="1" dirty="0">
                <a:solidFill>
                  <a:srgbClr val="FF0000"/>
                </a:solidFill>
              </a:rPr>
              <a:t>Розв’язання. </a:t>
            </a:r>
            <a:r>
              <a:rPr lang="uk-UA" b="1" i="1" dirty="0">
                <a:solidFill>
                  <a:schemeClr val="tx1"/>
                </a:solidFill>
              </a:rPr>
              <a:t>Оскільки в таблиці </a:t>
            </a:r>
            <a:r>
              <a:rPr lang="en-US" b="1" i="1" dirty="0">
                <a:solidFill>
                  <a:schemeClr val="tx1"/>
                </a:solidFill>
              </a:rPr>
              <a:t>Windows-1251 </a:t>
            </a:r>
            <a:r>
              <a:rPr lang="uk-UA" b="1" i="1" dirty="0">
                <a:solidFill>
                  <a:schemeClr val="tx1"/>
                </a:solidFill>
              </a:rPr>
              <a:t>один символ кодується одним байтом, то для отримання від-повіді на запитання потрібно виразити 4,5 МБ в байтах. Для переходу від мегабайтів до байтів спочатку ви-разимо довжину двійкового коду цього повідомлення в кілобайтах. За домовленістю вважаємо 1 МБ = 1024 </a:t>
            </a:r>
            <a:r>
              <a:rPr lang="uk-UA" b="1" i="1" dirty="0" err="1">
                <a:solidFill>
                  <a:schemeClr val="tx1"/>
                </a:solidFill>
              </a:rPr>
              <a:t>кБ</a:t>
            </a:r>
            <a:r>
              <a:rPr lang="uk-UA" b="1" i="1" dirty="0">
                <a:solidFill>
                  <a:schemeClr val="tx1"/>
                </a:solidFill>
              </a:rPr>
              <a:t>.</a:t>
            </a:r>
            <a:endParaRPr lang="uk-UA" sz="2000" b="1" i="1" dirty="0">
              <a:solidFill>
                <a:srgbClr val="7030A0"/>
              </a:solidFill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08B238A-D6A7-7EBC-65A4-49002EFE996C}"/>
              </a:ext>
            </a:extLst>
          </p:cNvPr>
          <p:cNvSpPr/>
          <p:nvPr/>
        </p:nvSpPr>
        <p:spPr>
          <a:xfrm>
            <a:off x="2625633" y="6036040"/>
            <a:ext cx="7076092" cy="4581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i="1" dirty="0">
                <a:solidFill>
                  <a:srgbClr val="FF0000"/>
                </a:solidFill>
              </a:rPr>
              <a:t>Відповідь. </a:t>
            </a:r>
            <a:r>
              <a:rPr lang="ru-RU" b="1" i="1" dirty="0" err="1">
                <a:solidFill>
                  <a:schemeClr val="tx1"/>
                </a:solidFill>
              </a:rPr>
              <a:t>було</a:t>
            </a:r>
            <a:r>
              <a:rPr lang="ru-RU" b="1" i="1" dirty="0">
                <a:solidFill>
                  <a:schemeClr val="tx1"/>
                </a:solidFill>
              </a:rPr>
              <a:t> </a:t>
            </a:r>
            <a:r>
              <a:rPr lang="ru-RU" b="1" i="1" dirty="0" err="1">
                <a:solidFill>
                  <a:schemeClr val="tx1"/>
                </a:solidFill>
              </a:rPr>
              <a:t>закодовано</a:t>
            </a:r>
            <a:r>
              <a:rPr lang="ru-RU" b="1" i="1" dirty="0">
                <a:solidFill>
                  <a:schemeClr val="tx1"/>
                </a:solidFill>
              </a:rPr>
              <a:t> 4 718 592 </a:t>
            </a:r>
            <a:r>
              <a:rPr lang="ru-RU" b="1" i="1" dirty="0" err="1">
                <a:solidFill>
                  <a:schemeClr val="tx1"/>
                </a:solidFill>
              </a:rPr>
              <a:t>символи</a:t>
            </a:r>
            <a:r>
              <a:rPr lang="ru-RU" b="1" i="1" dirty="0">
                <a:solidFill>
                  <a:schemeClr val="tx1"/>
                </a:solidFill>
              </a:rPr>
              <a:t>.</a:t>
            </a:r>
            <a:endParaRPr lang="uk-UA" sz="2000" b="1" i="1" dirty="0">
              <a:solidFill>
                <a:srgbClr val="7030A0"/>
              </a:solidFill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B236163A-BDF3-DEDC-88CA-0CAAE31C7A2E}"/>
              </a:ext>
            </a:extLst>
          </p:cNvPr>
          <p:cNvSpPr/>
          <p:nvPr/>
        </p:nvSpPr>
        <p:spPr>
          <a:xfrm>
            <a:off x="3757747" y="3423626"/>
            <a:ext cx="4811864" cy="5999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7030A0"/>
                </a:solidFill>
              </a:rPr>
              <a:t>4,5 МБ = 4,5 ∙ 1024 </a:t>
            </a:r>
            <a:r>
              <a:rPr lang="ru-RU" sz="2000" b="1" i="1" dirty="0" err="1">
                <a:solidFill>
                  <a:srgbClr val="7030A0"/>
                </a:solidFill>
              </a:rPr>
              <a:t>кБ</a:t>
            </a:r>
            <a:r>
              <a:rPr lang="ru-RU" sz="2000" b="1" i="1" dirty="0">
                <a:solidFill>
                  <a:srgbClr val="7030A0"/>
                </a:solidFill>
              </a:rPr>
              <a:t> = 4608 </a:t>
            </a:r>
            <a:r>
              <a:rPr lang="ru-RU" sz="2000" b="1" i="1" dirty="0" err="1">
                <a:solidFill>
                  <a:srgbClr val="7030A0"/>
                </a:solidFill>
              </a:rPr>
              <a:t>кБ</a:t>
            </a:r>
            <a:endParaRPr lang="uk-UA" sz="2000" b="1" i="1" dirty="0">
              <a:solidFill>
                <a:srgbClr val="7030A0"/>
              </a:solidFill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B2E73091-E5EA-A378-7976-2BEFC4E5A2AC}"/>
              </a:ext>
            </a:extLst>
          </p:cNvPr>
          <p:cNvSpPr/>
          <p:nvPr/>
        </p:nvSpPr>
        <p:spPr>
          <a:xfrm>
            <a:off x="2751908" y="4276007"/>
            <a:ext cx="6544868" cy="5068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err="1">
                <a:solidFill>
                  <a:schemeClr val="tx1"/>
                </a:solidFill>
              </a:rPr>
              <a:t>Переведемо</a:t>
            </a:r>
            <a:r>
              <a:rPr lang="ru-RU" b="1" i="1" dirty="0">
                <a:solidFill>
                  <a:schemeClr val="tx1"/>
                </a:solidFill>
              </a:rPr>
              <a:t> </a:t>
            </a:r>
            <a:r>
              <a:rPr lang="ru-RU" b="1" i="1" dirty="0" err="1">
                <a:solidFill>
                  <a:schemeClr val="tx1"/>
                </a:solidFill>
              </a:rPr>
              <a:t>кілобайти</a:t>
            </a:r>
            <a:r>
              <a:rPr lang="ru-RU" b="1" i="1" dirty="0">
                <a:solidFill>
                  <a:schemeClr val="tx1"/>
                </a:solidFill>
              </a:rPr>
              <a:t> в </a:t>
            </a:r>
            <a:r>
              <a:rPr lang="ru-RU" b="1" i="1" dirty="0" err="1">
                <a:solidFill>
                  <a:schemeClr val="tx1"/>
                </a:solidFill>
              </a:rPr>
              <a:t>байти</a:t>
            </a:r>
            <a:r>
              <a:rPr lang="ru-RU" b="1" i="1" dirty="0">
                <a:solidFill>
                  <a:schemeClr val="tx1"/>
                </a:solidFill>
              </a:rPr>
              <a:t>, </a:t>
            </a:r>
            <a:r>
              <a:rPr lang="ru-RU" b="1" i="1" dirty="0" err="1">
                <a:solidFill>
                  <a:schemeClr val="tx1"/>
                </a:solidFill>
              </a:rPr>
              <a:t>враховуючи</a:t>
            </a:r>
            <a:r>
              <a:rPr lang="ru-RU" b="1" i="1" dirty="0">
                <a:solidFill>
                  <a:schemeClr val="tx1"/>
                </a:solidFill>
              </a:rPr>
              <a:t>, </a:t>
            </a:r>
            <a:r>
              <a:rPr lang="ru-RU" b="1" i="1" dirty="0" err="1">
                <a:solidFill>
                  <a:schemeClr val="tx1"/>
                </a:solidFill>
              </a:rPr>
              <a:t>що</a:t>
            </a:r>
            <a:r>
              <a:rPr lang="ru-RU" b="1" i="1" dirty="0">
                <a:solidFill>
                  <a:schemeClr val="tx1"/>
                </a:solidFill>
              </a:rPr>
              <a:t> 1 </a:t>
            </a:r>
            <a:r>
              <a:rPr lang="ru-RU" b="1" i="1" dirty="0" err="1">
                <a:solidFill>
                  <a:schemeClr val="tx1"/>
                </a:solidFill>
              </a:rPr>
              <a:t>кБ</a:t>
            </a:r>
            <a:r>
              <a:rPr lang="ru-RU" b="1" i="1" dirty="0">
                <a:solidFill>
                  <a:schemeClr val="tx1"/>
                </a:solidFill>
              </a:rPr>
              <a:t> = 1024 Б.</a:t>
            </a:r>
            <a:endParaRPr lang="uk-UA" sz="2000" b="1" i="1" dirty="0">
              <a:solidFill>
                <a:srgbClr val="7030A0"/>
              </a:solidFill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EE084584-4467-851C-A540-8897B4B692BE}"/>
              </a:ext>
            </a:extLst>
          </p:cNvPr>
          <p:cNvSpPr/>
          <p:nvPr/>
        </p:nvSpPr>
        <p:spPr>
          <a:xfrm>
            <a:off x="3757747" y="5143834"/>
            <a:ext cx="4811864" cy="5466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7030A0"/>
                </a:solidFill>
              </a:rPr>
              <a:t>4608 </a:t>
            </a:r>
            <a:r>
              <a:rPr lang="ru-RU" sz="2000" b="1" i="1" dirty="0" err="1">
                <a:solidFill>
                  <a:srgbClr val="7030A0"/>
                </a:solidFill>
              </a:rPr>
              <a:t>кБ</a:t>
            </a:r>
            <a:r>
              <a:rPr lang="ru-RU" sz="2000" b="1" i="1" dirty="0">
                <a:solidFill>
                  <a:srgbClr val="7030A0"/>
                </a:solidFill>
              </a:rPr>
              <a:t> = 4608 ∙ 1024 Б = 4 718 592 Б.</a:t>
            </a:r>
            <a:endParaRPr lang="uk-UA" sz="2000" b="1" i="1" dirty="0">
              <a:solidFill>
                <a:srgbClr val="7030A0"/>
              </a:solidFill>
            </a:endParaRPr>
          </a:p>
        </p:txBody>
      </p:sp>
      <p:pic>
        <p:nvPicPr>
          <p:cNvPr id="15" name="Picture 4">
            <a:hlinkClick r:id="rId6"/>
            <a:extLst>
              <a:ext uri="{FF2B5EF4-FFF2-40B4-BE49-F238E27FC236}">
                <a16:creationId xmlns:a16="http://schemas.microsoft.com/office/drawing/2014/main" id="{4FDDF0F1-9EEB-B14B-CFEC-C06520A76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169" y="6114278"/>
            <a:ext cx="603792" cy="60379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hlinkClick r:id="rId9"/>
            <a:extLst>
              <a:ext uri="{FF2B5EF4-FFF2-40B4-BE49-F238E27FC236}">
                <a16:creationId xmlns:a16="http://schemas.microsoft.com/office/drawing/2014/main" id="{9122748F-4EF6-8E0E-C24E-ACF4663992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0" y="5754041"/>
            <a:ext cx="2835878" cy="110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066674-80B8-4094-9E22-F2BD371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0E0B7A-5D4D-429E-A748-54E5A8B9FD42}"/>
              </a:ext>
            </a:extLst>
          </p:cNvPr>
          <p:cNvGrpSpPr/>
          <p:nvPr/>
        </p:nvGrpSpPr>
        <p:grpSpPr>
          <a:xfrm>
            <a:off x="0" y="-49059"/>
            <a:ext cx="12192000" cy="6931152"/>
            <a:chOff x="0" y="0"/>
            <a:chExt cx="12192000" cy="6931152"/>
          </a:xfrm>
          <a:solidFill>
            <a:srgbClr val="0070C0"/>
          </a:solidFill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2B41D88-F0E3-4660-BE1E-9A3A66A3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31152" cy="6931152"/>
            </a:xfrm>
            <a:prstGeom prst="rect">
              <a:avLst/>
            </a:prstGeom>
            <a:grpFill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953EA1-8FBB-4CE5-A0C3-83D77CC8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8" y="0"/>
              <a:ext cx="6931152" cy="6931152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40326C-01C0-41CC-9DAC-40AD3FAA5C5D}"/>
              </a:ext>
            </a:extLst>
          </p:cNvPr>
          <p:cNvGrpSpPr/>
          <p:nvPr/>
        </p:nvGrpSpPr>
        <p:grpSpPr>
          <a:xfrm>
            <a:off x="9178835" y="4068581"/>
            <a:ext cx="2862571" cy="2862571"/>
            <a:chOff x="9178835" y="4068581"/>
            <a:chExt cx="2862571" cy="2862571"/>
          </a:xfrm>
        </p:grpSpPr>
        <p:pic>
          <p:nvPicPr>
            <p:cNvPr id="1030" name="Picture 6" descr="Мальчик Пишет — стоковая векторная графика и другие изображения на тему  Писать - iStock">
              <a:extLst>
                <a:ext uri="{FF2B5EF4-FFF2-40B4-BE49-F238E27FC236}">
                  <a16:creationId xmlns:a16="http://schemas.microsoft.com/office/drawing/2014/main" id="{D7816BD2-E663-465A-8C48-D5C4B513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835" y="4068581"/>
              <a:ext cx="2862571" cy="28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Як росіяни не вкрали Тризуб | Збруч">
              <a:extLst>
                <a:ext uri="{FF2B5EF4-FFF2-40B4-BE49-F238E27FC236}">
                  <a16:creationId xmlns:a16="http://schemas.microsoft.com/office/drawing/2014/main" id="{04216B73-CFC5-45F2-A449-D0E72E3EC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r="26027"/>
            <a:stretch/>
          </p:blipFill>
          <p:spPr bwMode="auto">
            <a:xfrm>
              <a:off x="10177507" y="6045994"/>
              <a:ext cx="261893" cy="29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Ukraine Ukraine Flag GIF - Ukraine Ukraine Flag Ukrainian - Discover &amp;  Share GIFs">
            <a:extLst>
              <a:ext uri="{FF2B5EF4-FFF2-40B4-BE49-F238E27FC236}">
                <a16:creationId xmlns:a16="http://schemas.microsoft.com/office/drawing/2014/main" id="{58B772BC-209B-40E6-A328-517FAD4D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17" y="5369285"/>
            <a:ext cx="826389" cy="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: скругленные углы 2">
            <a:extLst>
              <a:ext uri="{FF2B5EF4-FFF2-40B4-BE49-F238E27FC236}">
                <a16:creationId xmlns:a16="http://schemas.microsoft.com/office/drawing/2014/main" id="{9AF7DCA0-3D43-E5B6-1738-FF40B0F62292}"/>
              </a:ext>
            </a:extLst>
          </p:cNvPr>
          <p:cNvSpPr/>
          <p:nvPr/>
        </p:nvSpPr>
        <p:spPr>
          <a:xfrm>
            <a:off x="1829790" y="474251"/>
            <a:ext cx="8845864" cy="1168927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r>
              <a:rPr lang="uk-UA" sz="3600" b="1" dirty="0"/>
              <a:t>.</a:t>
            </a:r>
            <a:endParaRPr lang="ru-RU" sz="3600" b="1" dirty="0"/>
          </a:p>
        </p:txBody>
      </p:sp>
      <p:pic>
        <p:nvPicPr>
          <p:cNvPr id="89" name="Рисунок 88">
            <a:hlinkClick r:id="rId7"/>
            <a:extLst>
              <a:ext uri="{FF2B5EF4-FFF2-40B4-BE49-F238E27FC236}">
                <a16:creationId xmlns:a16="http://schemas.microsoft.com/office/drawing/2014/main" id="{5BA5E41B-3086-6C97-6D6E-9D3CA51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2289437"/>
            <a:ext cx="4783482" cy="18658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8935F2D-25F5-DAAD-DD8A-486A6B46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  <p:pic>
        <p:nvPicPr>
          <p:cNvPr id="4" name="Picture 2" descr="Иконки, логотипы, символы Telegram logo — Скачать в PNG и SVG бесплатно">
            <a:extLst>
              <a:ext uri="{FF2B5EF4-FFF2-40B4-BE49-F238E27FC236}">
                <a16:creationId xmlns:a16="http://schemas.microsoft.com/office/drawing/2014/main" id="{B750FDBE-57EC-A40F-D660-7015A1D1E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76" y="3871458"/>
            <a:ext cx="2512291" cy="251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5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4990</TotalTime>
  <Words>400</Words>
  <Application>Microsoft Office PowerPoint</Application>
  <PresentationFormat>Широкий екран</PresentationFormat>
  <Paragraphs>22</Paragraphs>
  <Slides>8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</vt:i4>
      </vt:variant>
    </vt:vector>
  </HeadingPairs>
  <TitlesOfParts>
    <vt:vector size="14" baseType="lpstr">
      <vt:lpstr>a_Assuan</vt:lpstr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561</cp:revision>
  <dcterms:created xsi:type="dcterms:W3CDTF">2023-03-17T21:15:50Z</dcterms:created>
  <dcterms:modified xsi:type="dcterms:W3CDTF">2025-09-15T19:30:29Z</dcterms:modified>
</cp:coreProperties>
</file>