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522" r:id="rId2"/>
    <p:sldId id="487" r:id="rId3"/>
    <p:sldId id="524" r:id="rId4"/>
    <p:sldId id="526" r:id="rId5"/>
    <p:sldId id="527" r:id="rId6"/>
    <p:sldId id="528" r:id="rId7"/>
    <p:sldId id="529" r:id="rId8"/>
    <p:sldId id="544" r:id="rId9"/>
    <p:sldId id="271" r:id="rId1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EAFA"/>
    <a:srgbClr val="0000FF"/>
    <a:srgbClr val="5BD4FF"/>
    <a:srgbClr val="FF00FF"/>
    <a:srgbClr val="F0F97F"/>
    <a:srgbClr val="EEDDEF"/>
    <a:srgbClr val="DDF0FE"/>
    <a:srgbClr val="3A3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27E03-AF46-41B5-8348-895505F33B18}" type="datetimeFigureOut">
              <a:rPr lang="uk-UA" smtClean="0"/>
              <a:t>06.09.2025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32F45-75F4-4B29-899A-C543B371A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669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6D8F8-1E25-43AB-9034-6EC45E637E8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7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5CCEE-143D-60EB-6935-879ED861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FDAEDAE-99D1-F70D-DEA8-D935896C0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CCB5B1-0572-9C33-D4A0-AAC21B7F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06.09.2025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296216-B219-6640-7E51-09326A4E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BC6197-DC99-D2EC-3AFC-9CCCDA5B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670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2F6D7-6844-78D9-3E27-B458504CA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9089143-6FFB-AFFE-6F1F-CA6A51F18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E4851A-1A0C-E230-119F-042637EF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06.09.2025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12ABC3-7344-E6F6-7BA1-FEE4F4C8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2BEBE4-29CA-BD89-6365-73B6CD86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31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F6040-0FF0-B42D-2647-38B063074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F344D33-D11B-BB54-9176-9E61BE991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DB0D7D-1859-58D9-8071-ECE1CAA1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06.09.2025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A832B8-AC26-8D4F-E349-18479C06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3D7E19-D7CF-51CB-F6A8-900F87A6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48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3B64D-D001-A58E-D287-2AAEF3C0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14F2F6-51EE-EA7C-F82A-D389DA94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70FA8D-06DF-A22C-67D6-A54E9761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06.09.2025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33C760-8721-712E-9949-415531F7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1FBCD-4280-B1CD-0E12-900B6FB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172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2F87-FD2B-90C1-6BBF-83D5D81D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18925D-90A8-33F1-636E-B1751B0DF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EBB276-5B1C-103B-E35B-71B3D407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06.09.2025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A7AA3A-9EDA-8351-1FF1-43FB32DE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2A20A4-5DF2-4DD2-DE4B-2C80F85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91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BA49-7A5F-C9E0-C4DE-6CC17CB6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C26D3C-39AF-2B3D-96E9-B9D316FB4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5E39BB-6B3A-CF5F-09E1-A28EDC8A7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E0BE47-B8B9-CA90-81F7-5D9CFCF8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06.09.2025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9D3F53-635C-6EC6-4951-BABF4356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2BEE36-6F12-A25C-4A3B-819E7CA5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872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EFE09-ACAC-9CAA-2C27-88BF3609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61FFF8-9EAF-5D83-1817-D1A14683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5D8A77-1679-6B16-9455-37938357E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416A592-64A3-58E6-4FA0-DAC8662B9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93D938-842C-938E-7E43-3B5824C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A134D2-73C7-4207-AA61-C89323C9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06.09.2025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AA12C4C-5AAE-BCDC-F3D3-FF1BEA81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54653E3-5E8E-76B5-3211-66FB61CC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159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69942-7232-CDB9-7D9B-5C334312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9C4A3B6-363C-94FC-209C-B175FBD8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06.09.2025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3678554-D93D-FA53-117C-2577BA84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5DAECEF-854B-6940-667D-AF5D9051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95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EA5633-AD68-EE39-FDA1-F9BBD609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06.09.2025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30F6B48-C5E5-3C18-504E-CF54AE51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3AF835F-FDBB-5E9C-0882-ACDFE5A9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18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31C8-4678-ED5B-67EA-D6AA5BFB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FE1AE2-67D5-3BC9-FC07-151B1DF0F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235BBC-88D9-08D8-6873-9C6DAF84B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475C2E-4E7F-8830-DACC-926386A7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06.09.2025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40E41A-C6CF-9561-9B76-6D6FDC07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B394003-7BA0-BC2E-ECD9-B037BF8A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856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2E07E-8068-E47D-279D-0420F7CE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80DCE83-CC71-E9CC-BC1F-A8DD8FFA9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0C439D-2EDB-70B1-EDF1-06CA7D69B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49DBF3-B7BB-9068-91ED-03B9ED64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06.09.2025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EEA5E8-7C1A-9DD1-EB56-4C8D8E4F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98429C-2D05-4CCE-EE87-98B5F428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40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8AF1BF-188E-DFA2-D054-09F7DD7D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434913-EBEE-559D-3839-6776A02E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44F351-8286-C883-4FBF-C49FDEB4C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3B80A-18F8-41CF-B782-306013C2E149}" type="datetimeFigureOut">
              <a:rPr lang="uk-UA" smtClean="0"/>
              <a:t>06.09.2025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2E0F98-ABB5-DF22-FEDA-E4F5F395D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8B266F-0335-16C1-9D38-29B50427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00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hyperlink" Target="https://youtu.be/3ihdYefso3Y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www.youtube.com/channel/UCYtu9EnlIk3Nph-Yj_nHd6A" TargetMode="External"/><Relationship Id="rId12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jpe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6.jpg"/><Relationship Id="rId9" Type="http://schemas.openxmlformats.org/officeDocument/2006/relationships/hyperlink" Target="https://youtu.be/3ihdYefso3Y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5.wdp"/><Relationship Id="rId7" Type="http://schemas.openxmlformats.org/officeDocument/2006/relationships/hyperlink" Target="https://youtu.be/3ihdYefso3Y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hyperlink" Target="https://www.youtube.com/channel/UCYtu9EnlIk3Nph-Yj_nHd6A" TargetMode="External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3ihdYefso3Y" TargetMode="External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jp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hyperlink" Target="https://youtu.be/3ihdYefso3Y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hyperlink" Target="https://youtu.be/3ihdYefso3Y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hyperlink" Target="https://youtu.be/3ihdYefso3Y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8.wdp"/><Relationship Id="rId7" Type="http://schemas.openxmlformats.org/officeDocument/2006/relationships/hyperlink" Target="https://youtu.be/3ihdYefso3Y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hyperlink" Target="https://www.youtube.com/channel/UCYtu9EnlIk3Nph-Yj_nHd6A" TargetMode="Externa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.jpg"/><Relationship Id="rId7" Type="http://schemas.openxmlformats.org/officeDocument/2006/relationships/hyperlink" Target="https://youtu.be/3ihdYefso3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-16639" y="-1"/>
            <a:ext cx="1209714" cy="12680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433011" y="2382559"/>
            <a:ext cx="690594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3000" b="1" cap="none" spc="50" dirty="0">
                <a:ln w="571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82" y="5136211"/>
            <a:ext cx="1839881" cy="1839881"/>
          </a:xfrm>
          <a:prstGeom prst="rect">
            <a:avLst/>
          </a:prstGeom>
        </p:spPr>
      </p:pic>
      <p:sp>
        <p:nvSpPr>
          <p:cNvPr id="24" name="Прямоугольник 12">
            <a:extLst>
              <a:ext uri="{FF2B5EF4-FFF2-40B4-BE49-F238E27FC236}">
                <a16:creationId xmlns:a16="http://schemas.microsoft.com/office/drawing/2014/main" id="{C5F4BD2D-3D11-B47B-85BA-001EF9EBA860}"/>
              </a:ext>
            </a:extLst>
          </p:cNvPr>
          <p:cNvSpPr/>
          <p:nvPr/>
        </p:nvSpPr>
        <p:spPr>
          <a:xfrm>
            <a:off x="8744734" y="0"/>
            <a:ext cx="3399129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 </a:t>
            </a:r>
            <a:r>
              <a:rPr lang="ru-RU" sz="66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A40CCA30-7D0D-3B1E-CE18-E0E81882AD5E}"/>
              </a:ext>
            </a:extLst>
          </p:cNvPr>
          <p:cNvGrpSpPr/>
          <p:nvPr/>
        </p:nvGrpSpPr>
        <p:grpSpPr>
          <a:xfrm>
            <a:off x="1037929" y="4211375"/>
            <a:ext cx="2249183" cy="2249183"/>
            <a:chOff x="2209664" y="3808717"/>
            <a:chExt cx="2249183" cy="224918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5AAF99F-DF26-37E1-21A6-850855DC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664" y="3808717"/>
              <a:ext cx="2249183" cy="2249183"/>
            </a:xfrm>
            <a:prstGeom prst="rect">
              <a:avLst/>
            </a:prstGeom>
          </p:spPr>
        </p:pic>
        <p:pic>
          <p:nvPicPr>
            <p:cNvPr id="25" name="Рисунок 24">
              <a:hlinkClick r:id="rId7"/>
              <a:extLst>
                <a:ext uri="{FF2B5EF4-FFF2-40B4-BE49-F238E27FC236}">
                  <a16:creationId xmlns:a16="http://schemas.microsoft.com/office/drawing/2014/main" id="{1127D1D3-7E7D-F136-07AB-53A7FA9A0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2869034" y="4505603"/>
              <a:ext cx="930442" cy="857013"/>
            </a:xfrm>
            <a:prstGeom prst="rect">
              <a:avLst/>
            </a:prstGeom>
          </p:spPr>
        </p:pic>
      </p:grp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_Assuan" panose="02040904030706050204" pitchFamily="18" charset="-52"/>
              </a:rPr>
              <a:t>інформатика</a:t>
            </a:r>
          </a:p>
        </p:txBody>
      </p: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A3C94CF-7399-4059-A701-C22AA5C6E1AB}"/>
              </a:ext>
            </a:extLst>
          </p:cNvPr>
          <p:cNvGrpSpPr/>
          <p:nvPr/>
        </p:nvGrpSpPr>
        <p:grpSpPr>
          <a:xfrm>
            <a:off x="6179419" y="6024791"/>
            <a:ext cx="6012581" cy="857013"/>
            <a:chOff x="6179419" y="6024791"/>
            <a:chExt cx="6012581" cy="85701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4E02A0-EE80-F47F-43B3-48B2150BDF9B}"/>
                </a:ext>
              </a:extLst>
            </p:cNvPr>
            <p:cNvSpPr txBox="1"/>
            <p:nvPr/>
          </p:nvSpPr>
          <p:spPr>
            <a:xfrm>
              <a:off x="7026442" y="6250155"/>
              <a:ext cx="516555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Перейти на </a:t>
              </a:r>
              <a:r>
                <a:rPr lang="uk-UA" b="1" dirty="0" err="1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pic>
          <p:nvPicPr>
            <p:cNvPr id="33" name="Рисунок 32">
              <a:hlinkClick r:id="rId7"/>
              <a:extLst>
                <a:ext uri="{FF2B5EF4-FFF2-40B4-BE49-F238E27FC236}">
                  <a16:creationId xmlns:a16="http://schemas.microsoft.com/office/drawing/2014/main" id="{40B129B1-12D7-BC2D-C591-69F0333B0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19" y="6024791"/>
              <a:ext cx="930442" cy="85701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397B05-CECE-C4E5-38B3-6632D8608E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0" t="5333" r="26508" b="12149"/>
          <a:stretch/>
        </p:blipFill>
        <p:spPr>
          <a:xfrm rot="5400000">
            <a:off x="7204084" y="211972"/>
            <a:ext cx="3390541" cy="6599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Прямоугольник 5">
            <a:extLst>
              <a:ext uri="{FF2B5EF4-FFF2-40B4-BE49-F238E27FC236}">
                <a16:creationId xmlns:a16="http://schemas.microsoft.com/office/drawing/2014/main" id="{EF9BD8D0-9885-4773-26BA-641DDA687CB9}"/>
              </a:ext>
            </a:extLst>
          </p:cNvPr>
          <p:cNvSpPr/>
          <p:nvPr/>
        </p:nvSpPr>
        <p:spPr>
          <a:xfrm>
            <a:off x="5818147" y="2298979"/>
            <a:ext cx="6179647" cy="230832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Кодування графічних, мультимедійних даних. </a:t>
            </a:r>
          </a:p>
          <a:p>
            <a:pPr algn="ctr"/>
            <a:r>
              <a:rPr lang="uk-UA" sz="36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Колірні моделі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174B3E-959E-9069-70F7-92D6198C260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83" t="19955" r="30643" b="64388"/>
          <a:stretch/>
        </p:blipFill>
        <p:spPr>
          <a:xfrm>
            <a:off x="1193075" y="76520"/>
            <a:ext cx="4114088" cy="10669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8B707E3-96D1-6417-4AB5-4B82478C824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8"/>
          <a:stretch/>
        </p:blipFill>
        <p:spPr>
          <a:xfrm>
            <a:off x="2782975" y="1530417"/>
            <a:ext cx="3523168" cy="5327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hlinkClick r:id="rId13"/>
            <a:extLst>
              <a:ext uri="{FF2B5EF4-FFF2-40B4-BE49-F238E27FC236}">
                <a16:creationId xmlns:a16="http://schemas.microsoft.com/office/drawing/2014/main" id="{0346D0D6-FFB6-6D6B-B8CF-0FDF2375A5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624" y="5206987"/>
            <a:ext cx="3474097" cy="13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8" accel="36000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8" accel="3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55001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Кодування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графічних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даних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виконується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по-різному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залежно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від</a:t>
            </a:r>
            <a:r>
              <a:rPr lang="ru-RU" b="1" dirty="0">
                <a:solidFill>
                  <a:schemeClr val="tx1"/>
                </a:solidFill>
              </a:rPr>
              <a:t> виду </a:t>
            </a:r>
            <a:r>
              <a:rPr lang="ru-RU" b="1" dirty="0" err="1">
                <a:solidFill>
                  <a:schemeClr val="tx1"/>
                </a:solidFill>
              </a:rPr>
              <a:t>графіки</a:t>
            </a:r>
            <a:r>
              <a:rPr lang="ru-RU" b="1" dirty="0">
                <a:solidFill>
                  <a:schemeClr val="tx1"/>
                </a:solidFill>
              </a:rPr>
              <a:t>. Як </a:t>
            </a:r>
            <a:r>
              <a:rPr lang="ru-RU" b="1" dirty="0" err="1">
                <a:solidFill>
                  <a:schemeClr val="tx1"/>
                </a:solidFill>
              </a:rPr>
              <a:t>ви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вже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знаєте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растрове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зобра-ження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складається</a:t>
            </a:r>
            <a:r>
              <a:rPr lang="ru-RU" b="1" dirty="0">
                <a:solidFill>
                  <a:schemeClr val="tx1"/>
                </a:solidFill>
              </a:rPr>
              <a:t> з </a:t>
            </a:r>
            <a:r>
              <a:rPr lang="ru-RU" b="1" dirty="0" err="1">
                <a:solidFill>
                  <a:schemeClr val="tx1"/>
                </a:solidFill>
              </a:rPr>
              <a:t>окремих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пікселів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9" name="Picture 2" descr="Характеристики зображення та засобів його відтворення (растрова графіка) |  Тест з інформатики – «На Урок»">
            <a:extLst>
              <a:ext uri="{FF2B5EF4-FFF2-40B4-BE49-F238E27FC236}">
                <a16:creationId xmlns:a16="http://schemas.microsoft.com/office/drawing/2014/main" id="{CE566040-0D6E-5003-01B3-5C7964BE1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07" t="2711"/>
          <a:stretch/>
        </p:blipFill>
        <p:spPr bwMode="auto">
          <a:xfrm>
            <a:off x="0" y="1205568"/>
            <a:ext cx="6443964" cy="465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Алмазная мозаика - Украинский киборг ©mosyakart (AMO7425)">
            <a:extLst>
              <a:ext uri="{FF2B5EF4-FFF2-40B4-BE49-F238E27FC236}">
                <a16:creationId xmlns:a16="http://schemas.microsoft.com/office/drawing/2014/main" id="{CA8F6FCC-DF7D-978E-7618-C75A9387B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51" y="796742"/>
            <a:ext cx="4682806" cy="589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hlinkClick r:id="rId9"/>
            <a:extLst>
              <a:ext uri="{FF2B5EF4-FFF2-40B4-BE49-F238E27FC236}">
                <a16:creationId xmlns:a16="http://schemas.microsoft.com/office/drawing/2014/main" id="{15B23DB5-0158-56ED-8725-1B5A38995C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92" y="5926820"/>
            <a:ext cx="2464525" cy="9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4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628393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Векторне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зображення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складається</a:t>
            </a:r>
            <a:r>
              <a:rPr lang="ru-RU" b="1" dirty="0">
                <a:solidFill>
                  <a:schemeClr val="tx1"/>
                </a:solidFill>
              </a:rPr>
              <a:t> з </a:t>
            </a:r>
            <a:r>
              <a:rPr lang="ru-RU" b="1" dirty="0" err="1">
                <a:solidFill>
                  <a:schemeClr val="tx1"/>
                </a:solidFill>
              </a:rPr>
              <a:t>окремих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геометричних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фігур</a:t>
            </a:r>
            <a:r>
              <a:rPr lang="ru-RU" b="1" dirty="0">
                <a:solidFill>
                  <a:schemeClr val="tx1"/>
                </a:solidFill>
              </a:rPr>
              <a:t> (</a:t>
            </a:r>
            <a:r>
              <a:rPr lang="ru-RU" b="1" dirty="0" err="1">
                <a:solidFill>
                  <a:schemeClr val="tx1"/>
                </a:solidFill>
              </a:rPr>
              <a:t>графічних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примітивів</a:t>
            </a:r>
            <a:r>
              <a:rPr lang="ru-RU" b="1" dirty="0">
                <a:solidFill>
                  <a:schemeClr val="tx1"/>
                </a:solidFill>
              </a:rPr>
              <a:t>): </a:t>
            </a:r>
            <a:r>
              <a:rPr lang="ru-RU" b="1" dirty="0" err="1">
                <a:solidFill>
                  <a:schemeClr val="tx1"/>
                </a:solidFill>
              </a:rPr>
              <a:t>відрізків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прямокутників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овалів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кривих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тощо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95AEEA-3B36-2228-F778-D6B202BC0C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395" t="32702" r="25794" b="29404"/>
          <a:stretch/>
        </p:blipFill>
        <p:spPr>
          <a:xfrm>
            <a:off x="421195" y="971357"/>
            <a:ext cx="11349610" cy="5168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5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1" name="Рисунок 10">
            <a:hlinkClick r:id="rId7"/>
            <a:extLst>
              <a:ext uri="{FF2B5EF4-FFF2-40B4-BE49-F238E27FC236}">
                <a16:creationId xmlns:a16="http://schemas.microsoft.com/office/drawing/2014/main" id="{DEE71D48-B9B0-8CA9-7F40-11F5093EF5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92" y="5926820"/>
            <a:ext cx="2464525" cy="9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9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907068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Найчастіше</a:t>
            </a:r>
            <a:r>
              <a:rPr lang="ru-RU" b="1" dirty="0">
                <a:solidFill>
                  <a:schemeClr val="tx1"/>
                </a:solidFill>
              </a:rPr>
              <a:t> в </a:t>
            </a:r>
            <a:r>
              <a:rPr lang="ru-RU" b="1" dirty="0" err="1">
                <a:solidFill>
                  <a:schemeClr val="tx1"/>
                </a:solidFill>
              </a:rPr>
              <a:t>комп’ютерній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графіці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використовують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колірну</a:t>
            </a:r>
            <a:r>
              <a:rPr lang="ru-RU" b="1" dirty="0">
                <a:solidFill>
                  <a:schemeClr val="tx1"/>
                </a:solidFill>
              </a:rPr>
              <a:t> модель </a:t>
            </a:r>
            <a:r>
              <a:rPr lang="en-US" b="1" dirty="0">
                <a:solidFill>
                  <a:srgbClr val="FF0000"/>
                </a:solidFill>
              </a:rPr>
              <a:t>RGB</a:t>
            </a:r>
            <a:r>
              <a:rPr lang="en-US" b="1" dirty="0">
                <a:solidFill>
                  <a:schemeClr val="tx1"/>
                </a:solidFill>
              </a:rPr>
              <a:t>,</a:t>
            </a:r>
            <a:r>
              <a:rPr lang="uk-UA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якщо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зображення</a:t>
            </a:r>
            <a:r>
              <a:rPr lang="ru-RU" b="1" dirty="0">
                <a:solidFill>
                  <a:schemeClr val="tx1"/>
                </a:solidFill>
              </a:rPr>
              <a:t> буде </a:t>
            </a:r>
            <a:r>
              <a:rPr lang="ru-RU" b="1" dirty="0" err="1">
                <a:solidFill>
                  <a:schemeClr val="tx1"/>
                </a:solidFill>
              </a:rPr>
              <a:t>відтворюватись</a:t>
            </a:r>
            <a:r>
              <a:rPr lang="ru-RU" b="1" dirty="0">
                <a:solidFill>
                  <a:schemeClr val="tx1"/>
                </a:solidFill>
              </a:rPr>
              <a:t> на</a:t>
            </a:r>
          </a:p>
          <a:p>
            <a:r>
              <a:rPr lang="ru-RU" b="1" dirty="0" err="1">
                <a:solidFill>
                  <a:schemeClr val="tx1"/>
                </a:solidFill>
              </a:rPr>
              <a:t>екрані</a:t>
            </a:r>
            <a:r>
              <a:rPr lang="ru-RU" b="1" dirty="0">
                <a:solidFill>
                  <a:schemeClr val="tx1"/>
                </a:solidFill>
              </a:rPr>
              <a:t>, модель </a:t>
            </a:r>
            <a:r>
              <a:rPr lang="en-US" b="1" dirty="0">
                <a:solidFill>
                  <a:srgbClr val="FF0000"/>
                </a:solidFill>
              </a:rPr>
              <a:t>CMYK</a:t>
            </a:r>
            <a:r>
              <a:rPr lang="en-US" b="1" dirty="0">
                <a:solidFill>
                  <a:schemeClr val="tx1"/>
                </a:solidFill>
              </a:rPr>
              <a:t> – </a:t>
            </a:r>
            <a:r>
              <a:rPr lang="ru-RU" b="1" dirty="0">
                <a:solidFill>
                  <a:schemeClr val="tx1"/>
                </a:solidFill>
              </a:rPr>
              <a:t>для </a:t>
            </a:r>
            <a:r>
              <a:rPr lang="ru-RU" b="1" dirty="0" err="1">
                <a:solidFill>
                  <a:schemeClr val="tx1"/>
                </a:solidFill>
              </a:rPr>
              <a:t>друку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зображення</a:t>
            </a:r>
            <a:r>
              <a:rPr lang="ru-RU" b="1" dirty="0">
                <a:solidFill>
                  <a:schemeClr val="tx1"/>
                </a:solidFill>
              </a:rPr>
              <a:t> та модель </a:t>
            </a:r>
            <a:r>
              <a:rPr lang="en-US" b="1" dirty="0">
                <a:solidFill>
                  <a:srgbClr val="FF0000"/>
                </a:solidFill>
              </a:rPr>
              <a:t>HSV (HSB) </a:t>
            </a:r>
            <a:r>
              <a:rPr lang="en-US" b="1" dirty="0">
                <a:solidFill>
                  <a:schemeClr val="tx1"/>
                </a:solidFill>
              </a:rPr>
              <a:t>–</a:t>
            </a:r>
            <a:r>
              <a:rPr lang="uk-UA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для </a:t>
            </a:r>
            <a:r>
              <a:rPr lang="ru-RU" b="1" dirty="0" err="1">
                <a:solidFill>
                  <a:schemeClr val="tx1"/>
                </a:solidFill>
              </a:rPr>
              <a:t>коригування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кольорів</a:t>
            </a:r>
            <a:r>
              <a:rPr lang="ru-RU" b="1" dirty="0">
                <a:solidFill>
                  <a:schemeClr val="tx1"/>
                </a:solidFill>
              </a:rPr>
              <a:t> у </a:t>
            </a:r>
            <a:r>
              <a:rPr lang="ru-RU" b="1" dirty="0" err="1">
                <a:solidFill>
                  <a:schemeClr val="tx1"/>
                </a:solidFill>
              </a:rPr>
              <a:t>комп’ютерній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графіці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6341737F-4711-4DD3-BF3D-779D9A403FE3}"/>
              </a:ext>
            </a:extLst>
          </p:cNvPr>
          <p:cNvSpPr txBox="1"/>
          <p:nvPr/>
        </p:nvSpPr>
        <p:spPr>
          <a:xfrm>
            <a:off x="70929" y="1232614"/>
            <a:ext cx="3973051" cy="92333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i="1" kern="0" dirty="0">
                <a:solidFill>
                  <a:srgbClr val="FFFFFF"/>
                </a:solidFill>
              </a:rPr>
              <a:t>RGB</a:t>
            </a:r>
            <a:endParaRPr lang="uk-UA" sz="5400" b="1" i="1" kern="0" dirty="0">
              <a:solidFill>
                <a:srgbClr val="FFFFFF"/>
              </a:solidFill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416B509D-7F32-4D98-AF1B-F69C76DB7E7A}"/>
              </a:ext>
            </a:extLst>
          </p:cNvPr>
          <p:cNvSpPr txBox="1"/>
          <p:nvPr/>
        </p:nvSpPr>
        <p:spPr>
          <a:xfrm>
            <a:off x="4109475" y="1232614"/>
            <a:ext cx="3973051" cy="92333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i="1" kern="0" dirty="0">
                <a:solidFill>
                  <a:srgbClr val="FFFFFF"/>
                </a:solidFill>
              </a:rPr>
              <a:t>CMYK</a:t>
            </a:r>
            <a:endParaRPr lang="uk-UA" sz="5400" b="1" i="1" kern="0" dirty="0">
              <a:solidFill>
                <a:srgbClr val="FFFFFF"/>
              </a:solidFill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D997BF3-260C-4CB2-9CA0-9375CD948A62}"/>
              </a:ext>
            </a:extLst>
          </p:cNvPr>
          <p:cNvSpPr txBox="1"/>
          <p:nvPr/>
        </p:nvSpPr>
        <p:spPr>
          <a:xfrm>
            <a:off x="8148021" y="1232614"/>
            <a:ext cx="3973051" cy="92333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i="1" kern="0" dirty="0">
                <a:solidFill>
                  <a:srgbClr val="FFFFFF"/>
                </a:solidFill>
              </a:rPr>
              <a:t>HSB</a:t>
            </a:r>
            <a:endParaRPr lang="uk-UA" sz="5400" b="1" i="1" kern="0" dirty="0">
              <a:solidFill>
                <a:srgbClr val="FFFFFF"/>
              </a:solidFill>
            </a:endParaRPr>
          </a:p>
        </p:txBody>
      </p:sp>
      <p:pic>
        <p:nvPicPr>
          <p:cNvPr id="13" name="Picture 2" descr="Результат пошуку зображень за запитом &quot;RGB&quot;">
            <a:extLst>
              <a:ext uri="{FF2B5EF4-FFF2-40B4-BE49-F238E27FC236}">
                <a16:creationId xmlns:a16="http://schemas.microsoft.com/office/drawing/2014/main" id="{460025F4-75CA-4C21-827B-E87B2A454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12" y="2155944"/>
            <a:ext cx="3369283" cy="336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Результат пошуку зображень за запитом &quot;CMYK&quot;">
            <a:extLst>
              <a:ext uri="{FF2B5EF4-FFF2-40B4-BE49-F238E27FC236}">
                <a16:creationId xmlns:a16="http://schemas.microsoft.com/office/drawing/2014/main" id="{6C33259F-D63F-4CF1-A267-AC14B367A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271" y="2241723"/>
            <a:ext cx="3383663" cy="338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31135C75-DC90-468A-8C11-A5DDE58DC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354" y="2314091"/>
            <a:ext cx="3820768" cy="30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hlinkClick r:id="rId8"/>
            <a:extLst>
              <a:ext uri="{FF2B5EF4-FFF2-40B4-BE49-F238E27FC236}">
                <a16:creationId xmlns:a16="http://schemas.microsoft.com/office/drawing/2014/main" id="{0F91F256-A9FF-6D61-9884-49B50B9E0D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92" y="5926820"/>
            <a:ext cx="2464525" cy="9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8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872233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У </a:t>
            </a:r>
            <a:r>
              <a:rPr lang="ru-RU" b="1" dirty="0" err="1">
                <a:solidFill>
                  <a:schemeClr val="tx1"/>
                </a:solidFill>
              </a:rPr>
              <a:t>колірній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моделі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RGB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базовими</a:t>
            </a:r>
            <a:r>
              <a:rPr lang="ru-RU" b="1" dirty="0">
                <a:solidFill>
                  <a:schemeClr val="tx1"/>
                </a:solidFill>
              </a:rPr>
              <a:t> компонентами є три </a:t>
            </a:r>
            <a:r>
              <a:rPr lang="ru-RU" b="1" dirty="0" err="1">
                <a:solidFill>
                  <a:schemeClr val="tx1"/>
                </a:solidFill>
              </a:rPr>
              <a:t>кольори</a:t>
            </a:r>
            <a:r>
              <a:rPr lang="ru-RU" b="1" dirty="0">
                <a:solidFill>
                  <a:schemeClr val="tx1"/>
                </a:solidFill>
              </a:rPr>
              <a:t> спектра – </a:t>
            </a:r>
            <a:r>
              <a:rPr lang="ru-RU" b="1" dirty="0" err="1">
                <a:solidFill>
                  <a:schemeClr val="tx1"/>
                </a:solidFill>
              </a:rPr>
              <a:t>червоний</a:t>
            </a:r>
            <a:r>
              <a:rPr lang="ru-RU" b="1" dirty="0">
                <a:solidFill>
                  <a:schemeClr val="tx1"/>
                </a:solidFill>
              </a:rPr>
              <a:t> (англ. </a:t>
            </a:r>
            <a:r>
              <a:rPr lang="en-US" b="1" dirty="0">
                <a:solidFill>
                  <a:schemeClr val="tx1"/>
                </a:solidFill>
              </a:rPr>
              <a:t>Red), </a:t>
            </a:r>
            <a:r>
              <a:rPr lang="ru-RU" b="1" dirty="0" err="1">
                <a:solidFill>
                  <a:schemeClr val="tx1"/>
                </a:solidFill>
              </a:rPr>
              <a:t>зелений</a:t>
            </a:r>
            <a:r>
              <a:rPr lang="ru-RU" b="1" dirty="0">
                <a:solidFill>
                  <a:schemeClr val="tx1"/>
                </a:solidFill>
              </a:rPr>
              <a:t> (англ. </a:t>
            </a:r>
            <a:r>
              <a:rPr lang="en-US" b="1" dirty="0">
                <a:solidFill>
                  <a:schemeClr val="tx1"/>
                </a:solidFill>
              </a:rPr>
              <a:t>Green) </a:t>
            </a:r>
            <a:r>
              <a:rPr lang="ru-RU" b="1" dirty="0">
                <a:solidFill>
                  <a:schemeClr val="tx1"/>
                </a:solidFill>
              </a:rPr>
              <a:t>і </a:t>
            </a:r>
            <a:r>
              <a:rPr lang="ru-RU" b="1" dirty="0" err="1">
                <a:solidFill>
                  <a:schemeClr val="tx1"/>
                </a:solidFill>
              </a:rPr>
              <a:t>синій</a:t>
            </a:r>
            <a:r>
              <a:rPr lang="ru-RU" b="1" dirty="0">
                <a:solidFill>
                  <a:schemeClr val="tx1"/>
                </a:solidFill>
              </a:rPr>
              <a:t> (англ. </a:t>
            </a:r>
            <a:r>
              <a:rPr lang="en-US" b="1" dirty="0">
                <a:solidFill>
                  <a:schemeClr val="tx1"/>
                </a:solidFill>
              </a:rPr>
              <a:t>Blue). </a:t>
            </a:r>
            <a:r>
              <a:rPr lang="ru-RU" b="1" dirty="0" err="1">
                <a:solidFill>
                  <a:schemeClr val="tx1"/>
                </a:solidFill>
              </a:rPr>
              <a:t>Значення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інтенсивності</a:t>
            </a:r>
            <a:r>
              <a:rPr lang="ru-RU" b="1" dirty="0">
                <a:solidFill>
                  <a:schemeClr val="tx1"/>
                </a:solidFill>
              </a:rPr>
              <a:t> кожного компонента </a:t>
            </a:r>
            <a:r>
              <a:rPr lang="ru-RU" b="1" dirty="0" err="1">
                <a:solidFill>
                  <a:schemeClr val="tx1"/>
                </a:solidFill>
              </a:rPr>
              <a:t>задається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цілим</a:t>
            </a:r>
            <a:r>
              <a:rPr lang="ru-RU" b="1" dirty="0">
                <a:solidFill>
                  <a:schemeClr val="tx1"/>
                </a:solidFill>
              </a:rPr>
              <a:t> числом </a:t>
            </a:r>
            <a:r>
              <a:rPr lang="ru-RU" b="1" dirty="0" err="1">
                <a:solidFill>
                  <a:schemeClr val="tx1"/>
                </a:solidFill>
              </a:rPr>
              <a:t>від</a:t>
            </a:r>
            <a:r>
              <a:rPr lang="ru-RU" b="1" dirty="0">
                <a:solidFill>
                  <a:schemeClr val="tx1"/>
                </a:solidFill>
              </a:rPr>
              <a:t> 0 до 255. </a:t>
            </a:r>
            <a:r>
              <a:rPr lang="ru-RU" b="1" dirty="0" err="1">
                <a:solidFill>
                  <a:schemeClr val="tx1"/>
                </a:solidFill>
              </a:rPr>
              <a:t>Використовуючи</a:t>
            </a:r>
            <a:r>
              <a:rPr lang="ru-RU" b="1" dirty="0">
                <a:solidFill>
                  <a:schemeClr val="tx1"/>
                </a:solidFill>
              </a:rPr>
              <a:t> модель </a:t>
            </a:r>
            <a:r>
              <a:rPr lang="en-US" b="1" dirty="0">
                <a:solidFill>
                  <a:schemeClr val="tx1"/>
                </a:solidFill>
              </a:rPr>
              <a:t>RGB, </a:t>
            </a:r>
            <a:r>
              <a:rPr lang="ru-RU" b="1" dirty="0" err="1">
                <a:solidFill>
                  <a:schemeClr val="tx1"/>
                </a:solidFill>
              </a:rPr>
              <a:t>можна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закодувати</a:t>
            </a:r>
            <a:r>
              <a:rPr lang="ru-RU" b="1" dirty="0">
                <a:solidFill>
                  <a:schemeClr val="tx1"/>
                </a:solidFill>
              </a:rPr>
              <a:t> ≈ 16,7 млн. </a:t>
            </a:r>
            <a:r>
              <a:rPr lang="ru-RU" b="1" dirty="0" err="1">
                <a:solidFill>
                  <a:schemeClr val="tx1"/>
                </a:solidFill>
              </a:rPr>
              <a:t>кольорів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5FA87D-343B-4030-79F4-4C6B569985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785" t="20952" r="40631" b="29449"/>
          <a:stretch/>
        </p:blipFill>
        <p:spPr>
          <a:xfrm>
            <a:off x="365761" y="1114698"/>
            <a:ext cx="6200502" cy="5477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hlinkClick r:id="rId7"/>
            <a:extLst>
              <a:ext uri="{FF2B5EF4-FFF2-40B4-BE49-F238E27FC236}">
                <a16:creationId xmlns:a16="http://schemas.microsoft.com/office/drawing/2014/main" id="{3B2FE766-C648-DF93-3485-DF76CC13DA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92" y="5926820"/>
            <a:ext cx="2464525" cy="9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116994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У </a:t>
            </a:r>
            <a:r>
              <a:rPr lang="ru-RU" b="1" dirty="0" err="1">
                <a:solidFill>
                  <a:schemeClr val="tx1"/>
                </a:solidFill>
              </a:rPr>
              <a:t>колірній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моделі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СМ</a:t>
            </a:r>
            <a:r>
              <a:rPr lang="en-US" b="1" dirty="0">
                <a:solidFill>
                  <a:srgbClr val="FF0000"/>
                </a:solidFill>
              </a:rPr>
              <a:t>YK </a:t>
            </a:r>
            <a:r>
              <a:rPr lang="ru-RU" b="1" dirty="0" err="1">
                <a:solidFill>
                  <a:schemeClr val="tx1"/>
                </a:solidFill>
              </a:rPr>
              <a:t>використовують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чотири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базові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компоненти</a:t>
            </a:r>
            <a:r>
              <a:rPr lang="ru-RU" b="1" dirty="0">
                <a:solidFill>
                  <a:schemeClr val="tx1"/>
                </a:solidFill>
              </a:rPr>
              <a:t>: </a:t>
            </a:r>
            <a:r>
              <a:rPr lang="ru-RU" b="1" dirty="0" err="1">
                <a:solidFill>
                  <a:schemeClr val="tx1"/>
                </a:solidFill>
              </a:rPr>
              <a:t>блакитний</a:t>
            </a:r>
            <a:r>
              <a:rPr lang="ru-RU" b="1" dirty="0">
                <a:solidFill>
                  <a:schemeClr val="tx1"/>
                </a:solidFill>
              </a:rPr>
              <a:t> (англ. </a:t>
            </a:r>
            <a:r>
              <a:rPr lang="en-US" b="1" dirty="0">
                <a:solidFill>
                  <a:schemeClr val="tx1"/>
                </a:solidFill>
              </a:rPr>
              <a:t>Cyan), </a:t>
            </a:r>
            <a:r>
              <a:rPr lang="ru-RU" b="1" dirty="0" err="1">
                <a:solidFill>
                  <a:schemeClr val="tx1"/>
                </a:solidFill>
              </a:rPr>
              <a:t>пурпурний</a:t>
            </a:r>
            <a:r>
              <a:rPr lang="ru-RU" b="1" dirty="0">
                <a:solidFill>
                  <a:schemeClr val="tx1"/>
                </a:solidFill>
              </a:rPr>
              <a:t> (англ. </a:t>
            </a:r>
            <a:r>
              <a:rPr lang="en-US" b="1" dirty="0">
                <a:solidFill>
                  <a:schemeClr val="tx1"/>
                </a:solidFill>
              </a:rPr>
              <a:t>Magenta), </a:t>
            </a:r>
            <a:r>
              <a:rPr lang="ru-RU" b="1" dirty="0" err="1">
                <a:solidFill>
                  <a:schemeClr val="tx1"/>
                </a:solidFill>
              </a:rPr>
              <a:t>жовтий</a:t>
            </a:r>
            <a:r>
              <a:rPr lang="ru-RU" b="1" dirty="0">
                <a:solidFill>
                  <a:schemeClr val="tx1"/>
                </a:solidFill>
              </a:rPr>
              <a:t> (англ. </a:t>
            </a:r>
            <a:r>
              <a:rPr lang="en-US" b="1" dirty="0">
                <a:solidFill>
                  <a:schemeClr val="tx1"/>
                </a:solidFill>
              </a:rPr>
              <a:t>Yellow), </a:t>
            </a:r>
            <a:r>
              <a:rPr lang="ru-RU" b="1" dirty="0" err="1">
                <a:solidFill>
                  <a:schemeClr val="tx1"/>
                </a:solidFill>
              </a:rPr>
              <a:t>чорний</a:t>
            </a:r>
            <a:r>
              <a:rPr lang="ru-RU" b="1" dirty="0">
                <a:solidFill>
                  <a:schemeClr val="tx1"/>
                </a:solidFill>
              </a:rPr>
              <a:t> (англ. </a:t>
            </a:r>
            <a:r>
              <a:rPr lang="en-US" b="1" dirty="0" err="1">
                <a:solidFill>
                  <a:schemeClr val="tx1"/>
                </a:solidFill>
              </a:rPr>
              <a:t>blacK</a:t>
            </a:r>
            <a:r>
              <a:rPr lang="en-US" b="1" dirty="0">
                <a:solidFill>
                  <a:schemeClr val="tx1"/>
                </a:solidFill>
              </a:rPr>
              <a:t>) </a:t>
            </a:r>
            <a:r>
              <a:rPr lang="ru-RU" b="1" dirty="0" err="1">
                <a:solidFill>
                  <a:schemeClr val="tx1"/>
                </a:solidFill>
              </a:rPr>
              <a:t>кольори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Частка</a:t>
            </a:r>
            <a:r>
              <a:rPr lang="ru-RU" b="1" dirty="0">
                <a:solidFill>
                  <a:schemeClr val="tx1"/>
                </a:solidFill>
              </a:rPr>
              <a:t> кожного з </a:t>
            </a:r>
            <a:r>
              <a:rPr lang="ru-RU" b="1" dirty="0" err="1">
                <a:solidFill>
                  <a:schemeClr val="tx1"/>
                </a:solidFill>
              </a:rPr>
              <a:t>базових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компонентів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задається</a:t>
            </a:r>
            <a:r>
              <a:rPr lang="ru-RU" b="1" dirty="0">
                <a:solidFill>
                  <a:schemeClr val="tx1"/>
                </a:solidFill>
              </a:rPr>
              <a:t> у </a:t>
            </a:r>
            <a:r>
              <a:rPr lang="ru-RU" b="1" dirty="0" err="1">
                <a:solidFill>
                  <a:schemeClr val="tx1"/>
                </a:solidFill>
              </a:rPr>
              <a:t>відсотках</a:t>
            </a:r>
            <a:r>
              <a:rPr lang="ru-RU" b="1" dirty="0">
                <a:solidFill>
                  <a:schemeClr val="tx1"/>
                </a:solidFill>
              </a:rPr>
              <a:t> (</a:t>
            </a:r>
            <a:r>
              <a:rPr lang="ru-RU" b="1" dirty="0" err="1">
                <a:solidFill>
                  <a:schemeClr val="tx1"/>
                </a:solidFill>
              </a:rPr>
              <a:t>цілим</a:t>
            </a:r>
            <a:r>
              <a:rPr lang="ru-RU" b="1" dirty="0">
                <a:solidFill>
                  <a:schemeClr val="tx1"/>
                </a:solidFill>
              </a:rPr>
              <a:t> числом </a:t>
            </a:r>
            <a:r>
              <a:rPr lang="ru-RU" b="1" dirty="0" err="1">
                <a:solidFill>
                  <a:schemeClr val="tx1"/>
                </a:solidFill>
              </a:rPr>
              <a:t>від</a:t>
            </a:r>
            <a:r>
              <a:rPr lang="ru-RU" b="1" dirty="0">
                <a:solidFill>
                  <a:schemeClr val="tx1"/>
                </a:solidFill>
              </a:rPr>
              <a:t> 0 до 100). Теоретично модель СМ</a:t>
            </a:r>
            <a:r>
              <a:rPr lang="en-US" b="1" dirty="0">
                <a:solidFill>
                  <a:schemeClr val="tx1"/>
                </a:solidFill>
              </a:rPr>
              <a:t>YK </a:t>
            </a:r>
            <a:r>
              <a:rPr lang="ru-RU" b="1" dirty="0" err="1">
                <a:solidFill>
                  <a:schemeClr val="tx1"/>
                </a:solidFill>
              </a:rPr>
              <a:t>дає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можливість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закодувати</a:t>
            </a:r>
            <a:r>
              <a:rPr lang="ru-RU" b="1" dirty="0">
                <a:solidFill>
                  <a:schemeClr val="tx1"/>
                </a:solidFill>
              </a:rPr>
              <a:t> 101</a:t>
            </a:r>
            <a:r>
              <a:rPr lang="ru-RU" b="1" baseline="30000" dirty="0">
                <a:solidFill>
                  <a:schemeClr val="tx1"/>
                </a:solidFill>
              </a:rPr>
              <a:t>4</a:t>
            </a:r>
            <a:r>
              <a:rPr lang="ru-RU" b="1" dirty="0">
                <a:solidFill>
                  <a:schemeClr val="tx1"/>
                </a:solidFill>
              </a:rPr>
              <a:t> ≈ 100 млн </a:t>
            </a:r>
            <a:r>
              <a:rPr lang="ru-RU" b="1" dirty="0" err="1">
                <a:solidFill>
                  <a:schemeClr val="tx1"/>
                </a:solidFill>
              </a:rPr>
              <a:t>кольорів</a:t>
            </a:r>
            <a:r>
              <a:rPr lang="ru-RU" b="1" dirty="0">
                <a:solidFill>
                  <a:schemeClr val="tx1"/>
                </a:solidFill>
              </a:rPr>
              <a:t>, але на </a:t>
            </a:r>
            <a:r>
              <a:rPr lang="ru-RU" b="1" dirty="0" err="1">
                <a:solidFill>
                  <a:schemeClr val="tx1"/>
                </a:solidFill>
              </a:rPr>
              <a:t>практиці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кількість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кольорів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залежить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від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якості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чорнил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обладнання</a:t>
            </a:r>
            <a:r>
              <a:rPr lang="ru-RU" b="1" dirty="0">
                <a:solidFill>
                  <a:schemeClr val="tx1"/>
                </a:solidFill>
              </a:rPr>
              <a:t>, на </a:t>
            </a:r>
            <a:r>
              <a:rPr lang="ru-RU" b="1" dirty="0" err="1">
                <a:solidFill>
                  <a:schemeClr val="tx1"/>
                </a:solidFill>
              </a:rPr>
              <a:t>якому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відбувається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друк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80784D-4C60-B267-C63C-A8046399E3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1828" t="20952" r="7071" b="30157"/>
          <a:stretch/>
        </p:blipFill>
        <p:spPr>
          <a:xfrm>
            <a:off x="545089" y="1410694"/>
            <a:ext cx="5830283" cy="5155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hlinkClick r:id="rId7"/>
            <a:extLst>
              <a:ext uri="{FF2B5EF4-FFF2-40B4-BE49-F238E27FC236}">
                <a16:creationId xmlns:a16="http://schemas.microsoft.com/office/drawing/2014/main" id="{2391D69C-EB56-04E8-7D1A-4DD1F1CD25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92" y="5926820"/>
            <a:ext cx="2464525" cy="9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3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116994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Колірна</a:t>
            </a:r>
            <a:r>
              <a:rPr lang="ru-RU" b="1" dirty="0">
                <a:solidFill>
                  <a:schemeClr val="tx1"/>
                </a:solidFill>
              </a:rPr>
              <a:t> модель </a:t>
            </a:r>
            <a:r>
              <a:rPr lang="en-US" b="1" dirty="0">
                <a:solidFill>
                  <a:srgbClr val="FF0000"/>
                </a:solidFill>
              </a:rPr>
              <a:t>HSV (HSB) </a:t>
            </a:r>
            <a:r>
              <a:rPr lang="ru-RU" b="1" dirty="0" err="1">
                <a:solidFill>
                  <a:schemeClr val="tx1"/>
                </a:solidFill>
              </a:rPr>
              <a:t>має</a:t>
            </a:r>
            <a:r>
              <a:rPr lang="ru-RU" b="1" dirty="0">
                <a:solidFill>
                  <a:schemeClr val="tx1"/>
                </a:solidFill>
              </a:rPr>
              <a:t> три </a:t>
            </a:r>
            <a:r>
              <a:rPr lang="ru-RU" b="1" dirty="0" err="1">
                <a:solidFill>
                  <a:schemeClr val="tx1"/>
                </a:solidFill>
              </a:rPr>
              <a:t>базові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компоненти</a:t>
            </a:r>
            <a:r>
              <a:rPr lang="ru-RU" b="1" dirty="0">
                <a:solidFill>
                  <a:schemeClr val="tx1"/>
                </a:solidFill>
              </a:rPr>
              <a:t>: </a:t>
            </a:r>
            <a:r>
              <a:rPr lang="ru-RU" b="1" dirty="0" err="1">
                <a:solidFill>
                  <a:schemeClr val="tx1"/>
                </a:solidFill>
              </a:rPr>
              <a:t>відтінок</a:t>
            </a:r>
            <a:r>
              <a:rPr lang="ru-RU" b="1" dirty="0">
                <a:solidFill>
                  <a:schemeClr val="tx1"/>
                </a:solidFill>
              </a:rPr>
              <a:t> (англ. </a:t>
            </a:r>
            <a:r>
              <a:rPr lang="en-US" b="1" dirty="0">
                <a:solidFill>
                  <a:schemeClr val="tx1"/>
                </a:solidFill>
              </a:rPr>
              <a:t>Hue), </a:t>
            </a:r>
            <a:r>
              <a:rPr lang="ru-RU" b="1" dirty="0" err="1">
                <a:solidFill>
                  <a:schemeClr val="tx1"/>
                </a:solidFill>
              </a:rPr>
              <a:t>насиченість</a:t>
            </a:r>
            <a:r>
              <a:rPr lang="ru-RU" b="1" dirty="0">
                <a:solidFill>
                  <a:schemeClr val="tx1"/>
                </a:solidFill>
              </a:rPr>
              <a:t> (англ. </a:t>
            </a:r>
            <a:r>
              <a:rPr lang="en-US" b="1" dirty="0">
                <a:solidFill>
                  <a:schemeClr val="tx1"/>
                </a:solidFill>
              </a:rPr>
              <a:t>Saturation) </a:t>
            </a:r>
            <a:r>
              <a:rPr lang="ru-RU" b="1" dirty="0">
                <a:solidFill>
                  <a:schemeClr val="tx1"/>
                </a:solidFill>
              </a:rPr>
              <a:t>і </a:t>
            </a:r>
            <a:r>
              <a:rPr lang="ru-RU" b="1" dirty="0" err="1">
                <a:solidFill>
                  <a:schemeClr val="tx1"/>
                </a:solidFill>
              </a:rPr>
              <a:t>значення</a:t>
            </a:r>
            <a:r>
              <a:rPr lang="ru-RU" b="1" dirty="0">
                <a:solidFill>
                  <a:schemeClr val="tx1"/>
                </a:solidFill>
              </a:rPr>
              <a:t> (</a:t>
            </a:r>
            <a:r>
              <a:rPr lang="ru-RU" b="1" dirty="0" err="1">
                <a:solidFill>
                  <a:schemeClr val="tx1"/>
                </a:solidFill>
              </a:rPr>
              <a:t>яскравість</a:t>
            </a:r>
            <a:r>
              <a:rPr lang="ru-RU" b="1" dirty="0">
                <a:solidFill>
                  <a:schemeClr val="tx1"/>
                </a:solidFill>
              </a:rPr>
              <a:t>) (англ. </a:t>
            </a:r>
            <a:r>
              <a:rPr lang="en-US" b="1" dirty="0">
                <a:solidFill>
                  <a:schemeClr val="tx1"/>
                </a:solidFill>
              </a:rPr>
              <a:t>Value </a:t>
            </a:r>
            <a:r>
              <a:rPr lang="ru-RU" b="1" dirty="0" err="1">
                <a:solidFill>
                  <a:schemeClr val="tx1"/>
                </a:solidFill>
              </a:rPr>
              <a:t>або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Brightness)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Відтінок</a:t>
            </a:r>
            <a:r>
              <a:rPr lang="ru-RU" b="1" dirty="0">
                <a:solidFill>
                  <a:schemeClr val="tx1"/>
                </a:solidFill>
              </a:rPr>
              <a:t> (</a:t>
            </a:r>
            <a:r>
              <a:rPr lang="ru-RU" b="1" dirty="0" err="1">
                <a:solidFill>
                  <a:schemeClr val="tx1"/>
                </a:solidFill>
              </a:rPr>
              <a:t>положення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кольору</a:t>
            </a:r>
            <a:r>
              <a:rPr lang="ru-RU" b="1" dirty="0">
                <a:solidFill>
                  <a:schemeClr val="tx1"/>
                </a:solidFill>
              </a:rPr>
              <a:t> на </a:t>
            </a:r>
            <a:r>
              <a:rPr lang="ru-RU" b="1" dirty="0" err="1">
                <a:solidFill>
                  <a:schemeClr val="tx1"/>
                </a:solidFill>
              </a:rPr>
              <a:t>кольоровому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кільці</a:t>
            </a:r>
            <a:r>
              <a:rPr lang="ru-RU" b="1" dirty="0">
                <a:solidFill>
                  <a:schemeClr val="tx1"/>
                </a:solidFill>
              </a:rPr>
              <a:t>) </a:t>
            </a:r>
            <a:r>
              <a:rPr lang="ru-RU" b="1" dirty="0" err="1">
                <a:solidFill>
                  <a:schemeClr val="tx1"/>
                </a:solidFill>
              </a:rPr>
              <a:t>задається</a:t>
            </a:r>
            <a:r>
              <a:rPr lang="ru-RU" b="1" dirty="0">
                <a:solidFill>
                  <a:schemeClr val="tx1"/>
                </a:solidFill>
              </a:rPr>
              <a:t> у градусах у </a:t>
            </a:r>
            <a:r>
              <a:rPr lang="ru-RU" b="1" dirty="0" err="1">
                <a:solidFill>
                  <a:schemeClr val="tx1"/>
                </a:solidFill>
              </a:rPr>
              <a:t>діапазоні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від</a:t>
            </a:r>
            <a:r>
              <a:rPr lang="ru-RU" b="1" dirty="0">
                <a:solidFill>
                  <a:schemeClr val="tx1"/>
                </a:solidFill>
              </a:rPr>
              <a:t> 0° до 360°, </a:t>
            </a:r>
            <a:r>
              <a:rPr lang="ru-RU" b="1" dirty="0" err="1">
                <a:solidFill>
                  <a:schemeClr val="tx1"/>
                </a:solidFill>
              </a:rPr>
              <a:t>насиченість</a:t>
            </a:r>
            <a:r>
              <a:rPr lang="ru-RU" b="1" dirty="0">
                <a:solidFill>
                  <a:schemeClr val="tx1"/>
                </a:solidFill>
              </a:rPr>
              <a:t> (чистота </a:t>
            </a:r>
            <a:r>
              <a:rPr lang="ru-RU" b="1" dirty="0" err="1">
                <a:solidFill>
                  <a:schemeClr val="tx1"/>
                </a:solidFill>
              </a:rPr>
              <a:t>кольору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відсутність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домішок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білого</a:t>
            </a:r>
            <a:r>
              <a:rPr lang="ru-RU" b="1" dirty="0">
                <a:solidFill>
                  <a:schemeClr val="tx1"/>
                </a:solidFill>
              </a:rPr>
              <a:t> та </a:t>
            </a:r>
            <a:r>
              <a:rPr lang="ru-RU" b="1" dirty="0" err="1">
                <a:solidFill>
                  <a:schemeClr val="tx1"/>
                </a:solidFill>
              </a:rPr>
              <a:t>чорного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кольорів</a:t>
            </a:r>
            <a:r>
              <a:rPr lang="ru-RU" b="1" dirty="0">
                <a:solidFill>
                  <a:schemeClr val="tx1"/>
                </a:solidFill>
              </a:rPr>
              <a:t>) і </a:t>
            </a:r>
            <a:r>
              <a:rPr lang="ru-RU" b="1" dirty="0" err="1">
                <a:solidFill>
                  <a:schemeClr val="tx1"/>
                </a:solidFill>
              </a:rPr>
              <a:t>яскравість</a:t>
            </a:r>
            <a:r>
              <a:rPr lang="ru-RU" b="1" dirty="0">
                <a:solidFill>
                  <a:schemeClr val="tx1"/>
                </a:solidFill>
              </a:rPr>
              <a:t> – у </a:t>
            </a:r>
            <a:r>
              <a:rPr lang="ru-RU" b="1" dirty="0" err="1">
                <a:solidFill>
                  <a:schemeClr val="tx1"/>
                </a:solidFill>
              </a:rPr>
              <a:t>відсотках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від</a:t>
            </a:r>
            <a:r>
              <a:rPr lang="ru-RU" b="1" dirty="0">
                <a:solidFill>
                  <a:schemeClr val="tx1"/>
                </a:solidFill>
              </a:rPr>
              <a:t> 0 до 100.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2052" name="Picture 4" descr="Disco Cromático HSV. O Trabalho 1, consiste em gerar um… | by Lucas Helal |  Medium">
            <a:extLst>
              <a:ext uri="{FF2B5EF4-FFF2-40B4-BE49-F238E27FC236}">
                <a16:creationId xmlns:a16="http://schemas.microsoft.com/office/drawing/2014/main" id="{20443ACC-1C50-6478-87F8-BDE88F523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04" y="1258156"/>
            <a:ext cx="7019109" cy="526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rId7"/>
            <a:extLst>
              <a:ext uri="{FF2B5EF4-FFF2-40B4-BE49-F238E27FC236}">
                <a16:creationId xmlns:a16="http://schemas.microsoft.com/office/drawing/2014/main" id="{C95150F2-50C9-CE64-784F-ED50CDB89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92" y="5926820"/>
            <a:ext cx="2464525" cy="9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альтернативний процес 9">
            <a:extLst>
              <a:ext uri="{FF2B5EF4-FFF2-40B4-BE49-F238E27FC236}">
                <a16:creationId xmlns:a16="http://schemas.microsoft.com/office/drawing/2014/main" id="{AAE31AE6-B042-93F3-4DAC-E5FB1012A85E}"/>
              </a:ext>
            </a:extLst>
          </p:cNvPr>
          <p:cNvSpPr/>
          <p:nvPr/>
        </p:nvSpPr>
        <p:spPr>
          <a:xfrm>
            <a:off x="121166" y="77001"/>
            <a:ext cx="11949668" cy="116994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Значення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властивостей</a:t>
            </a:r>
            <a:r>
              <a:rPr lang="ru-RU" b="1" dirty="0">
                <a:solidFill>
                  <a:schemeClr val="tx1"/>
                </a:solidFill>
              </a:rPr>
              <a:t> звукового </a:t>
            </a:r>
            <a:r>
              <a:rPr lang="ru-RU" b="1" dirty="0" err="1">
                <a:solidFill>
                  <a:schemeClr val="tx1"/>
                </a:solidFill>
              </a:rPr>
              <a:t>повідомлення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змінюються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під</a:t>
            </a:r>
            <a:r>
              <a:rPr lang="ru-RU" b="1" dirty="0">
                <a:solidFill>
                  <a:schemeClr val="tx1"/>
                </a:solidFill>
              </a:rPr>
              <a:t> час </a:t>
            </a:r>
            <a:r>
              <a:rPr lang="ru-RU" b="1" dirty="0" err="1">
                <a:solidFill>
                  <a:schemeClr val="tx1"/>
                </a:solidFill>
              </a:rPr>
              <a:t>його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передавання</a:t>
            </a:r>
            <a:r>
              <a:rPr lang="ru-RU" b="1" dirty="0">
                <a:solidFill>
                  <a:schemeClr val="tx1"/>
                </a:solidFill>
              </a:rPr>
              <a:t>, тому для </a:t>
            </a:r>
            <a:r>
              <a:rPr lang="ru-RU" b="1" dirty="0" err="1">
                <a:solidFill>
                  <a:schemeClr val="tx1"/>
                </a:solidFill>
              </a:rPr>
              <a:t>кодування</a:t>
            </a:r>
            <a:r>
              <a:rPr lang="ru-RU" b="1" dirty="0">
                <a:solidFill>
                  <a:schemeClr val="tx1"/>
                </a:solidFill>
              </a:rPr>
              <a:t> звуку </a:t>
            </a:r>
            <a:r>
              <a:rPr lang="ru-RU" b="1" dirty="0" err="1">
                <a:solidFill>
                  <a:schemeClr val="tx1"/>
                </a:solidFill>
              </a:rPr>
              <a:t>їх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вимірюють</a:t>
            </a:r>
            <a:r>
              <a:rPr lang="ru-RU" b="1" dirty="0">
                <a:solidFill>
                  <a:schemeClr val="tx1"/>
                </a:solidFill>
              </a:rPr>
              <a:t> і </a:t>
            </a:r>
            <a:r>
              <a:rPr lang="ru-RU" b="1" dirty="0" err="1">
                <a:solidFill>
                  <a:schemeClr val="tx1"/>
                </a:solidFill>
              </a:rPr>
              <a:t>кодують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багаторазово</a:t>
            </a:r>
            <a:r>
              <a:rPr lang="ru-RU" b="1" dirty="0">
                <a:solidFill>
                  <a:schemeClr val="tx1"/>
                </a:solidFill>
              </a:rPr>
              <a:t> (</a:t>
            </a:r>
            <a:r>
              <a:rPr lang="ru-RU" b="1" dirty="0" err="1">
                <a:solidFill>
                  <a:schemeClr val="tx1"/>
                </a:solidFill>
              </a:rPr>
              <a:t>кілька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тисяч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разів</a:t>
            </a:r>
            <a:r>
              <a:rPr lang="ru-RU" b="1" dirty="0">
                <a:solidFill>
                  <a:schemeClr val="tx1"/>
                </a:solidFill>
              </a:rPr>
              <a:t>) </a:t>
            </a:r>
            <a:r>
              <a:rPr lang="ru-RU" b="1" dirty="0" err="1">
                <a:solidFill>
                  <a:schemeClr val="tx1"/>
                </a:solidFill>
              </a:rPr>
              <a:t>упродовж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кожної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секунди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поки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повідомлення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лунає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b="1" dirty="0" err="1">
                <a:solidFill>
                  <a:schemeClr val="tx1"/>
                </a:solidFill>
              </a:rPr>
              <a:t>Кількість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вимірювань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значень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властивостей</a:t>
            </a:r>
            <a:r>
              <a:rPr lang="ru-RU" b="1" dirty="0">
                <a:solidFill>
                  <a:schemeClr val="tx1"/>
                </a:solidFill>
              </a:rPr>
              <a:t> звукового сигналу за одну секунду </a:t>
            </a:r>
            <a:r>
              <a:rPr lang="ru-RU" b="1" dirty="0" err="1">
                <a:solidFill>
                  <a:schemeClr val="tx1"/>
                </a:solidFill>
              </a:rPr>
              <a:t>називають</a:t>
            </a:r>
            <a:r>
              <a:rPr lang="ru-RU" b="1" dirty="0">
                <a:solidFill>
                  <a:schemeClr val="tx1"/>
                </a:solidFill>
              </a:rPr>
              <a:t> частотою </a:t>
            </a:r>
            <a:r>
              <a:rPr lang="ru-RU" b="1" dirty="0" err="1">
                <a:solidFill>
                  <a:schemeClr val="tx1"/>
                </a:solidFill>
              </a:rPr>
              <a:t>дискретизації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 err="1">
                <a:solidFill>
                  <a:schemeClr val="tx1"/>
                </a:solidFill>
              </a:rPr>
              <a:t>звукових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даних</a:t>
            </a:r>
            <a:r>
              <a:rPr lang="ru-RU" b="1" dirty="0">
                <a:solidFill>
                  <a:schemeClr val="tx1"/>
                </a:solidFill>
              </a:rPr>
              <a:t>, а </a:t>
            </a:r>
            <a:r>
              <a:rPr lang="ru-RU" b="1" dirty="0" err="1">
                <a:solidFill>
                  <a:schemeClr val="tx1"/>
                </a:solidFill>
              </a:rPr>
              <a:t>інтервал</a:t>
            </a:r>
            <a:r>
              <a:rPr lang="ru-RU" b="1" dirty="0">
                <a:solidFill>
                  <a:schemeClr val="tx1"/>
                </a:solidFill>
              </a:rPr>
              <a:t> часу </a:t>
            </a:r>
            <a:r>
              <a:rPr lang="ru-RU" b="1" dirty="0" err="1">
                <a:solidFill>
                  <a:schemeClr val="tx1"/>
                </a:solidFill>
              </a:rPr>
              <a:t>між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послідовними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вимірюваннями</a:t>
            </a:r>
            <a:r>
              <a:rPr lang="ru-RU" b="1" dirty="0">
                <a:solidFill>
                  <a:schemeClr val="tx1"/>
                </a:solidFill>
              </a:rPr>
              <a:t> – кроком </a:t>
            </a:r>
            <a:r>
              <a:rPr lang="ru-RU" b="1" dirty="0" err="1">
                <a:solidFill>
                  <a:schemeClr val="tx1"/>
                </a:solidFill>
              </a:rPr>
              <a:t>дискретизації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BF7949-0EC3-B3C3-C966-ED9C9D107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128" t="31546" r="19169" b="35602"/>
          <a:stretch/>
        </p:blipFill>
        <p:spPr>
          <a:xfrm>
            <a:off x="1341286" y="1417216"/>
            <a:ext cx="9649146" cy="4276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63655E0-F010-1FFA-2C47-053EBDABCD2B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D8421DA5-0699-349F-3F0F-7268BAE2D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5"/>
              <a:extLst>
                <a:ext uri="{FF2B5EF4-FFF2-40B4-BE49-F238E27FC236}">
                  <a16:creationId xmlns:a16="http://schemas.microsoft.com/office/drawing/2014/main" id="{D1CCA62F-32B0-357B-CAE8-39EA035A3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9" name="Рисунок 8">
            <a:hlinkClick r:id="rId7"/>
            <a:extLst>
              <a:ext uri="{FF2B5EF4-FFF2-40B4-BE49-F238E27FC236}">
                <a16:creationId xmlns:a16="http://schemas.microsoft.com/office/drawing/2014/main" id="{C7E32954-966B-E06F-8254-ECC7672CD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92" y="5926820"/>
            <a:ext cx="2464525" cy="9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7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B066674-80B8-4094-9E22-F2BD371FB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E0E0B7A-5D4D-429E-A748-54E5A8B9FD42}"/>
              </a:ext>
            </a:extLst>
          </p:cNvPr>
          <p:cNvGrpSpPr/>
          <p:nvPr/>
        </p:nvGrpSpPr>
        <p:grpSpPr>
          <a:xfrm>
            <a:off x="0" y="-49059"/>
            <a:ext cx="12192000" cy="6931152"/>
            <a:chOff x="0" y="0"/>
            <a:chExt cx="12192000" cy="6931152"/>
          </a:xfrm>
          <a:solidFill>
            <a:srgbClr val="0070C0"/>
          </a:solidFill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2B41D88-F0E3-4660-BE1E-9A3A66A3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31152" cy="6931152"/>
            </a:xfrm>
            <a:prstGeom prst="rect">
              <a:avLst/>
            </a:prstGeom>
            <a:grpFill/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953EA1-8FBB-4CE5-A0C3-83D77CC8A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8" y="0"/>
              <a:ext cx="6931152" cy="6931152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240326C-01C0-41CC-9DAC-40AD3FAA5C5D}"/>
              </a:ext>
            </a:extLst>
          </p:cNvPr>
          <p:cNvGrpSpPr/>
          <p:nvPr/>
        </p:nvGrpSpPr>
        <p:grpSpPr>
          <a:xfrm>
            <a:off x="9178835" y="4068581"/>
            <a:ext cx="2862571" cy="2862571"/>
            <a:chOff x="9178835" y="4068581"/>
            <a:chExt cx="2862571" cy="2862571"/>
          </a:xfrm>
        </p:grpSpPr>
        <p:pic>
          <p:nvPicPr>
            <p:cNvPr id="1030" name="Picture 6" descr="Мальчик Пишет — стоковая векторная графика и другие изображения на тему  Писать - iStock">
              <a:extLst>
                <a:ext uri="{FF2B5EF4-FFF2-40B4-BE49-F238E27FC236}">
                  <a16:creationId xmlns:a16="http://schemas.microsoft.com/office/drawing/2014/main" id="{D7816BD2-E663-465A-8C48-D5C4B5135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835" y="4068581"/>
              <a:ext cx="2862571" cy="286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Як росіяни не вкрали Тризуб | Збруч">
              <a:extLst>
                <a:ext uri="{FF2B5EF4-FFF2-40B4-BE49-F238E27FC236}">
                  <a16:creationId xmlns:a16="http://schemas.microsoft.com/office/drawing/2014/main" id="{04216B73-CFC5-45F2-A449-D0E72E3EC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1" r="26027"/>
            <a:stretch/>
          </p:blipFill>
          <p:spPr bwMode="auto">
            <a:xfrm>
              <a:off x="10177507" y="6045994"/>
              <a:ext cx="261893" cy="299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Ukraine Ukraine Flag GIF - Ukraine Ukraine Flag Ukrainian - Discover &amp;  Share GIFs">
            <a:extLst>
              <a:ext uri="{FF2B5EF4-FFF2-40B4-BE49-F238E27FC236}">
                <a16:creationId xmlns:a16="http://schemas.microsoft.com/office/drawing/2014/main" id="{58B772BC-209B-40E6-A328-517FAD4D3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017" y="5369285"/>
            <a:ext cx="826389" cy="8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: скругленные углы 2">
            <a:extLst>
              <a:ext uri="{FF2B5EF4-FFF2-40B4-BE49-F238E27FC236}">
                <a16:creationId xmlns:a16="http://schemas.microsoft.com/office/drawing/2014/main" id="{9AF7DCA0-3D43-E5B6-1738-FF40B0F62292}"/>
              </a:ext>
            </a:extLst>
          </p:cNvPr>
          <p:cNvSpPr/>
          <p:nvPr/>
        </p:nvSpPr>
        <p:spPr>
          <a:xfrm>
            <a:off x="1829790" y="474251"/>
            <a:ext cx="8845864" cy="1168927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r>
              <a:rPr lang="uk-UA" sz="3600" b="1" dirty="0"/>
              <a:t>.</a:t>
            </a:r>
            <a:endParaRPr lang="ru-RU" sz="3600" b="1" dirty="0"/>
          </a:p>
        </p:txBody>
      </p:sp>
      <p:pic>
        <p:nvPicPr>
          <p:cNvPr id="89" name="Рисунок 88">
            <a:hlinkClick r:id="rId7"/>
            <a:extLst>
              <a:ext uri="{FF2B5EF4-FFF2-40B4-BE49-F238E27FC236}">
                <a16:creationId xmlns:a16="http://schemas.microsoft.com/office/drawing/2014/main" id="{5BA5E41B-3086-6C97-6D6E-9D3CA5173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9" y="2289437"/>
            <a:ext cx="4783482" cy="186581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8935F2D-25F5-DAAD-DD8A-486A6B461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5022</TotalTime>
  <Words>377</Words>
  <Application>Microsoft Office PowerPoint</Application>
  <PresentationFormat>Широкий екран</PresentationFormat>
  <Paragraphs>20</Paragraphs>
  <Slides>9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5" baseType="lpstr">
      <vt:lpstr>a_Assuan</vt:lpstr>
      <vt:lpstr>Arial</vt:lpstr>
      <vt:lpstr>Arial Black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560</cp:revision>
  <dcterms:created xsi:type="dcterms:W3CDTF">2023-03-17T21:15:50Z</dcterms:created>
  <dcterms:modified xsi:type="dcterms:W3CDTF">2025-09-06T18:39:41Z</dcterms:modified>
</cp:coreProperties>
</file>