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522" r:id="rId2"/>
    <p:sldId id="487" r:id="rId3"/>
    <p:sldId id="543" r:id="rId4"/>
    <p:sldId id="525" r:id="rId5"/>
    <p:sldId id="526" r:id="rId6"/>
    <p:sldId id="527" r:id="rId7"/>
    <p:sldId id="528" r:id="rId8"/>
    <p:sldId id="271" r:id="rId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5EAFA"/>
    <a:srgbClr val="5BD4FF"/>
    <a:srgbClr val="FF00FF"/>
    <a:srgbClr val="F0F97F"/>
    <a:srgbClr val="EEDDEF"/>
    <a:srgbClr val="DDF0FE"/>
    <a:srgbClr val="3A39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1F045-B378-4D6C-9119-E89E64A4F3AF}" type="datetimeFigureOut">
              <a:rPr lang="uk-UA" smtClean="0"/>
              <a:t>06.10.2025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CAE75-7B68-411A-863A-5C22D8D1D710}" type="slidenum">
              <a:rPr lang="uk-UA" smtClean="0"/>
              <a:t>‹№›</a:t>
            </a:fld>
            <a:endParaRPr lang="uk-UA"/>
          </a:p>
        </p:txBody>
      </p:sp>
    </p:spTree>
    <p:extLst>
      <p:ext uri="{BB962C8B-B14F-4D97-AF65-F5344CB8AC3E}">
        <p14:creationId xmlns:p14="http://schemas.microsoft.com/office/powerpoint/2010/main" val="263639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B86D8F8-1E25-43AB-9034-6EC45E637E82}" type="slidenum">
              <a:rPr lang="ru-RU" smtClean="0"/>
              <a:t>8</a:t>
            </a:fld>
            <a:endParaRPr lang="ru-RU"/>
          </a:p>
        </p:txBody>
      </p:sp>
    </p:spTree>
    <p:extLst>
      <p:ext uri="{BB962C8B-B14F-4D97-AF65-F5344CB8AC3E}">
        <p14:creationId xmlns:p14="http://schemas.microsoft.com/office/powerpoint/2010/main" val="70117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D5CCEE-143D-60EB-6935-879ED86166F5}"/>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DFDAEDAE-99D1-F70D-DEA8-D935896C0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FBCCB5B1-0572-9C33-D4A0-AAC21B7FB5E7}"/>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55296216-B219-6640-7E51-09326A4E260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5BC6197-DC99-D2EC-3AFC-9CCCDA5B6E9B}"/>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256670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32F6D7-6844-78D9-3E27-B458504CAC1A}"/>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F9089143-6FFB-AFFE-6F1F-CA6A51F189EC}"/>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74E4851A-1A0C-E230-119F-042637EF227C}"/>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2812ABC3-7344-E6F6-7BA1-FEE4F4C81BCA}"/>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242BEBE4-29CA-BD89-6365-73B6CD86F0F4}"/>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1299315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7A4F6040-0FF0-B42D-2647-38B063074314}"/>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CF344D33-D11B-BB54-9176-9E61BE991629}"/>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CDB0D7D-1859-58D9-8071-ECE1CAA1268C}"/>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69A832B8-AC26-8D4F-E349-18479C060F5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103D7E19-D7CF-51CB-F6A8-900F87A60442}"/>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79348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A3B64D-D001-A58E-D287-2AAEF3C01DA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6814F2F6-51EE-EA7C-F82A-D389DA94AD52}"/>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E70FA8D-06DF-A22C-67D6-A54E97614FF7}"/>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AB33C760-8721-712E-9949-415531F76BF8}"/>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CB1FBCD-4280-B1CD-0E12-900B6FB0A991}"/>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207172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8B2F87-FD2B-90C1-6BBF-83D5D81D7587}"/>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7718925D-90A8-33F1-636E-B1751B0DF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A9EBB276-5B1C-103B-E35B-71B3D4077696}"/>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77A7AA3A-9EDA-8351-1FF1-43FB32DE2F4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CD2A20A4-5DF2-4DD2-DE4B-2C80F85F5C95}"/>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3744918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88BA49-7A5F-C9E0-C4DE-6CC17CB6DD0B}"/>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0DC26D3C-39AF-2B3D-96E9-B9D316FB4445}"/>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C45E39BB-6B3A-CF5F-09E1-A28EDC8A711E}"/>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F2E0BE47-B8B9-CA90-81F7-5D9CFCF80219}"/>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6" name="Місце для нижнього колонтитула 5">
            <a:extLst>
              <a:ext uri="{FF2B5EF4-FFF2-40B4-BE49-F238E27FC236}">
                <a16:creationId xmlns:a16="http://schemas.microsoft.com/office/drawing/2014/main" id="{2E9D3F53-635C-6EC6-4951-BABF4356FDA2}"/>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E2BEE36-6F12-A25C-4A3B-819E7CA54A3C}"/>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231872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6EFE09-ACAC-9CAA-2C27-88BF3609C0F3}"/>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9F61FFF8-9EAF-5D83-1817-D1A146833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265D8A77-1679-6B16-9455-37938357E053}"/>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9416A592-64A3-58E6-4FA0-DAC8662B9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F893D938-842C-938E-7E43-3B5824C03A8D}"/>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50A134D2-73C7-4207-AA61-C89323C904FF}"/>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8" name="Місце для нижнього колонтитула 7">
            <a:extLst>
              <a:ext uri="{FF2B5EF4-FFF2-40B4-BE49-F238E27FC236}">
                <a16:creationId xmlns:a16="http://schemas.microsoft.com/office/drawing/2014/main" id="{FAA12C4C-5AAE-BCDC-F3D3-FF1BEA819302}"/>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154653E3-5E8E-76B5-3211-66FB61CC2163}"/>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344159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369942-7232-CDB9-7D9B-5C334312D56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29C4A3B6-363C-94FC-209C-B175FBD85DEF}"/>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4" name="Місце для нижнього колонтитула 3">
            <a:extLst>
              <a:ext uri="{FF2B5EF4-FFF2-40B4-BE49-F238E27FC236}">
                <a16:creationId xmlns:a16="http://schemas.microsoft.com/office/drawing/2014/main" id="{43678554-D93D-FA53-117C-2577BA843F29}"/>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A5DAECEF-854B-6940-667D-AF5D9051D5F6}"/>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4995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5BEA5633-AD68-EE39-FDA1-F9BBD609FBE2}"/>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3" name="Місце для нижнього колонтитула 2">
            <a:extLst>
              <a:ext uri="{FF2B5EF4-FFF2-40B4-BE49-F238E27FC236}">
                <a16:creationId xmlns:a16="http://schemas.microsoft.com/office/drawing/2014/main" id="{D30F6B48-C5E5-3C18-504E-CF54AE51EAEF}"/>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73AF835F-FDBB-5E9C-0882-ACDFE5A9DFB6}"/>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166618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5E31C8-4678-ED5B-67EA-D6AA5BFB0FD4}"/>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0FFE1AE2-67D5-3BC9-FC07-151B1DF0F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D4235BBC-88D9-08D8-6873-9C6DAF84B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1475C2E-4E7F-8830-DACC-926386A70233}"/>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6" name="Місце для нижнього колонтитула 5">
            <a:extLst>
              <a:ext uri="{FF2B5EF4-FFF2-40B4-BE49-F238E27FC236}">
                <a16:creationId xmlns:a16="http://schemas.microsoft.com/office/drawing/2014/main" id="{1040E41A-C6CF-9561-9B76-6D6FDC0787E4}"/>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5B394003-7BA0-BC2E-ECD9-B037BF8AABE3}"/>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403856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62E07E-8068-E47D-279D-0420F7CE5B43}"/>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F80DCE83-CC71-E9CC-BC1F-A8DD8FFA9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700C439D-2EDB-70B1-EDF1-06CA7D69B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C649DBF3-B7BB-9068-91ED-03B9ED649B83}"/>
              </a:ext>
            </a:extLst>
          </p:cNvPr>
          <p:cNvSpPr>
            <a:spLocks noGrp="1"/>
          </p:cNvSpPr>
          <p:nvPr>
            <p:ph type="dt" sz="half" idx="10"/>
          </p:nvPr>
        </p:nvSpPr>
        <p:spPr/>
        <p:txBody>
          <a:bodyPr/>
          <a:lstStyle/>
          <a:p>
            <a:fld id="{2D03B80A-18F8-41CF-B782-306013C2E149}" type="datetimeFigureOut">
              <a:rPr lang="uk-UA" smtClean="0"/>
              <a:t>06.10.2025</a:t>
            </a:fld>
            <a:endParaRPr lang="uk-UA"/>
          </a:p>
        </p:txBody>
      </p:sp>
      <p:sp>
        <p:nvSpPr>
          <p:cNvPr id="6" name="Місце для нижнього колонтитула 5">
            <a:extLst>
              <a:ext uri="{FF2B5EF4-FFF2-40B4-BE49-F238E27FC236}">
                <a16:creationId xmlns:a16="http://schemas.microsoft.com/office/drawing/2014/main" id="{49EEA5E8-7C1A-9DD1-EB56-4C8D8E4F0E61}"/>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398429C-2D05-4CCE-EE87-98B5F4289173}"/>
              </a:ext>
            </a:extLst>
          </p:cNvPr>
          <p:cNvSpPr>
            <a:spLocks noGrp="1"/>
          </p:cNvSpPr>
          <p:nvPr>
            <p:ph type="sldNum" sz="quarter" idx="12"/>
          </p:nvPr>
        </p:nvSpPr>
        <p:spPr/>
        <p:txBody>
          <a:bodyPr/>
          <a:lstStyle/>
          <a:p>
            <a:fld id="{141D5B3B-2B20-4444-BBF1-6FFFB1CF1181}" type="slidenum">
              <a:rPr lang="uk-UA" smtClean="0"/>
              <a:t>‹№›</a:t>
            </a:fld>
            <a:endParaRPr lang="uk-UA"/>
          </a:p>
        </p:txBody>
      </p:sp>
    </p:spTree>
    <p:extLst>
      <p:ext uri="{BB962C8B-B14F-4D97-AF65-F5344CB8AC3E}">
        <p14:creationId xmlns:p14="http://schemas.microsoft.com/office/powerpoint/2010/main" val="247740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3B8AF1BF-188E-DFA2-D054-09F7DD7D3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C434913-EBEE-559D-3839-6776A02E3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044F351-8286-C883-4FBF-C49FDEB4C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3B80A-18F8-41CF-B782-306013C2E149}" type="datetimeFigureOut">
              <a:rPr lang="uk-UA" smtClean="0"/>
              <a:t>06.10.2025</a:t>
            </a:fld>
            <a:endParaRPr lang="uk-UA"/>
          </a:p>
        </p:txBody>
      </p:sp>
      <p:sp>
        <p:nvSpPr>
          <p:cNvPr id="5" name="Місце для нижнього колонтитула 4">
            <a:extLst>
              <a:ext uri="{FF2B5EF4-FFF2-40B4-BE49-F238E27FC236}">
                <a16:creationId xmlns:a16="http://schemas.microsoft.com/office/drawing/2014/main" id="{282E0F98-ABB5-DF22-FEDA-E4F5F395D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838B266F-0335-16C1-9D38-29B50427E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D5B3B-2B20-4444-BBF1-6FFFB1CF1181}" type="slidenum">
              <a:rPr lang="uk-UA" smtClean="0"/>
              <a:t>‹№›</a:t>
            </a:fld>
            <a:endParaRPr lang="uk-UA"/>
          </a:p>
        </p:txBody>
      </p:sp>
    </p:spTree>
    <p:extLst>
      <p:ext uri="{BB962C8B-B14F-4D97-AF65-F5344CB8AC3E}">
        <p14:creationId xmlns:p14="http://schemas.microsoft.com/office/powerpoint/2010/main" val="3670077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youtu.be/cjl6LpSXKrg" TargetMode="External"/><Relationship Id="rId3" Type="http://schemas.openxmlformats.org/officeDocument/2006/relationships/image" Target="../media/image3.jpeg"/><Relationship Id="rId7" Type="http://schemas.openxmlformats.org/officeDocument/2006/relationships/hyperlink" Target="https://www.youtube.com/channel/UCYtu9EnlIk3Nph-Yj_nHd6A" TargetMode="External"/><Relationship Id="rId12"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jpe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Ytu9EnlIk3Nph-Yj_nHd6A" TargetMode="External"/><Relationship Id="rId7" Type="http://schemas.openxmlformats.org/officeDocument/2006/relationships/image" Target="../media/image10.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hyperlink" Target="https://youtu.be/cjl6LpSXKrg" TargetMode="External"/><Relationship Id="rId5" Type="http://schemas.openxmlformats.org/officeDocument/2006/relationships/image" Target="../media/image12.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hyperlink" Target="https://www.youtube.com/channel/UCYtu9EnlIk3Nph-Yj_nHd6A" TargetMode="External"/><Relationship Id="rId7" Type="http://schemas.openxmlformats.org/officeDocument/2006/relationships/image" Target="../media/image15.png"/><Relationship Id="rId12" Type="http://schemas.openxmlformats.org/officeDocument/2006/relationships/hyperlink" Target="https://youtu.be/cjl6LpSXKrg" TargetMode="External"/><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6.jp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hannel/UCYtu9EnlIk3Nph-Yj_nHd6A" TargetMode="External"/><Relationship Id="rId7" Type="http://schemas.openxmlformats.org/officeDocument/2006/relationships/image" Target="../media/image10.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hyperlink" Target="https://youtu.be/cjl6LpSXKrg" TargetMode="External"/><Relationship Id="rId5" Type="http://schemas.openxmlformats.org/officeDocument/2006/relationships/image" Target="../media/image19.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channel/UCYtu9EnlIk3Nph-Yj_nHd6A" TargetMode="External"/><Relationship Id="rId7" Type="http://schemas.openxmlformats.org/officeDocument/2006/relationships/image" Target="../media/image21.jpeg"/><Relationship Id="rId2" Type="http://schemas.openxmlformats.org/officeDocument/2006/relationships/image" Target="../media/image11.gif"/><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20.png"/><Relationship Id="rId10" Type="http://schemas.openxmlformats.org/officeDocument/2006/relationships/hyperlink" Target="https://youtu.be/cjl6LpSXKrg" TargetMode="External"/><Relationship Id="rId4" Type="http://schemas.openxmlformats.org/officeDocument/2006/relationships/image" Target="../media/image6.jp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channel/UCYtu9EnlIk3Nph-Yj_nHd6A" TargetMode="External"/><Relationship Id="rId7" Type="http://schemas.openxmlformats.org/officeDocument/2006/relationships/image" Target="../media/image26.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hyperlink" Target="https://youtu.be/cjl6LpSXK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youtu.be/cjl6LpSXKrg" TargetMode="External"/><Relationship Id="rId3" Type="http://schemas.openxmlformats.org/officeDocument/2006/relationships/hyperlink" Target="https://www.youtube.com/channel/UCYtu9EnlIk3Nph-Yj_nHd6A" TargetMode="External"/><Relationship Id="rId7" Type="http://schemas.microsoft.com/office/2007/relationships/hdphoto" Target="../media/hdphoto5.wdp"/><Relationship Id="rId12" Type="http://schemas.openxmlformats.org/officeDocument/2006/relationships/image" Target="../media/image34.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6.jpg"/><Relationship Id="rId9" Type="http://schemas.openxmlformats.org/officeDocument/2006/relationships/image" Target="../media/image31.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jpg"/><Relationship Id="rId7" Type="http://schemas.openxmlformats.org/officeDocument/2006/relationships/hyperlink" Target="https://youtu.be/cjl6LpSXK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6" descr="Нова українська школа — все про НУШ у 2022 році">
            <a:extLst>
              <a:ext uri="{FF2B5EF4-FFF2-40B4-BE49-F238E27FC236}">
                <a16:creationId xmlns:a16="http://schemas.microsoft.com/office/drawing/2014/main" id="{61D02583-63B9-4127-F596-C10E6E5EA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0" r="27361" b="50000"/>
          <a:stretch/>
        </p:blipFill>
        <p:spPr bwMode="auto">
          <a:xfrm>
            <a:off x="-16639" y="-1"/>
            <a:ext cx="1209714" cy="126808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Иконка шестерёнка - Png картинки и иконки без фона">
            <a:extLst>
              <a:ext uri="{FF2B5EF4-FFF2-40B4-BE49-F238E27FC236}">
                <a16:creationId xmlns:a16="http://schemas.microsoft.com/office/drawing/2014/main" id="{B873EC40-13CC-DD0C-7711-81EA0F5AA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24" y="1910506"/>
            <a:ext cx="3036988" cy="3036988"/>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3">
            <a:extLst>
              <a:ext uri="{FF2B5EF4-FFF2-40B4-BE49-F238E27FC236}">
                <a16:creationId xmlns:a16="http://schemas.microsoft.com/office/drawing/2014/main" id="{65885A23-84B0-3B9F-249B-FB83FAE865C6}"/>
              </a:ext>
            </a:extLst>
          </p:cNvPr>
          <p:cNvSpPr/>
          <p:nvPr/>
        </p:nvSpPr>
        <p:spPr>
          <a:xfrm>
            <a:off x="1433011" y="2382559"/>
            <a:ext cx="690594" cy="2092881"/>
          </a:xfrm>
          <a:prstGeom prst="rect">
            <a:avLst/>
          </a:prstGeom>
          <a:noFill/>
        </p:spPr>
        <p:txBody>
          <a:bodyPr wrap="square" lIns="91440" tIns="45720" rIns="91440" bIns="45720">
            <a:spAutoFit/>
          </a:bodyPr>
          <a:lstStyle/>
          <a:p>
            <a:pPr algn="ctr"/>
            <a:r>
              <a:rPr lang="ru-RU" sz="13000" b="1" cap="none" spc="50" dirty="0">
                <a:ln w="57150" cmpd="sng">
                  <a:solidFill>
                    <a:schemeClr val="tx1"/>
                  </a:solidFill>
                  <a:prstDash val="solid"/>
                </a:ln>
                <a:solidFill>
                  <a:srgbClr val="FFFF00"/>
                </a:solidFill>
                <a:effectLst>
                  <a:glow rad="101600">
                    <a:schemeClr val="accent4">
                      <a:satMod val="175000"/>
                      <a:alpha val="40000"/>
                    </a:schemeClr>
                  </a:glow>
                  <a:outerShdw blurRad="38100" dist="38100" dir="2700000" algn="tl">
                    <a:srgbClr val="000000">
                      <a:alpha val="43137"/>
                    </a:srgbClr>
                  </a:outerShdw>
                </a:effectLst>
                <a:latin typeface="Arial Black" panose="020B0A04020102020204" pitchFamily="34" charset="0"/>
              </a:rPr>
              <a:t>8</a:t>
            </a:r>
          </a:p>
        </p:txBody>
      </p:sp>
      <p:pic>
        <p:nvPicPr>
          <p:cNvPr id="21" name="Рисунок 20">
            <a:extLst>
              <a:ext uri="{FF2B5EF4-FFF2-40B4-BE49-F238E27FC236}">
                <a16:creationId xmlns:a16="http://schemas.microsoft.com/office/drawing/2014/main" id="{2320EBE8-0A68-D756-41E8-A22EFCBDDA6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42582" y="5136211"/>
            <a:ext cx="1839881" cy="1839881"/>
          </a:xfrm>
          <a:prstGeom prst="rect">
            <a:avLst/>
          </a:prstGeom>
        </p:spPr>
      </p:pic>
      <p:sp>
        <p:nvSpPr>
          <p:cNvPr id="24" name="Прямоугольник 12">
            <a:extLst>
              <a:ext uri="{FF2B5EF4-FFF2-40B4-BE49-F238E27FC236}">
                <a16:creationId xmlns:a16="http://schemas.microsoft.com/office/drawing/2014/main" id="{C5F4BD2D-3D11-B47B-85BA-001EF9EBA860}"/>
              </a:ext>
            </a:extLst>
          </p:cNvPr>
          <p:cNvSpPr/>
          <p:nvPr/>
        </p:nvSpPr>
        <p:spPr>
          <a:xfrm>
            <a:off x="8744734" y="0"/>
            <a:ext cx="3399129" cy="1107996"/>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ru-RU" sz="5400" b="1" i="1" cap="none" spc="50" dirty="0">
                <a:ln w="28575" cmpd="sng">
                  <a:solidFill>
                    <a:schemeClr val="bg1"/>
                  </a:solidFill>
                  <a:prstDash val="solid"/>
                </a:ln>
                <a:solidFill>
                  <a:srgbClr val="7030A0"/>
                </a:solidFill>
                <a:effectLst>
                  <a:glow rad="38100">
                    <a:schemeClr val="accent1">
                      <a:alpha val="40000"/>
                    </a:schemeClr>
                  </a:glow>
                  <a:outerShdw blurRad="38100" dist="38100" dir="2700000" algn="tl">
                    <a:srgbClr val="000000">
                      <a:alpha val="43137"/>
                    </a:srgbClr>
                  </a:outerShdw>
                </a:effectLst>
                <a:latin typeface="Arial Black" panose="020B0A04020102020204" pitchFamily="34" charset="0"/>
              </a:rPr>
              <a:t>Урок </a:t>
            </a:r>
            <a:r>
              <a:rPr lang="ru-RU" sz="6600" b="1" i="1" cap="none" spc="50" dirty="0">
                <a:ln w="28575" cmpd="sng">
                  <a:solidFill>
                    <a:schemeClr val="bg1"/>
                  </a:solidFill>
                  <a:prstDash val="solid"/>
                </a:ln>
                <a:solidFill>
                  <a:srgbClr val="7030A0"/>
                </a:solidFill>
                <a:effectLst>
                  <a:glow rad="38100">
                    <a:schemeClr val="accent1">
                      <a:alpha val="40000"/>
                    </a:schemeClr>
                  </a:glow>
                  <a:outerShdw blurRad="38100" dist="38100" dir="2700000" algn="tl">
                    <a:srgbClr val="000000">
                      <a:alpha val="43137"/>
                    </a:srgbClr>
                  </a:outerShdw>
                </a:effectLst>
                <a:latin typeface="Arial Black" panose="020B0A04020102020204" pitchFamily="34" charset="0"/>
              </a:rPr>
              <a:t>9</a:t>
            </a:r>
          </a:p>
        </p:txBody>
      </p:sp>
      <p:grpSp>
        <p:nvGrpSpPr>
          <p:cNvPr id="28" name="Групувати 27">
            <a:extLst>
              <a:ext uri="{FF2B5EF4-FFF2-40B4-BE49-F238E27FC236}">
                <a16:creationId xmlns:a16="http://schemas.microsoft.com/office/drawing/2014/main" id="{A40CCA30-7D0D-3B1E-CE18-E0E81882AD5E}"/>
              </a:ext>
            </a:extLst>
          </p:cNvPr>
          <p:cNvGrpSpPr/>
          <p:nvPr/>
        </p:nvGrpSpPr>
        <p:grpSpPr>
          <a:xfrm>
            <a:off x="1037929" y="4211375"/>
            <a:ext cx="2249183" cy="2249183"/>
            <a:chOff x="2209664" y="3808717"/>
            <a:chExt cx="2249183" cy="2249183"/>
          </a:xfrm>
        </p:grpSpPr>
        <p:pic>
          <p:nvPicPr>
            <p:cNvPr id="20" name="Рисунок 19">
              <a:extLst>
                <a:ext uri="{FF2B5EF4-FFF2-40B4-BE49-F238E27FC236}">
                  <a16:creationId xmlns:a16="http://schemas.microsoft.com/office/drawing/2014/main" id="{65AAF99F-DF26-37E1-21A6-850855DC5E5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209664" y="3808717"/>
              <a:ext cx="2249183" cy="2249183"/>
            </a:xfrm>
            <a:prstGeom prst="rect">
              <a:avLst/>
            </a:prstGeom>
          </p:spPr>
        </p:pic>
        <p:pic>
          <p:nvPicPr>
            <p:cNvPr id="25" name="Рисунок 24">
              <a:hlinkClick r:id="rId7"/>
              <a:extLst>
                <a:ext uri="{FF2B5EF4-FFF2-40B4-BE49-F238E27FC236}">
                  <a16:creationId xmlns:a16="http://schemas.microsoft.com/office/drawing/2014/main" id="{1127D1D3-7E7D-F136-07AB-53A7FA9A042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2869034" y="4505603"/>
              <a:ext cx="930442" cy="857013"/>
            </a:xfrm>
            <a:prstGeom prst="rect">
              <a:avLst/>
            </a:prstGeom>
          </p:spPr>
        </p:pic>
      </p:grpSp>
      <p:sp>
        <p:nvSpPr>
          <p:cNvPr id="30" name="Прямокутник 29">
            <a:extLst>
              <a:ext uri="{FF2B5EF4-FFF2-40B4-BE49-F238E27FC236}">
                <a16:creationId xmlns:a16="http://schemas.microsoft.com/office/drawing/2014/main" id="{7C21D8BF-097F-6515-DE23-6AAC8F0716D7}"/>
              </a:ext>
            </a:extLst>
          </p:cNvPr>
          <p:cNvSpPr/>
          <p:nvPr/>
        </p:nvSpPr>
        <p:spPr>
          <a:xfrm>
            <a:off x="683021" y="2298979"/>
            <a:ext cx="2171192" cy="1631216"/>
          </a:xfrm>
          <a:prstGeom prst="rect">
            <a:avLst/>
          </a:prstGeom>
          <a:noFill/>
        </p:spPr>
        <p:txBody>
          <a:bodyPr wrap="none" lIns="91440" tIns="45720" rIns="91440" bIns="45720">
            <a:prstTxWarp prst="textArchUp">
              <a:avLst>
                <a:gd name="adj" fmla="val 11183086"/>
              </a:avLst>
            </a:prstTxWarp>
            <a:spAutoFit/>
          </a:bodyPr>
          <a:lstStyle/>
          <a:p>
            <a:pPr algn="ctr"/>
            <a:r>
              <a:rPr lang="uk-UA" sz="6000" b="1" cap="none" spc="50" dirty="0">
                <a:ln w="9525" cmpd="sng">
                  <a:solidFill>
                    <a:schemeClr val="bg1"/>
                  </a:solidFill>
                  <a:prstDash val="solid"/>
                </a:ln>
                <a:solidFill>
                  <a:srgbClr val="7030A0"/>
                </a:solidFill>
                <a:effectLst>
                  <a:glow rad="38100">
                    <a:schemeClr val="accent1">
                      <a:alpha val="40000"/>
                    </a:schemeClr>
                  </a:glow>
                </a:effectLst>
                <a:latin typeface="a_Assuan" panose="02040904030706050204" pitchFamily="18" charset="-52"/>
              </a:rPr>
              <a:t>інформатика</a:t>
            </a:r>
          </a:p>
        </p:txBody>
      </p:sp>
      <p:grpSp>
        <p:nvGrpSpPr>
          <p:cNvPr id="34" name="Групувати 33">
            <a:extLst>
              <a:ext uri="{FF2B5EF4-FFF2-40B4-BE49-F238E27FC236}">
                <a16:creationId xmlns:a16="http://schemas.microsoft.com/office/drawing/2014/main" id="{EA3C94CF-7399-4059-A701-C22AA5C6E1AB}"/>
              </a:ext>
            </a:extLst>
          </p:cNvPr>
          <p:cNvGrpSpPr/>
          <p:nvPr/>
        </p:nvGrpSpPr>
        <p:grpSpPr>
          <a:xfrm>
            <a:off x="6179419" y="6024791"/>
            <a:ext cx="6012581" cy="857013"/>
            <a:chOff x="6179419" y="6024791"/>
            <a:chExt cx="6012581" cy="857013"/>
          </a:xfrm>
        </p:grpSpPr>
        <p:sp>
          <p:nvSpPr>
            <p:cNvPr id="32" name="TextBox 31">
              <a:extLst>
                <a:ext uri="{FF2B5EF4-FFF2-40B4-BE49-F238E27FC236}">
                  <a16:creationId xmlns:a16="http://schemas.microsoft.com/office/drawing/2014/main" id="{D44E02A0-EE80-F47F-43B3-48B2150BDF9B}"/>
                </a:ext>
              </a:extLst>
            </p:cNvPr>
            <p:cNvSpPr txBox="1"/>
            <p:nvPr/>
          </p:nvSpPr>
          <p:spPr>
            <a:xfrm>
              <a:off x="7026442" y="6250155"/>
              <a:ext cx="5165558" cy="369332"/>
            </a:xfrm>
            <a:prstGeom prst="rect">
              <a:avLst/>
            </a:prstGeom>
            <a:solidFill>
              <a:schemeClr val="accent4">
                <a:lumMod val="40000"/>
                <a:lumOff val="60000"/>
              </a:schemeClr>
            </a:solidFill>
          </p:spPr>
          <p:txBody>
            <a:bodyPr wrap="square">
              <a:spAutoFit/>
            </a:bodyPr>
            <a:lstStyle/>
            <a:p>
              <a:r>
                <a:rPr lang="uk-UA" b="1" dirty="0">
                  <a:solidFill>
                    <a:srgbClr val="FF0000"/>
                  </a:solidFill>
                  <a:hlinkClick r:id="rId7">
                    <a:extLst>
                      <a:ext uri="{A12FA001-AC4F-418D-AE19-62706E023703}">
                        <ahyp:hlinkClr xmlns:ahyp="http://schemas.microsoft.com/office/drawing/2018/hyperlinkcolor" val="tx"/>
                      </a:ext>
                    </a:extLst>
                  </a:hlinkClick>
                </a:rPr>
                <a:t>Перейти на </a:t>
              </a:r>
              <a:r>
                <a:rPr lang="uk-UA" b="1" dirty="0" err="1">
                  <a:solidFill>
                    <a:srgbClr val="FF0000"/>
                  </a:solidFill>
                  <a:hlinkClick r:id="rId7">
                    <a:extLst>
                      <a:ext uri="{A12FA001-AC4F-418D-AE19-62706E023703}">
                        <ahyp:hlinkClr xmlns:ahyp="http://schemas.microsoft.com/office/drawing/2018/hyperlinkcolor" val="tx"/>
                      </a:ext>
                    </a:extLst>
                  </a:hlinkClick>
                </a:rPr>
                <a:t>Ютуб</a:t>
              </a:r>
              <a:r>
                <a:rPr lang="uk-UA" b="1" dirty="0">
                  <a:solidFill>
                    <a:srgbClr val="FF0000"/>
                  </a:solidFill>
                  <a:hlinkClick r:id="rId7">
                    <a:extLst>
                      <a:ext uri="{A12FA001-AC4F-418D-AE19-62706E023703}">
                        <ahyp:hlinkClr xmlns:ahyp="http://schemas.microsoft.com/office/drawing/2018/hyperlinkcolor" val="tx"/>
                      </a:ext>
                    </a:extLst>
                  </a:hlinkClick>
                </a:rPr>
                <a:t>-канал «Дистанційне навчання»</a:t>
              </a:r>
              <a:endParaRPr lang="uk-UA" b="1" dirty="0">
                <a:solidFill>
                  <a:srgbClr val="FF0000"/>
                </a:solidFill>
              </a:endParaRPr>
            </a:p>
          </p:txBody>
        </p:sp>
        <p:pic>
          <p:nvPicPr>
            <p:cNvPr id="33" name="Рисунок 32">
              <a:hlinkClick r:id="rId7"/>
              <a:extLst>
                <a:ext uri="{FF2B5EF4-FFF2-40B4-BE49-F238E27FC236}">
                  <a16:creationId xmlns:a16="http://schemas.microsoft.com/office/drawing/2014/main" id="{40B129B1-12D7-BC2D-C591-69F0333B0DF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6179419" y="6024791"/>
              <a:ext cx="930442" cy="857013"/>
            </a:xfrm>
            <a:prstGeom prst="rect">
              <a:avLst/>
            </a:prstGeom>
            <a:effectLst>
              <a:glow rad="101600">
                <a:schemeClr val="accent4">
                  <a:satMod val="175000"/>
                  <a:alpha val="40000"/>
                </a:schemeClr>
              </a:glow>
            </a:effectLst>
          </p:spPr>
        </p:pic>
      </p:grpSp>
      <p:pic>
        <p:nvPicPr>
          <p:cNvPr id="4" name="Рисунок 3">
            <a:extLst>
              <a:ext uri="{FF2B5EF4-FFF2-40B4-BE49-F238E27FC236}">
                <a16:creationId xmlns:a16="http://schemas.microsoft.com/office/drawing/2014/main" id="{D5397B05-CECE-C4E5-38B3-6632D8608E66}"/>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010" t="5333" r="26508" b="12149"/>
          <a:stretch/>
        </p:blipFill>
        <p:spPr>
          <a:xfrm rot="5400000">
            <a:off x="7204084" y="211972"/>
            <a:ext cx="3390541" cy="6599489"/>
          </a:xfrm>
          <a:prstGeom prst="rect">
            <a:avLst/>
          </a:prstGeom>
          <a:ln>
            <a:noFill/>
          </a:ln>
          <a:effectLst>
            <a:outerShdw blurRad="292100" dist="139700" dir="2700000" algn="tl" rotWithShape="0">
              <a:srgbClr val="333333">
                <a:alpha val="65000"/>
              </a:srgbClr>
            </a:outerShdw>
          </a:effectLst>
        </p:spPr>
      </p:pic>
      <p:sp>
        <p:nvSpPr>
          <p:cNvPr id="29" name="Прямоугольник 5">
            <a:extLst>
              <a:ext uri="{FF2B5EF4-FFF2-40B4-BE49-F238E27FC236}">
                <a16:creationId xmlns:a16="http://schemas.microsoft.com/office/drawing/2014/main" id="{EF9BD8D0-9885-4773-26BA-641DDA687CB9}"/>
              </a:ext>
            </a:extLst>
          </p:cNvPr>
          <p:cNvSpPr/>
          <p:nvPr/>
        </p:nvSpPr>
        <p:spPr>
          <a:xfrm>
            <a:off x="6120916" y="2459503"/>
            <a:ext cx="5556875" cy="1938992"/>
          </a:xfrm>
          <a:prstGeom prst="rect">
            <a:avLst/>
          </a:prstGeom>
          <a:noFill/>
          <a:effectLst>
            <a:softEdge rad="127000"/>
          </a:effectLst>
        </p:spPr>
        <p:txBody>
          <a:bodyPr wrap="square" lIns="91440" tIns="45720" rIns="91440" bIns="45720">
            <a:spAutoFit/>
          </a:bodyPr>
          <a:lstStyle/>
          <a:p>
            <a:pPr algn="ctr"/>
            <a:r>
              <a:rPr lang="uk-UA" sz="4000" b="1" dirty="0">
                <a:ln w="12700">
                  <a:solidFill>
                    <a:srgbClr val="FFFF00"/>
                  </a:solidFill>
                  <a:prstDash val="solid"/>
                </a:ln>
                <a:solidFill>
                  <a:srgbClr val="3333FF"/>
                </a:solidFill>
                <a:effectLst>
                  <a:outerShdw dist="38100" dir="2640000" algn="bl" rotWithShape="0">
                    <a:schemeClr val="accent1"/>
                  </a:outerShdw>
                </a:effectLst>
                <a:latin typeface="Arial Black" panose="020B0A04020102020204" pitchFamily="34" charset="0"/>
              </a:rPr>
              <a:t>Архіватори. </a:t>
            </a:r>
          </a:p>
          <a:p>
            <a:pPr algn="ctr"/>
            <a:r>
              <a:rPr lang="uk-UA" sz="4000" b="1" dirty="0">
                <a:ln w="12700">
                  <a:solidFill>
                    <a:srgbClr val="FFFF00"/>
                  </a:solidFill>
                  <a:prstDash val="solid"/>
                </a:ln>
                <a:solidFill>
                  <a:srgbClr val="3333FF"/>
                </a:solidFill>
                <a:effectLst>
                  <a:outerShdw dist="38100" dir="2640000" algn="bl" rotWithShape="0">
                    <a:schemeClr val="accent1"/>
                  </a:outerShdw>
                </a:effectLst>
                <a:latin typeface="Arial Black" panose="020B0A04020102020204" pitchFamily="34" charset="0"/>
              </a:rPr>
              <a:t>Типи архівних файлів</a:t>
            </a:r>
          </a:p>
        </p:txBody>
      </p:sp>
      <p:pic>
        <p:nvPicPr>
          <p:cNvPr id="22" name="Рисунок 21">
            <a:extLst>
              <a:ext uri="{FF2B5EF4-FFF2-40B4-BE49-F238E27FC236}">
                <a16:creationId xmlns:a16="http://schemas.microsoft.com/office/drawing/2014/main" id="{18B707E3-96D1-6417-4AB5-4B82478C8245}"/>
              </a:ext>
            </a:extLst>
          </p:cNvPr>
          <p:cNvPicPr>
            <a:picLocks noChangeAspect="1"/>
          </p:cNvPicPr>
          <p:nvPr/>
        </p:nvPicPr>
        <p:blipFill rotWithShape="1">
          <a:blip r:embed="rId10">
            <a:extLst>
              <a:ext uri="{28A0092B-C50C-407E-A947-70E740481C1C}">
                <a14:useLocalDpi xmlns:a14="http://schemas.microsoft.com/office/drawing/2010/main" val="0"/>
              </a:ext>
            </a:extLst>
          </a:blip>
          <a:srcRect b="5548"/>
          <a:stretch/>
        </p:blipFill>
        <p:spPr>
          <a:xfrm>
            <a:off x="2782975" y="1530417"/>
            <a:ext cx="3523168" cy="5327583"/>
          </a:xfrm>
          <a:prstGeom prst="rect">
            <a:avLst/>
          </a:prstGeom>
          <a:ln>
            <a:noFill/>
          </a:ln>
          <a:effectLst>
            <a:outerShdw blurRad="292100" dist="139700" dir="2700000" algn="tl" rotWithShape="0">
              <a:srgbClr val="333333">
                <a:alpha val="65000"/>
              </a:srgbClr>
            </a:outerShdw>
          </a:effectLst>
        </p:spPr>
      </p:pic>
      <p:pic>
        <p:nvPicPr>
          <p:cNvPr id="2" name="Рисунок 1">
            <a:extLst>
              <a:ext uri="{FF2B5EF4-FFF2-40B4-BE49-F238E27FC236}">
                <a16:creationId xmlns:a16="http://schemas.microsoft.com/office/drawing/2014/main" id="{88C37E02-DB49-4E98-A611-6FFFDFCCA4F1}"/>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l="32869" t="20202" r="38234" b="65259"/>
          <a:stretch/>
        </p:blipFill>
        <p:spPr>
          <a:xfrm>
            <a:off x="1230068" y="81980"/>
            <a:ext cx="4114088" cy="1074744"/>
          </a:xfrm>
          <a:prstGeom prst="rect">
            <a:avLst/>
          </a:prstGeom>
        </p:spPr>
      </p:pic>
      <p:pic>
        <p:nvPicPr>
          <p:cNvPr id="18" name="Рисунок 17">
            <a:hlinkClick r:id="rId13"/>
            <a:extLst>
              <a:ext uri="{FF2B5EF4-FFF2-40B4-BE49-F238E27FC236}">
                <a16:creationId xmlns:a16="http://schemas.microsoft.com/office/drawing/2014/main" id="{6D475BD5-8426-8652-564C-94100F57A9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15545" y="5239088"/>
            <a:ext cx="2698020" cy="1052371"/>
          </a:xfrm>
          <a:prstGeom prst="rect">
            <a:avLst/>
          </a:prstGeom>
        </p:spPr>
      </p:pic>
    </p:spTree>
    <p:extLst>
      <p:ext uri="{BB962C8B-B14F-4D97-AF65-F5344CB8AC3E}">
        <p14:creationId xmlns:p14="http://schemas.microsoft.com/office/powerpoint/2010/main" val="71625731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nodeType="afterEffect" p14:presetBounceEnd="7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0000">
                                          <p:cBhvr additive="base">
                                            <p:cTn id="7" dur="1000" fill="hold"/>
                                            <p:tgtEl>
                                              <p:spTgt spid="14"/>
                                            </p:tgtEl>
                                            <p:attrNameLst>
                                              <p:attrName>ppt_x</p:attrName>
                                            </p:attrNameLst>
                                          </p:cBhvr>
                                          <p:tavLst>
                                            <p:tav tm="0">
                                              <p:val>
                                                <p:strVal val="1+#ppt_w/2"/>
                                              </p:val>
                                            </p:tav>
                                            <p:tav tm="100000">
                                              <p:val>
                                                <p:strVal val="#ppt_x"/>
                                              </p:val>
                                            </p:tav>
                                          </p:tavLst>
                                        </p:anim>
                                        <p:anim calcmode="lin" valueType="num" p14:bounceEnd="7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childTnLst>
                              </p:cTn>
                            </p:par>
                            <p:par>
                              <p:cTn id="15" fill="hold">
                                <p:stCondLst>
                                  <p:cond delay="2000"/>
                                </p:stCondLst>
                                <p:childTnLst>
                                  <p:par>
                                    <p:cTn id="16" presetID="2" presetClass="entr" presetSubtype="8" accel="32000" fill="hold" nodeType="afterEffect" p14:presetBounceEnd="32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2000">
                                          <p:cBhvr additive="base">
                                            <p:cTn id="18" dur="500" fill="hold"/>
                                            <p:tgtEl>
                                              <p:spTgt spid="2"/>
                                            </p:tgtEl>
                                            <p:attrNameLst>
                                              <p:attrName>ppt_x</p:attrName>
                                            </p:attrNameLst>
                                          </p:cBhvr>
                                          <p:tavLst>
                                            <p:tav tm="0">
                                              <p:val>
                                                <p:strVal val="0-#ppt_w/2"/>
                                              </p:val>
                                            </p:tav>
                                            <p:tav tm="100000">
                                              <p:val>
                                                <p:strVal val="#ppt_x"/>
                                              </p:val>
                                            </p:tav>
                                          </p:tavLst>
                                        </p:anim>
                                        <p:anim calcmode="lin" valueType="num" p14:bounceEnd="32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3500"/>
                                </p:stCondLst>
                                <p:childTnLst>
                                  <p:par>
                                    <p:cTn id="32" presetID="8" presetClass="emph" presetSubtype="0" repeatCount="indefinite" fill="hold" nodeType="afterEffect">
                                      <p:stCondLst>
                                        <p:cond delay="0"/>
                                      </p:stCondLst>
                                      <p:childTnLst>
                                        <p:animRot by="21600000">
                                          <p:cBhvr>
                                            <p:cTn id="33" dur="20000" fill="hold"/>
                                            <p:tgtEl>
                                              <p:spTgt spid="28"/>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0" fill="hold"/>
                                            <p:tgtEl>
                                              <p:spTgt spid="21"/>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22" presetClass="entr" presetSubtype="8" fill="hold" grpId="0" nodeType="withEffect">
                                      <p:stCondLst>
                                        <p:cond delay="0"/>
                                      </p:stCondLst>
                                      <p:iterate type="lt">
                                        <p:tmPct val="10000"/>
                                      </p:iterate>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10" presetClass="entr" presetSubtype="0" fill="hold" nodeType="withEffect">
                                      <p:stCondLst>
                                        <p:cond delay="0"/>
                                      </p:stCondLst>
                                      <p:iterate type="lt">
                                        <p:tmPct val="10000"/>
                                      </p:iterate>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500"/>
                                            <p:tgtEl>
                                              <p:spTgt spid="29">
                                                <p:txEl>
                                                  <p:pRg st="0" end="0"/>
                                                </p:txEl>
                                              </p:spTgt>
                                            </p:tgtEl>
                                          </p:cBhvr>
                                        </p:animEffect>
                                      </p:childTnLst>
                                    </p:cTn>
                                  </p:par>
                                  <p:par>
                                    <p:cTn id="45" presetID="10" presetClass="entr" presetSubtype="0" fill="hold" nodeType="withEffect">
                                      <p:stCondLst>
                                        <p:cond delay="0"/>
                                      </p:stCondLst>
                                      <p:iterate type="lt">
                                        <p:tmPct val="10000"/>
                                      </p:iterate>
                                      <p:childTnLst>
                                        <p:set>
                                          <p:cBhvr>
                                            <p:cTn id="46" dur="1" fill="hold">
                                              <p:stCondLst>
                                                <p:cond delay="0"/>
                                              </p:stCondLst>
                                            </p:cTn>
                                            <p:tgtEl>
                                              <p:spTgt spid="29">
                                                <p:txEl>
                                                  <p:pRg st="1" end="1"/>
                                                </p:txEl>
                                              </p:spTgt>
                                            </p:tgtEl>
                                            <p:attrNameLst>
                                              <p:attrName>style.visibility</p:attrName>
                                            </p:attrNameLst>
                                          </p:cBhvr>
                                          <p:to>
                                            <p:strVal val="visible"/>
                                          </p:to>
                                        </p:set>
                                        <p:animEffect transition="in" filter="fade">
                                          <p:cBhvr>
                                            <p:cTn id="47" dur="500"/>
                                            <p:tgtEl>
                                              <p:spTgt spid="29">
                                                <p:txEl>
                                                  <p:pRg st="1" end="1"/>
                                                </p:txEl>
                                              </p:spTgt>
                                            </p:tgtEl>
                                          </p:cBhvr>
                                        </p:animEffect>
                                      </p:childTnLst>
                                    </p:cTn>
                                  </p:par>
                                  <p:par>
                                    <p:cTn id="48" presetID="42"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childTnLst>
                              </p:cTn>
                            </p:par>
                            <p:par>
                              <p:cTn id="15" fill="hold">
                                <p:stCondLst>
                                  <p:cond delay="2000"/>
                                </p:stCondLst>
                                <p:childTnLst>
                                  <p:par>
                                    <p:cTn id="16" presetID="2" presetClass="entr" presetSubtype="8" accel="3200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3500"/>
                                </p:stCondLst>
                                <p:childTnLst>
                                  <p:par>
                                    <p:cTn id="32" presetID="8" presetClass="emph" presetSubtype="0" repeatCount="indefinite" fill="hold" nodeType="afterEffect">
                                      <p:stCondLst>
                                        <p:cond delay="0"/>
                                      </p:stCondLst>
                                      <p:childTnLst>
                                        <p:animRot by="21600000">
                                          <p:cBhvr>
                                            <p:cTn id="33" dur="20000" fill="hold"/>
                                            <p:tgtEl>
                                              <p:spTgt spid="28"/>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0" fill="hold"/>
                                            <p:tgtEl>
                                              <p:spTgt spid="21"/>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22" presetClass="entr" presetSubtype="8" fill="hold" grpId="0" nodeType="withEffect">
                                      <p:stCondLst>
                                        <p:cond delay="0"/>
                                      </p:stCondLst>
                                      <p:iterate type="lt">
                                        <p:tmPct val="10000"/>
                                      </p:iterate>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10" presetClass="entr" presetSubtype="0" fill="hold" nodeType="withEffect">
                                      <p:stCondLst>
                                        <p:cond delay="0"/>
                                      </p:stCondLst>
                                      <p:iterate type="lt">
                                        <p:tmPct val="10000"/>
                                      </p:iterate>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500"/>
                                            <p:tgtEl>
                                              <p:spTgt spid="29">
                                                <p:txEl>
                                                  <p:pRg st="0" end="0"/>
                                                </p:txEl>
                                              </p:spTgt>
                                            </p:tgtEl>
                                          </p:cBhvr>
                                        </p:animEffect>
                                      </p:childTnLst>
                                    </p:cTn>
                                  </p:par>
                                  <p:par>
                                    <p:cTn id="45" presetID="10" presetClass="entr" presetSubtype="0" fill="hold" nodeType="withEffect">
                                      <p:stCondLst>
                                        <p:cond delay="0"/>
                                      </p:stCondLst>
                                      <p:iterate type="lt">
                                        <p:tmPct val="10000"/>
                                      </p:iterate>
                                      <p:childTnLst>
                                        <p:set>
                                          <p:cBhvr>
                                            <p:cTn id="46" dur="1" fill="hold">
                                              <p:stCondLst>
                                                <p:cond delay="0"/>
                                              </p:stCondLst>
                                            </p:cTn>
                                            <p:tgtEl>
                                              <p:spTgt spid="29">
                                                <p:txEl>
                                                  <p:pRg st="1" end="1"/>
                                                </p:txEl>
                                              </p:spTgt>
                                            </p:tgtEl>
                                            <p:attrNameLst>
                                              <p:attrName>style.visibility</p:attrName>
                                            </p:attrNameLst>
                                          </p:cBhvr>
                                          <p:to>
                                            <p:strVal val="visible"/>
                                          </p:to>
                                        </p:set>
                                        <p:animEffect transition="in" filter="fade">
                                          <p:cBhvr>
                                            <p:cTn id="47" dur="500"/>
                                            <p:tgtEl>
                                              <p:spTgt spid="29">
                                                <p:txEl>
                                                  <p:pRg st="1" end="1"/>
                                                </p:txEl>
                                              </p:spTgt>
                                            </p:tgtEl>
                                          </p:cBhvr>
                                        </p:animEffect>
                                      </p:childTnLst>
                                    </p:cTn>
                                  </p:par>
                                  <p:par>
                                    <p:cTn id="48" presetID="42"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animBg="1"/>
          <p:bldP spid="2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1"/>
            <a:ext cx="11949668" cy="907068"/>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a:solidFill>
                  <a:schemeClr val="tx1"/>
                </a:solidFill>
              </a:rPr>
              <a:t>Крім</a:t>
            </a:r>
            <a:r>
              <a:rPr lang="ru-RU" b="1" dirty="0">
                <a:solidFill>
                  <a:schemeClr val="tx1"/>
                </a:solidFill>
              </a:rPr>
              <a:t> </a:t>
            </a:r>
            <a:r>
              <a:rPr lang="ru-RU" b="1" dirty="0" err="1">
                <a:solidFill>
                  <a:schemeClr val="tx1"/>
                </a:solidFill>
              </a:rPr>
              <a:t>засобів</a:t>
            </a:r>
            <a:r>
              <a:rPr lang="ru-RU" b="1" dirty="0">
                <a:solidFill>
                  <a:schemeClr val="tx1"/>
                </a:solidFill>
              </a:rPr>
              <a:t> </a:t>
            </a:r>
            <a:r>
              <a:rPr lang="ru-RU" b="1" dirty="0" err="1">
                <a:solidFill>
                  <a:schemeClr val="tx1"/>
                </a:solidFill>
              </a:rPr>
              <a:t>операційної</a:t>
            </a:r>
            <a:r>
              <a:rPr lang="ru-RU" b="1" dirty="0">
                <a:solidFill>
                  <a:schemeClr val="tx1"/>
                </a:solidFill>
              </a:rPr>
              <a:t> </a:t>
            </a:r>
            <a:r>
              <a:rPr lang="ru-RU" b="1" dirty="0" err="1">
                <a:solidFill>
                  <a:schemeClr val="tx1"/>
                </a:solidFill>
              </a:rPr>
              <a:t>системи</a:t>
            </a:r>
            <a:r>
              <a:rPr lang="ru-RU" b="1" dirty="0">
                <a:solidFill>
                  <a:schemeClr val="tx1"/>
                </a:solidFill>
              </a:rPr>
              <a:t>, </a:t>
            </a:r>
            <a:r>
              <a:rPr lang="ru-RU" b="1" dirty="0" err="1">
                <a:solidFill>
                  <a:schemeClr val="tx1"/>
                </a:solidFill>
              </a:rPr>
              <a:t>існують</a:t>
            </a:r>
            <a:r>
              <a:rPr lang="ru-RU" b="1" dirty="0">
                <a:solidFill>
                  <a:schemeClr val="tx1"/>
                </a:solidFill>
              </a:rPr>
              <a:t> </a:t>
            </a:r>
            <a:r>
              <a:rPr lang="ru-RU" b="1" dirty="0" err="1">
                <a:solidFill>
                  <a:schemeClr val="tx1"/>
                </a:solidFill>
              </a:rPr>
              <a:t>спеціальні</a:t>
            </a:r>
            <a:r>
              <a:rPr lang="ru-RU" b="1" dirty="0">
                <a:solidFill>
                  <a:schemeClr val="tx1"/>
                </a:solidFill>
              </a:rPr>
              <a:t> </a:t>
            </a:r>
            <a:r>
              <a:rPr lang="ru-RU" b="1" dirty="0" err="1">
                <a:solidFill>
                  <a:schemeClr val="tx1"/>
                </a:solidFill>
              </a:rPr>
              <a:t>службові</a:t>
            </a:r>
            <a:r>
              <a:rPr lang="ru-RU" b="1" dirty="0">
                <a:solidFill>
                  <a:schemeClr val="tx1"/>
                </a:solidFill>
              </a:rPr>
              <a:t> </a:t>
            </a:r>
            <a:r>
              <a:rPr lang="ru-RU" b="1" dirty="0" err="1">
                <a:solidFill>
                  <a:schemeClr val="tx1"/>
                </a:solidFill>
              </a:rPr>
              <a:t>програми</a:t>
            </a:r>
            <a:r>
              <a:rPr lang="ru-RU" b="1" dirty="0">
                <a:solidFill>
                  <a:schemeClr val="tx1"/>
                </a:solidFill>
              </a:rPr>
              <a:t> для </a:t>
            </a:r>
            <a:r>
              <a:rPr lang="ru-RU" b="1" dirty="0" err="1">
                <a:solidFill>
                  <a:schemeClr val="tx1"/>
                </a:solidFill>
              </a:rPr>
              <a:t>архівування</a:t>
            </a:r>
            <a:r>
              <a:rPr lang="ru-RU" b="1" dirty="0">
                <a:solidFill>
                  <a:schemeClr val="tx1"/>
                </a:solidFill>
              </a:rPr>
              <a:t> </a:t>
            </a:r>
            <a:r>
              <a:rPr lang="ru-RU" b="1" dirty="0" err="1">
                <a:solidFill>
                  <a:schemeClr val="tx1"/>
                </a:solidFill>
              </a:rPr>
              <a:t>даних</a:t>
            </a:r>
            <a:r>
              <a:rPr lang="ru-RU" b="1" dirty="0">
                <a:solidFill>
                  <a:schemeClr val="tx1"/>
                </a:solidFill>
              </a:rPr>
              <a:t>. </a:t>
            </a:r>
            <a:r>
              <a:rPr lang="ru-RU" b="1" dirty="0" err="1">
                <a:solidFill>
                  <a:schemeClr val="tx1"/>
                </a:solidFill>
              </a:rPr>
              <a:t>Програми</a:t>
            </a:r>
            <a:r>
              <a:rPr lang="ru-RU" b="1" dirty="0">
                <a:solidFill>
                  <a:schemeClr val="tx1"/>
                </a:solidFill>
              </a:rPr>
              <a:t>, </a:t>
            </a:r>
            <a:r>
              <a:rPr lang="ru-RU" b="1" dirty="0" err="1">
                <a:solidFill>
                  <a:schemeClr val="tx1"/>
                </a:solidFill>
              </a:rPr>
              <a:t>які</a:t>
            </a:r>
            <a:r>
              <a:rPr lang="ru-RU" b="1" dirty="0">
                <a:solidFill>
                  <a:schemeClr val="tx1"/>
                </a:solidFill>
              </a:rPr>
              <a:t> </a:t>
            </a:r>
            <a:r>
              <a:rPr lang="ru-RU" b="1" dirty="0" err="1">
                <a:solidFill>
                  <a:schemeClr val="tx1"/>
                </a:solidFill>
              </a:rPr>
              <a:t>використовують</a:t>
            </a:r>
            <a:r>
              <a:rPr lang="ru-RU" b="1" dirty="0">
                <a:solidFill>
                  <a:schemeClr val="tx1"/>
                </a:solidFill>
              </a:rPr>
              <a:t> для </a:t>
            </a:r>
            <a:r>
              <a:rPr lang="ru-RU" b="1" dirty="0" err="1">
                <a:solidFill>
                  <a:schemeClr val="tx1"/>
                </a:solidFill>
              </a:rPr>
              <a:t>виконання</a:t>
            </a:r>
            <a:r>
              <a:rPr lang="ru-RU" b="1" dirty="0">
                <a:solidFill>
                  <a:schemeClr val="tx1"/>
                </a:solidFill>
              </a:rPr>
              <a:t> </a:t>
            </a:r>
            <a:r>
              <a:rPr lang="ru-RU" b="1" dirty="0" err="1">
                <a:solidFill>
                  <a:schemeClr val="tx1"/>
                </a:solidFill>
              </a:rPr>
              <a:t>операцій</a:t>
            </a:r>
            <a:r>
              <a:rPr lang="ru-RU" b="1" dirty="0">
                <a:solidFill>
                  <a:schemeClr val="tx1"/>
                </a:solidFill>
              </a:rPr>
              <a:t> над </a:t>
            </a:r>
            <a:r>
              <a:rPr lang="ru-RU" b="1" dirty="0" err="1">
                <a:solidFill>
                  <a:schemeClr val="tx1"/>
                </a:solidFill>
              </a:rPr>
              <a:t>архівами</a:t>
            </a:r>
            <a:r>
              <a:rPr lang="ru-RU" b="1" dirty="0">
                <a:solidFill>
                  <a:schemeClr val="tx1"/>
                </a:solidFill>
              </a:rPr>
              <a:t>, </a:t>
            </a:r>
            <a:r>
              <a:rPr lang="ru-RU" b="1" dirty="0" err="1">
                <a:solidFill>
                  <a:schemeClr val="tx1"/>
                </a:solidFill>
              </a:rPr>
              <a:t>називаються</a:t>
            </a:r>
            <a:r>
              <a:rPr lang="ru-RU" b="1" dirty="0">
                <a:solidFill>
                  <a:schemeClr val="tx1"/>
                </a:solidFill>
              </a:rPr>
              <a:t> </a:t>
            </a:r>
            <a:r>
              <a:rPr lang="ru-RU" b="1" dirty="0" err="1">
                <a:solidFill>
                  <a:srgbClr val="FF0000"/>
                </a:solidFill>
              </a:rPr>
              <a:t>архіваторами</a:t>
            </a:r>
            <a:r>
              <a:rPr lang="ru-RU" b="1" dirty="0">
                <a:solidFill>
                  <a:schemeClr val="tx1"/>
                </a:solidFill>
              </a:rPr>
              <a:t>. У </a:t>
            </a:r>
            <a:r>
              <a:rPr lang="ru-RU" b="1" dirty="0" err="1">
                <a:solidFill>
                  <a:schemeClr val="tx1"/>
                </a:solidFill>
              </a:rPr>
              <a:t>цих</a:t>
            </a:r>
            <a:r>
              <a:rPr lang="ru-RU" b="1" dirty="0">
                <a:solidFill>
                  <a:schemeClr val="tx1"/>
                </a:solidFill>
              </a:rPr>
              <a:t> </a:t>
            </a:r>
            <a:r>
              <a:rPr lang="ru-RU" b="1" dirty="0" err="1">
                <a:solidFill>
                  <a:schemeClr val="tx1"/>
                </a:solidFill>
              </a:rPr>
              <a:t>програмах</a:t>
            </a:r>
            <a:r>
              <a:rPr lang="ru-RU" b="1" dirty="0">
                <a:solidFill>
                  <a:schemeClr val="tx1"/>
                </a:solidFill>
              </a:rPr>
              <a:t> </a:t>
            </a:r>
            <a:r>
              <a:rPr lang="ru-RU" b="1" dirty="0" err="1">
                <a:solidFill>
                  <a:schemeClr val="tx1"/>
                </a:solidFill>
              </a:rPr>
              <a:t>використову-ється</a:t>
            </a:r>
            <a:r>
              <a:rPr lang="ru-RU" b="1" dirty="0">
                <a:solidFill>
                  <a:schemeClr val="tx1"/>
                </a:solidFill>
              </a:rPr>
              <a:t> </a:t>
            </a:r>
            <a:r>
              <a:rPr lang="ru-RU" b="1" dirty="0" err="1">
                <a:solidFill>
                  <a:schemeClr val="tx1"/>
                </a:solidFill>
              </a:rPr>
              <a:t>стиснення</a:t>
            </a:r>
            <a:r>
              <a:rPr lang="ru-RU" b="1" dirty="0">
                <a:solidFill>
                  <a:schemeClr val="tx1"/>
                </a:solidFill>
              </a:rPr>
              <a:t> без </a:t>
            </a:r>
            <a:r>
              <a:rPr lang="ru-RU" b="1" dirty="0" err="1">
                <a:solidFill>
                  <a:schemeClr val="tx1"/>
                </a:solidFill>
              </a:rPr>
              <a:t>втрати</a:t>
            </a:r>
            <a:r>
              <a:rPr lang="ru-RU" b="1" dirty="0">
                <a:solidFill>
                  <a:schemeClr val="tx1"/>
                </a:solidFill>
              </a:rPr>
              <a:t> </a:t>
            </a:r>
            <a:r>
              <a:rPr lang="ru-RU" b="1" dirty="0" err="1">
                <a:solidFill>
                  <a:schemeClr val="tx1"/>
                </a:solidFill>
              </a:rPr>
              <a:t>даних</a:t>
            </a:r>
            <a:r>
              <a:rPr lang="ru-RU" b="1" dirty="0">
                <a:solidFill>
                  <a:schemeClr val="tx1"/>
                </a:solidFill>
              </a:rPr>
              <a:t>.</a:t>
            </a:r>
            <a:endParaRPr lang="uk-UA" b="1" dirty="0">
              <a:solidFill>
                <a:schemeClr val="tx1"/>
              </a:solidFill>
            </a:endParaRPr>
          </a:p>
        </p:txBody>
      </p:sp>
      <p:pic>
        <p:nvPicPr>
          <p:cNvPr id="9" name="Picture 2" descr="7 лучших бесплатных архиваторов — Лайфхакер">
            <a:extLst>
              <a:ext uri="{FF2B5EF4-FFF2-40B4-BE49-F238E27FC236}">
                <a16:creationId xmlns:a16="http://schemas.microsoft.com/office/drawing/2014/main" id="{3C594BE9-84E1-3AEC-4EAC-75FBEE3B9E9C}"/>
              </a:ext>
            </a:extLst>
          </p:cNvPr>
          <p:cNvPicPr>
            <a:picLocks noChangeAspect="1" noChangeArrowheads="1"/>
          </p:cNvPicPr>
          <p:nvPr/>
        </p:nvPicPr>
        <p:blipFill>
          <a:blip r:embed="rId5">
            <a:clrChange>
              <a:clrFrom>
                <a:srgbClr val="7CCAAD"/>
              </a:clrFrom>
              <a:clrTo>
                <a:srgbClr val="7CCAAD">
                  <a:alpha val="0"/>
                </a:srgbClr>
              </a:clrTo>
            </a:clrChange>
            <a:extLst>
              <a:ext uri="{28A0092B-C50C-407E-A947-70E740481C1C}">
                <a14:useLocalDpi xmlns:a14="http://schemas.microsoft.com/office/drawing/2010/main" val="0"/>
              </a:ext>
            </a:extLst>
          </a:blip>
          <a:srcRect/>
          <a:stretch>
            <a:fillRect/>
          </a:stretch>
        </p:blipFill>
        <p:spPr bwMode="auto">
          <a:xfrm>
            <a:off x="1145670" y="918659"/>
            <a:ext cx="10441577" cy="5220789"/>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hlinkClick r:id="rId6"/>
            <a:extLst>
              <a:ext uri="{FF2B5EF4-FFF2-40B4-BE49-F238E27FC236}">
                <a16:creationId xmlns:a16="http://schemas.microsoft.com/office/drawing/2014/main" id="{3A69FD1F-1A74-630D-1E2F-CB1D841DC6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166224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1"/>
            <a:ext cx="11949668" cy="436805"/>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1"/>
                </a:solidFill>
              </a:rPr>
              <a:t>Прикладами </a:t>
            </a:r>
            <a:r>
              <a:rPr lang="ru-RU" b="1" dirty="0" err="1">
                <a:solidFill>
                  <a:schemeClr val="tx1"/>
                </a:solidFill>
              </a:rPr>
              <a:t>архіваторів</a:t>
            </a:r>
            <a:r>
              <a:rPr lang="ru-RU" b="1" dirty="0">
                <a:solidFill>
                  <a:schemeClr val="tx1"/>
                </a:solidFill>
              </a:rPr>
              <a:t> є </a:t>
            </a:r>
            <a:r>
              <a:rPr lang="ru-RU" b="1" dirty="0" err="1">
                <a:solidFill>
                  <a:schemeClr val="tx1"/>
                </a:solidFill>
              </a:rPr>
              <a:t>програми</a:t>
            </a:r>
            <a:r>
              <a:rPr lang="ru-RU" b="1" dirty="0">
                <a:solidFill>
                  <a:schemeClr val="tx1"/>
                </a:solidFill>
              </a:rPr>
              <a:t> </a:t>
            </a:r>
            <a:r>
              <a:rPr lang="en-US" b="1" dirty="0" err="1">
                <a:solidFill>
                  <a:srgbClr val="FF0000"/>
                </a:solidFill>
              </a:rPr>
              <a:t>WinZIP</a:t>
            </a:r>
            <a:r>
              <a:rPr lang="en-US" b="1" dirty="0">
                <a:solidFill>
                  <a:schemeClr val="tx1"/>
                </a:solidFill>
              </a:rPr>
              <a:t>, </a:t>
            </a:r>
            <a:r>
              <a:rPr lang="en-US" b="1" dirty="0">
                <a:solidFill>
                  <a:srgbClr val="FF0000"/>
                </a:solidFill>
              </a:rPr>
              <a:t>7-Zip</a:t>
            </a:r>
            <a:r>
              <a:rPr lang="en-US" b="1" dirty="0">
                <a:solidFill>
                  <a:schemeClr val="tx1"/>
                </a:solidFill>
              </a:rPr>
              <a:t>, </a:t>
            </a:r>
            <a:r>
              <a:rPr lang="en-US" b="1" dirty="0" err="1">
                <a:solidFill>
                  <a:srgbClr val="FF0000"/>
                </a:solidFill>
              </a:rPr>
              <a:t>PowerArchiver</a:t>
            </a:r>
            <a:r>
              <a:rPr lang="en-US" b="1" dirty="0">
                <a:solidFill>
                  <a:schemeClr val="tx1"/>
                </a:solidFill>
              </a:rPr>
              <a:t>,</a:t>
            </a:r>
            <a:r>
              <a:rPr lang="uk-UA" b="1" dirty="0">
                <a:solidFill>
                  <a:schemeClr val="tx1"/>
                </a:solidFill>
              </a:rPr>
              <a:t> </a:t>
            </a:r>
            <a:r>
              <a:rPr lang="en-US" b="1" dirty="0" err="1">
                <a:solidFill>
                  <a:srgbClr val="FF0000"/>
                </a:solidFill>
              </a:rPr>
              <a:t>PeaZip</a:t>
            </a:r>
            <a:r>
              <a:rPr lang="en-US" b="1" dirty="0">
                <a:solidFill>
                  <a:schemeClr val="tx1"/>
                </a:solidFill>
              </a:rPr>
              <a:t>, </a:t>
            </a:r>
            <a:r>
              <a:rPr lang="en-US" b="1" dirty="0" err="1">
                <a:solidFill>
                  <a:srgbClr val="FF0000"/>
                </a:solidFill>
              </a:rPr>
              <a:t>IZArc</a:t>
            </a:r>
            <a:r>
              <a:rPr lang="en-US" b="1" dirty="0">
                <a:solidFill>
                  <a:schemeClr val="tx1"/>
                </a:solidFill>
              </a:rPr>
              <a:t>, </a:t>
            </a:r>
            <a:r>
              <a:rPr lang="en-US" b="1" dirty="0" err="1">
                <a:solidFill>
                  <a:srgbClr val="FF0000"/>
                </a:solidFill>
              </a:rPr>
              <a:t>Bandizip</a:t>
            </a:r>
            <a:r>
              <a:rPr lang="en-US" b="1" dirty="0">
                <a:solidFill>
                  <a:schemeClr val="tx1"/>
                </a:solidFill>
              </a:rPr>
              <a:t>, </a:t>
            </a:r>
            <a:r>
              <a:rPr lang="en-US" b="1" dirty="0" err="1">
                <a:solidFill>
                  <a:srgbClr val="FF0000"/>
                </a:solidFill>
              </a:rPr>
              <a:t>TUGZip</a:t>
            </a:r>
            <a:r>
              <a:rPr lang="en-US" b="1" dirty="0">
                <a:solidFill>
                  <a:schemeClr val="tx1"/>
                </a:solidFill>
              </a:rPr>
              <a:t>, </a:t>
            </a:r>
            <a:r>
              <a:rPr lang="en-US" b="1" dirty="0" err="1">
                <a:solidFill>
                  <a:srgbClr val="FF0000"/>
                </a:solidFill>
              </a:rPr>
              <a:t>HaoZip</a:t>
            </a:r>
            <a:r>
              <a:rPr lang="en-US" b="1" dirty="0">
                <a:solidFill>
                  <a:schemeClr val="tx1"/>
                </a:solidFill>
              </a:rPr>
              <a:t> </a:t>
            </a:r>
            <a:r>
              <a:rPr lang="ru-RU" b="1" dirty="0">
                <a:solidFill>
                  <a:schemeClr val="tx1"/>
                </a:solidFill>
              </a:rPr>
              <a:t>та </a:t>
            </a:r>
            <a:r>
              <a:rPr lang="ru-RU" b="1" dirty="0" err="1">
                <a:solidFill>
                  <a:schemeClr val="tx1"/>
                </a:solidFill>
              </a:rPr>
              <a:t>інші</a:t>
            </a:r>
            <a:r>
              <a:rPr lang="ru-RU" b="1" dirty="0">
                <a:solidFill>
                  <a:schemeClr val="tx1"/>
                </a:solidFill>
              </a:rPr>
              <a:t>.</a:t>
            </a:r>
            <a:endParaRPr lang="uk-UA" b="1" dirty="0">
              <a:solidFill>
                <a:schemeClr val="tx1"/>
              </a:solidFill>
            </a:endParaRPr>
          </a:p>
        </p:txBody>
      </p:sp>
      <p:pic>
        <p:nvPicPr>
          <p:cNvPr id="2054" name="Picture 6" descr="WinZip 76.9 - Скачать на ПК бесплатно">
            <a:extLst>
              <a:ext uri="{FF2B5EF4-FFF2-40B4-BE49-F238E27FC236}">
                <a16:creationId xmlns:a16="http://schemas.microsoft.com/office/drawing/2014/main" id="{3C23534A-E9E1-7B8E-49E0-F8D65E5D623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1551" y="529074"/>
            <a:ext cx="3235143" cy="319739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a:extLst>
              <a:ext uri="{FF2B5EF4-FFF2-40B4-BE49-F238E27FC236}">
                <a16:creationId xmlns:a16="http://schemas.microsoft.com/office/drawing/2014/main" id="{338FC6AA-9A95-AADD-E44B-A7CE278D4B0D}"/>
              </a:ext>
            </a:extLst>
          </p:cNvPr>
          <p:cNvSpPr/>
          <p:nvPr/>
        </p:nvSpPr>
        <p:spPr>
          <a:xfrm rot="20861934">
            <a:off x="951458" y="3321153"/>
            <a:ext cx="1783035" cy="4267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rPr>
              <a:t>WinZIP</a:t>
            </a:r>
            <a:endParaRPr lang="uk-UA" dirty="0">
              <a:solidFill>
                <a:srgbClr val="FFFF00"/>
              </a:solidFill>
            </a:endParaRPr>
          </a:p>
        </p:txBody>
      </p:sp>
      <p:pic>
        <p:nvPicPr>
          <p:cNvPr id="2056" name="Picture 8" descr="7-Zip — Википедия">
            <a:extLst>
              <a:ext uri="{FF2B5EF4-FFF2-40B4-BE49-F238E27FC236}">
                <a16:creationId xmlns:a16="http://schemas.microsoft.com/office/drawing/2014/main" id="{CEBA61F9-4E1C-D1EA-1FEB-108A0C122A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697" y="1027660"/>
            <a:ext cx="3383715" cy="193717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кутник 11">
            <a:extLst>
              <a:ext uri="{FF2B5EF4-FFF2-40B4-BE49-F238E27FC236}">
                <a16:creationId xmlns:a16="http://schemas.microsoft.com/office/drawing/2014/main" id="{55E430AE-AF4E-182A-E6A7-6C6067753B7F}"/>
              </a:ext>
            </a:extLst>
          </p:cNvPr>
          <p:cNvSpPr/>
          <p:nvPr/>
        </p:nvSpPr>
        <p:spPr>
          <a:xfrm rot="20861934">
            <a:off x="4554688" y="3012816"/>
            <a:ext cx="1783035" cy="4267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rgbClr val="FFFF00"/>
                </a:solidFill>
              </a:rPr>
              <a:t>7-</a:t>
            </a:r>
            <a:r>
              <a:rPr lang="en-US" b="1" dirty="0">
                <a:solidFill>
                  <a:srgbClr val="FFFF00"/>
                </a:solidFill>
              </a:rPr>
              <a:t>ZIP</a:t>
            </a:r>
            <a:endParaRPr lang="uk-UA" dirty="0">
              <a:solidFill>
                <a:srgbClr val="FFFF00"/>
              </a:solidFill>
            </a:endParaRPr>
          </a:p>
        </p:txBody>
      </p:sp>
      <p:pic>
        <p:nvPicPr>
          <p:cNvPr id="2060" name="Picture 12" descr="PowerArchiver 2023 22.00.11 Final - kaldata.com">
            <a:extLst>
              <a:ext uri="{FF2B5EF4-FFF2-40B4-BE49-F238E27FC236}">
                <a16:creationId xmlns:a16="http://schemas.microsoft.com/office/drawing/2014/main" id="{2A33C154-591F-34E2-56FB-597F5A7C611D}"/>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913414" y="63545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кутник 14">
            <a:extLst>
              <a:ext uri="{FF2B5EF4-FFF2-40B4-BE49-F238E27FC236}">
                <a16:creationId xmlns:a16="http://schemas.microsoft.com/office/drawing/2014/main" id="{4C5168B4-96B2-EB86-2798-1ABE17199226}"/>
              </a:ext>
            </a:extLst>
          </p:cNvPr>
          <p:cNvSpPr/>
          <p:nvPr/>
        </p:nvSpPr>
        <p:spPr>
          <a:xfrm rot="20861934">
            <a:off x="7987403" y="3138246"/>
            <a:ext cx="1783035" cy="4267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rPr>
              <a:t>PowerArchiver</a:t>
            </a:r>
            <a:endParaRPr lang="uk-UA" dirty="0">
              <a:solidFill>
                <a:srgbClr val="FFFF00"/>
              </a:solidFill>
            </a:endParaRPr>
          </a:p>
        </p:txBody>
      </p:sp>
      <p:pic>
        <p:nvPicPr>
          <p:cNvPr id="2062" name="Picture 14" descr="PeaZip — Википедия">
            <a:extLst>
              <a:ext uri="{FF2B5EF4-FFF2-40B4-BE49-F238E27FC236}">
                <a16:creationId xmlns:a16="http://schemas.microsoft.com/office/drawing/2014/main" id="{122055B6-F2C2-FA4E-A20B-947E9F6356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8795" y="3904829"/>
            <a:ext cx="2326786" cy="2326786"/>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кутник 16">
            <a:extLst>
              <a:ext uri="{FF2B5EF4-FFF2-40B4-BE49-F238E27FC236}">
                <a16:creationId xmlns:a16="http://schemas.microsoft.com/office/drawing/2014/main" id="{29D5A235-FEF4-A55C-D23F-6A9201EFD360}"/>
              </a:ext>
            </a:extLst>
          </p:cNvPr>
          <p:cNvSpPr/>
          <p:nvPr/>
        </p:nvSpPr>
        <p:spPr>
          <a:xfrm rot="20861934">
            <a:off x="2418969" y="6196613"/>
            <a:ext cx="1783035" cy="4267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rPr>
              <a:t>PeaZip</a:t>
            </a:r>
            <a:endParaRPr lang="uk-UA" dirty="0">
              <a:solidFill>
                <a:srgbClr val="FFFF00"/>
              </a:solidFill>
            </a:endParaRPr>
          </a:p>
        </p:txBody>
      </p:sp>
      <p:pic>
        <p:nvPicPr>
          <p:cNvPr id="2064" name="Picture 16" descr="دانلود HaoZip 5.5.1 Build 10498 نرم افزار مدیریت فایل های فشرده">
            <a:extLst>
              <a:ext uri="{FF2B5EF4-FFF2-40B4-BE49-F238E27FC236}">
                <a16:creationId xmlns:a16="http://schemas.microsoft.com/office/drawing/2014/main" id="{F56D5CC2-4601-D63B-EF3C-62856ECA4C4C}"/>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41515"/>
          <a:stretch/>
        </p:blipFill>
        <p:spPr bwMode="auto">
          <a:xfrm>
            <a:off x="5649725" y="3726470"/>
            <a:ext cx="2857499" cy="2656789"/>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кутник 18">
            <a:extLst>
              <a:ext uri="{FF2B5EF4-FFF2-40B4-BE49-F238E27FC236}">
                <a16:creationId xmlns:a16="http://schemas.microsoft.com/office/drawing/2014/main" id="{3E5CC33A-20DD-FE50-BA7F-105086CC7BFB}"/>
              </a:ext>
            </a:extLst>
          </p:cNvPr>
          <p:cNvSpPr/>
          <p:nvPr/>
        </p:nvSpPr>
        <p:spPr>
          <a:xfrm rot="20861934">
            <a:off x="6120988" y="6144837"/>
            <a:ext cx="1783035" cy="42672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rPr>
              <a:t>HaoZip</a:t>
            </a:r>
            <a:endParaRPr lang="uk-UA" dirty="0">
              <a:solidFill>
                <a:srgbClr val="FFFF00"/>
              </a:solidFill>
            </a:endParaRPr>
          </a:p>
        </p:txBody>
      </p:sp>
      <p:pic>
        <p:nvPicPr>
          <p:cNvPr id="4" name="Рисунок 3">
            <a:extLst>
              <a:ext uri="{FF2B5EF4-FFF2-40B4-BE49-F238E27FC236}">
                <a16:creationId xmlns:a16="http://schemas.microsoft.com/office/drawing/2014/main" id="{75DB0FC5-AA24-A702-ADE8-5C9485760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0604" y="2964837"/>
            <a:ext cx="3315818" cy="4026042"/>
          </a:xfrm>
          <a:prstGeom prst="rect">
            <a:avLst/>
          </a:prstGeom>
        </p:spPr>
      </p:pic>
      <p:pic>
        <p:nvPicPr>
          <p:cNvPr id="18" name="Рисунок 17">
            <a:hlinkClick r:id="rId12"/>
            <a:extLst>
              <a:ext uri="{FF2B5EF4-FFF2-40B4-BE49-F238E27FC236}">
                <a16:creationId xmlns:a16="http://schemas.microsoft.com/office/drawing/2014/main" id="{D8827C12-1B1E-CEBA-86EC-826C609103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377897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 calcmode="lin" valueType="num">
                                      <p:cBhvr>
                                        <p:cTn id="16" dur="500" fill="hold"/>
                                        <p:tgtEl>
                                          <p:spTgt spid="2054"/>
                                        </p:tgtEl>
                                        <p:attrNameLst>
                                          <p:attrName>ppt_w</p:attrName>
                                        </p:attrNameLst>
                                      </p:cBhvr>
                                      <p:tavLst>
                                        <p:tav tm="0">
                                          <p:val>
                                            <p:fltVal val="0"/>
                                          </p:val>
                                        </p:tav>
                                        <p:tav tm="100000">
                                          <p:val>
                                            <p:strVal val="#ppt_w"/>
                                          </p:val>
                                        </p:tav>
                                      </p:tavLst>
                                    </p:anim>
                                    <p:anim calcmode="lin" valueType="num">
                                      <p:cBhvr>
                                        <p:cTn id="17" dur="500" fill="hold"/>
                                        <p:tgtEl>
                                          <p:spTgt spid="2054"/>
                                        </p:tgtEl>
                                        <p:attrNameLst>
                                          <p:attrName>ppt_h</p:attrName>
                                        </p:attrNameLst>
                                      </p:cBhvr>
                                      <p:tavLst>
                                        <p:tav tm="0">
                                          <p:val>
                                            <p:fltVal val="0"/>
                                          </p:val>
                                        </p:tav>
                                        <p:tav tm="100000">
                                          <p:val>
                                            <p:strVal val="#ppt_h"/>
                                          </p:val>
                                        </p:tav>
                                      </p:tavLst>
                                    </p:anim>
                                    <p:animEffect transition="in" filter="fade">
                                      <p:cBhvr>
                                        <p:cTn id="18" dur="500"/>
                                        <p:tgtEl>
                                          <p:spTgt spid="205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p:cTn id="28" dur="500" fill="hold"/>
                                        <p:tgtEl>
                                          <p:spTgt spid="2056"/>
                                        </p:tgtEl>
                                        <p:attrNameLst>
                                          <p:attrName>ppt_w</p:attrName>
                                        </p:attrNameLst>
                                      </p:cBhvr>
                                      <p:tavLst>
                                        <p:tav tm="0">
                                          <p:val>
                                            <p:fltVal val="0"/>
                                          </p:val>
                                        </p:tav>
                                        <p:tav tm="100000">
                                          <p:val>
                                            <p:strVal val="#ppt_w"/>
                                          </p:val>
                                        </p:tav>
                                      </p:tavLst>
                                    </p:anim>
                                    <p:anim calcmode="lin" valueType="num">
                                      <p:cBhvr>
                                        <p:cTn id="29" dur="500" fill="hold"/>
                                        <p:tgtEl>
                                          <p:spTgt spid="2056"/>
                                        </p:tgtEl>
                                        <p:attrNameLst>
                                          <p:attrName>ppt_h</p:attrName>
                                        </p:attrNameLst>
                                      </p:cBhvr>
                                      <p:tavLst>
                                        <p:tav tm="0">
                                          <p:val>
                                            <p:fltVal val="0"/>
                                          </p:val>
                                        </p:tav>
                                        <p:tav tm="100000">
                                          <p:val>
                                            <p:strVal val="#ppt_h"/>
                                          </p:val>
                                        </p:tav>
                                      </p:tavLst>
                                    </p:anim>
                                    <p:animEffect transition="in" filter="fade">
                                      <p:cBhvr>
                                        <p:cTn id="30" dur="500"/>
                                        <p:tgtEl>
                                          <p:spTgt spid="205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60"/>
                                        </p:tgtEl>
                                        <p:attrNameLst>
                                          <p:attrName>style.visibility</p:attrName>
                                        </p:attrNameLst>
                                      </p:cBhvr>
                                      <p:to>
                                        <p:strVal val="visible"/>
                                      </p:to>
                                    </p:set>
                                    <p:anim calcmode="lin" valueType="num">
                                      <p:cBhvr>
                                        <p:cTn id="40" dur="500" fill="hold"/>
                                        <p:tgtEl>
                                          <p:spTgt spid="2060"/>
                                        </p:tgtEl>
                                        <p:attrNameLst>
                                          <p:attrName>ppt_w</p:attrName>
                                        </p:attrNameLst>
                                      </p:cBhvr>
                                      <p:tavLst>
                                        <p:tav tm="0">
                                          <p:val>
                                            <p:fltVal val="0"/>
                                          </p:val>
                                        </p:tav>
                                        <p:tav tm="100000">
                                          <p:val>
                                            <p:strVal val="#ppt_w"/>
                                          </p:val>
                                        </p:tav>
                                      </p:tavLst>
                                    </p:anim>
                                    <p:anim calcmode="lin" valueType="num">
                                      <p:cBhvr>
                                        <p:cTn id="41" dur="500" fill="hold"/>
                                        <p:tgtEl>
                                          <p:spTgt spid="2060"/>
                                        </p:tgtEl>
                                        <p:attrNameLst>
                                          <p:attrName>ppt_h</p:attrName>
                                        </p:attrNameLst>
                                      </p:cBhvr>
                                      <p:tavLst>
                                        <p:tav tm="0">
                                          <p:val>
                                            <p:fltVal val="0"/>
                                          </p:val>
                                        </p:tav>
                                        <p:tav tm="100000">
                                          <p:val>
                                            <p:strVal val="#ppt_h"/>
                                          </p:val>
                                        </p:tav>
                                      </p:tavLst>
                                    </p:anim>
                                    <p:animEffect transition="in" filter="fade">
                                      <p:cBhvr>
                                        <p:cTn id="42" dur="500"/>
                                        <p:tgtEl>
                                          <p:spTgt spid="206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62"/>
                                        </p:tgtEl>
                                        <p:attrNameLst>
                                          <p:attrName>style.visibility</p:attrName>
                                        </p:attrNameLst>
                                      </p:cBhvr>
                                      <p:to>
                                        <p:strVal val="visible"/>
                                      </p:to>
                                    </p:set>
                                    <p:anim calcmode="lin" valueType="num">
                                      <p:cBhvr>
                                        <p:cTn id="52" dur="500" fill="hold"/>
                                        <p:tgtEl>
                                          <p:spTgt spid="2062"/>
                                        </p:tgtEl>
                                        <p:attrNameLst>
                                          <p:attrName>ppt_w</p:attrName>
                                        </p:attrNameLst>
                                      </p:cBhvr>
                                      <p:tavLst>
                                        <p:tav tm="0">
                                          <p:val>
                                            <p:fltVal val="0"/>
                                          </p:val>
                                        </p:tav>
                                        <p:tav tm="100000">
                                          <p:val>
                                            <p:strVal val="#ppt_w"/>
                                          </p:val>
                                        </p:tav>
                                      </p:tavLst>
                                    </p:anim>
                                    <p:anim calcmode="lin" valueType="num">
                                      <p:cBhvr>
                                        <p:cTn id="53" dur="500" fill="hold"/>
                                        <p:tgtEl>
                                          <p:spTgt spid="2062"/>
                                        </p:tgtEl>
                                        <p:attrNameLst>
                                          <p:attrName>ppt_h</p:attrName>
                                        </p:attrNameLst>
                                      </p:cBhvr>
                                      <p:tavLst>
                                        <p:tav tm="0">
                                          <p:val>
                                            <p:fltVal val="0"/>
                                          </p:val>
                                        </p:tav>
                                        <p:tav tm="100000">
                                          <p:val>
                                            <p:strVal val="#ppt_h"/>
                                          </p:val>
                                        </p:tav>
                                      </p:tavLst>
                                    </p:anim>
                                    <p:animEffect transition="in" filter="fade">
                                      <p:cBhvr>
                                        <p:cTn id="54" dur="500"/>
                                        <p:tgtEl>
                                          <p:spTgt spid="206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064"/>
                                        </p:tgtEl>
                                        <p:attrNameLst>
                                          <p:attrName>style.visibility</p:attrName>
                                        </p:attrNameLst>
                                      </p:cBhvr>
                                      <p:to>
                                        <p:strVal val="visible"/>
                                      </p:to>
                                    </p:set>
                                    <p:anim calcmode="lin" valueType="num">
                                      <p:cBhvr>
                                        <p:cTn id="64" dur="500" fill="hold"/>
                                        <p:tgtEl>
                                          <p:spTgt spid="2064"/>
                                        </p:tgtEl>
                                        <p:attrNameLst>
                                          <p:attrName>ppt_w</p:attrName>
                                        </p:attrNameLst>
                                      </p:cBhvr>
                                      <p:tavLst>
                                        <p:tav tm="0">
                                          <p:val>
                                            <p:fltVal val="0"/>
                                          </p:val>
                                        </p:tav>
                                        <p:tav tm="100000">
                                          <p:val>
                                            <p:strVal val="#ppt_w"/>
                                          </p:val>
                                        </p:tav>
                                      </p:tavLst>
                                    </p:anim>
                                    <p:anim calcmode="lin" valueType="num">
                                      <p:cBhvr>
                                        <p:cTn id="65" dur="500" fill="hold"/>
                                        <p:tgtEl>
                                          <p:spTgt spid="2064"/>
                                        </p:tgtEl>
                                        <p:attrNameLst>
                                          <p:attrName>ppt_h</p:attrName>
                                        </p:attrNameLst>
                                      </p:cBhvr>
                                      <p:tavLst>
                                        <p:tav tm="0">
                                          <p:val>
                                            <p:fltVal val="0"/>
                                          </p:val>
                                        </p:tav>
                                        <p:tav tm="100000">
                                          <p:val>
                                            <p:strVal val="#ppt_h"/>
                                          </p:val>
                                        </p:tav>
                                      </p:tavLst>
                                    </p:anim>
                                    <p:animEffect transition="in" filter="fade">
                                      <p:cBhvr>
                                        <p:cTn id="66" dur="500"/>
                                        <p:tgtEl>
                                          <p:spTgt spid="206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par>
                                <p:cTn id="72" presetID="2" presetClass="entr" presetSubtype="4"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2" grpId="0" animBg="1"/>
      <p:bldP spid="15"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1"/>
            <a:ext cx="11949668" cy="637102"/>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a:solidFill>
                  <a:schemeClr val="tx1"/>
                </a:solidFill>
              </a:rPr>
              <a:t>Залежно</a:t>
            </a:r>
            <a:r>
              <a:rPr lang="ru-RU" b="1" dirty="0">
                <a:solidFill>
                  <a:schemeClr val="tx1"/>
                </a:solidFill>
              </a:rPr>
              <a:t> </a:t>
            </a:r>
            <a:r>
              <a:rPr lang="ru-RU" b="1" dirty="0" err="1">
                <a:solidFill>
                  <a:schemeClr val="tx1"/>
                </a:solidFill>
              </a:rPr>
              <a:t>від</a:t>
            </a:r>
            <a:r>
              <a:rPr lang="ru-RU" b="1" dirty="0">
                <a:solidFill>
                  <a:schemeClr val="tx1"/>
                </a:solidFill>
              </a:rPr>
              <a:t> </a:t>
            </a:r>
            <a:r>
              <a:rPr lang="ru-RU" b="1" dirty="0" err="1">
                <a:solidFill>
                  <a:schemeClr val="tx1"/>
                </a:solidFill>
              </a:rPr>
              <a:t>алгоритмів</a:t>
            </a:r>
            <a:r>
              <a:rPr lang="ru-RU" b="1" dirty="0">
                <a:solidFill>
                  <a:schemeClr val="tx1"/>
                </a:solidFill>
              </a:rPr>
              <a:t>, за </a:t>
            </a:r>
            <a:r>
              <a:rPr lang="ru-RU" b="1" dirty="0" err="1">
                <a:solidFill>
                  <a:schemeClr val="tx1"/>
                </a:solidFill>
              </a:rPr>
              <a:t>якими</a:t>
            </a:r>
            <a:r>
              <a:rPr lang="ru-RU" b="1" dirty="0">
                <a:solidFill>
                  <a:schemeClr val="tx1"/>
                </a:solidFill>
              </a:rPr>
              <a:t> </a:t>
            </a:r>
            <a:r>
              <a:rPr lang="ru-RU" b="1" dirty="0" err="1">
                <a:solidFill>
                  <a:schemeClr val="tx1"/>
                </a:solidFill>
              </a:rPr>
              <a:t>здійснюється</a:t>
            </a:r>
            <a:r>
              <a:rPr lang="ru-RU" b="1" dirty="0">
                <a:solidFill>
                  <a:schemeClr val="tx1"/>
                </a:solidFill>
              </a:rPr>
              <a:t> </a:t>
            </a:r>
            <a:r>
              <a:rPr lang="ru-RU" b="1" dirty="0" err="1">
                <a:solidFill>
                  <a:schemeClr val="tx1"/>
                </a:solidFill>
              </a:rPr>
              <a:t>стиснення</a:t>
            </a:r>
            <a:r>
              <a:rPr lang="ru-RU" b="1" dirty="0">
                <a:solidFill>
                  <a:schemeClr val="tx1"/>
                </a:solidFill>
              </a:rPr>
              <a:t> та </a:t>
            </a:r>
            <a:r>
              <a:rPr lang="ru-RU" b="1" dirty="0" err="1">
                <a:solidFill>
                  <a:schemeClr val="tx1"/>
                </a:solidFill>
              </a:rPr>
              <a:t>архівування</a:t>
            </a:r>
            <a:r>
              <a:rPr lang="ru-RU" b="1" dirty="0">
                <a:solidFill>
                  <a:schemeClr val="tx1"/>
                </a:solidFill>
              </a:rPr>
              <a:t> </a:t>
            </a:r>
            <a:r>
              <a:rPr lang="ru-RU" b="1" dirty="0" err="1">
                <a:solidFill>
                  <a:schemeClr val="tx1"/>
                </a:solidFill>
              </a:rPr>
              <a:t>даних</a:t>
            </a:r>
            <a:r>
              <a:rPr lang="ru-RU" b="1" dirty="0">
                <a:solidFill>
                  <a:schemeClr val="tx1"/>
                </a:solidFill>
              </a:rPr>
              <a:t>, </a:t>
            </a:r>
            <a:r>
              <a:rPr lang="ru-RU" b="1" dirty="0" err="1">
                <a:solidFill>
                  <a:schemeClr val="tx1"/>
                </a:solidFill>
              </a:rPr>
              <a:t>розрізняють</a:t>
            </a:r>
            <a:r>
              <a:rPr lang="ru-RU" b="1" dirty="0">
                <a:solidFill>
                  <a:schemeClr val="tx1"/>
                </a:solidFill>
              </a:rPr>
              <a:t> </a:t>
            </a:r>
            <a:r>
              <a:rPr lang="ru-RU" b="1" dirty="0" err="1">
                <a:solidFill>
                  <a:schemeClr val="tx1"/>
                </a:solidFill>
              </a:rPr>
              <a:t>такі</a:t>
            </a:r>
            <a:r>
              <a:rPr lang="ru-RU" b="1" dirty="0">
                <a:solidFill>
                  <a:schemeClr val="tx1"/>
                </a:solidFill>
              </a:rPr>
              <a:t> </a:t>
            </a:r>
            <a:r>
              <a:rPr lang="ru-RU" b="1" dirty="0" err="1">
                <a:solidFill>
                  <a:schemeClr val="tx1"/>
                </a:solidFill>
              </a:rPr>
              <a:t>формати</a:t>
            </a:r>
            <a:r>
              <a:rPr lang="ru-RU" b="1" dirty="0">
                <a:solidFill>
                  <a:schemeClr val="tx1"/>
                </a:solidFill>
              </a:rPr>
              <a:t> </a:t>
            </a:r>
            <a:r>
              <a:rPr lang="ru-RU" b="1" dirty="0" err="1">
                <a:solidFill>
                  <a:schemeClr val="tx1"/>
                </a:solidFill>
              </a:rPr>
              <a:t>архівних</a:t>
            </a:r>
            <a:r>
              <a:rPr lang="ru-RU" b="1" dirty="0">
                <a:solidFill>
                  <a:schemeClr val="tx1"/>
                </a:solidFill>
              </a:rPr>
              <a:t> </a:t>
            </a:r>
            <a:r>
              <a:rPr lang="ru-RU" b="1" dirty="0" err="1">
                <a:solidFill>
                  <a:schemeClr val="tx1"/>
                </a:solidFill>
              </a:rPr>
              <a:t>файлів</a:t>
            </a:r>
            <a:r>
              <a:rPr lang="ru-RU" b="1" dirty="0">
                <a:solidFill>
                  <a:schemeClr val="tx1"/>
                </a:solidFill>
              </a:rPr>
              <a:t>: </a:t>
            </a:r>
            <a:r>
              <a:rPr lang="en-US" b="1" dirty="0">
                <a:solidFill>
                  <a:schemeClr val="tx1"/>
                </a:solidFill>
              </a:rPr>
              <a:t>ZIP, 7z,</a:t>
            </a:r>
            <a:r>
              <a:rPr lang="uk-UA" b="1" dirty="0">
                <a:solidFill>
                  <a:schemeClr val="tx1"/>
                </a:solidFill>
              </a:rPr>
              <a:t> </a:t>
            </a:r>
            <a:r>
              <a:rPr lang="en-US" b="1" dirty="0">
                <a:solidFill>
                  <a:schemeClr val="tx1"/>
                </a:solidFill>
              </a:rPr>
              <a:t>ACE, ARJ, CAB, LZH, GZIP, RAR </a:t>
            </a:r>
            <a:r>
              <a:rPr lang="ru-RU" b="1" dirty="0">
                <a:solidFill>
                  <a:schemeClr val="tx1"/>
                </a:solidFill>
              </a:rPr>
              <a:t>та </a:t>
            </a:r>
            <a:r>
              <a:rPr lang="ru-RU" b="1" dirty="0" err="1">
                <a:solidFill>
                  <a:schemeClr val="tx1"/>
                </a:solidFill>
              </a:rPr>
              <a:t>інші</a:t>
            </a:r>
            <a:r>
              <a:rPr lang="ru-RU" b="1" dirty="0">
                <a:solidFill>
                  <a:schemeClr val="tx1"/>
                </a:solidFill>
              </a:rPr>
              <a:t>. </a:t>
            </a:r>
            <a:endParaRPr lang="uk-UA" b="1" dirty="0">
              <a:solidFill>
                <a:schemeClr val="tx1"/>
              </a:solidFill>
            </a:endParaRPr>
          </a:p>
        </p:txBody>
      </p:sp>
      <p:grpSp>
        <p:nvGrpSpPr>
          <p:cNvPr id="4" name="Групувати 3">
            <a:extLst>
              <a:ext uri="{FF2B5EF4-FFF2-40B4-BE49-F238E27FC236}">
                <a16:creationId xmlns:a16="http://schemas.microsoft.com/office/drawing/2014/main" id="{D8AA849C-FB7B-7023-5933-27E0F21E695B}"/>
              </a:ext>
            </a:extLst>
          </p:cNvPr>
          <p:cNvGrpSpPr/>
          <p:nvPr/>
        </p:nvGrpSpPr>
        <p:grpSpPr>
          <a:xfrm>
            <a:off x="1001078" y="1285875"/>
            <a:ext cx="2143125" cy="2143125"/>
            <a:chOff x="1001078" y="1285875"/>
            <a:chExt cx="2143125" cy="2143125"/>
          </a:xfrm>
        </p:grpSpPr>
        <p:pic>
          <p:nvPicPr>
            <p:cNvPr id="4102" name="Picture 6" descr="Как пользоваться архиватором WinRAR">
              <a:extLst>
                <a:ext uri="{FF2B5EF4-FFF2-40B4-BE49-F238E27FC236}">
                  <a16:creationId xmlns:a16="http://schemas.microsoft.com/office/drawing/2014/main" id="{5A630D20-D846-58A3-D69C-025BE49AC8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078"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a:extLst>
                <a:ext uri="{FF2B5EF4-FFF2-40B4-BE49-F238E27FC236}">
                  <a16:creationId xmlns:a16="http://schemas.microsoft.com/office/drawing/2014/main" id="{8C8B05B0-0D66-8B85-93EA-19B65095AD5F}"/>
                </a:ext>
              </a:extLst>
            </p:cNvPr>
            <p:cNvSpPr/>
            <p:nvPr/>
          </p:nvSpPr>
          <p:spPr>
            <a:xfrm>
              <a:off x="1776547" y="2131423"/>
              <a:ext cx="836023" cy="63710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ZIP</a:t>
              </a:r>
              <a:endParaRPr lang="uk-UA" sz="2000" dirty="0">
                <a:solidFill>
                  <a:srgbClr val="FFFF00"/>
                </a:solidFill>
              </a:endParaRPr>
            </a:p>
          </p:txBody>
        </p:sp>
      </p:grpSp>
      <p:grpSp>
        <p:nvGrpSpPr>
          <p:cNvPr id="5" name="Групувати 4">
            <a:extLst>
              <a:ext uri="{FF2B5EF4-FFF2-40B4-BE49-F238E27FC236}">
                <a16:creationId xmlns:a16="http://schemas.microsoft.com/office/drawing/2014/main" id="{4D21B054-40E9-7E44-E0EC-850E21ACC427}"/>
              </a:ext>
            </a:extLst>
          </p:cNvPr>
          <p:cNvGrpSpPr/>
          <p:nvPr/>
        </p:nvGrpSpPr>
        <p:grpSpPr>
          <a:xfrm>
            <a:off x="3796528" y="1285874"/>
            <a:ext cx="2143125" cy="2143125"/>
            <a:chOff x="3796528" y="1285874"/>
            <a:chExt cx="2143125" cy="2143125"/>
          </a:xfrm>
        </p:grpSpPr>
        <p:pic>
          <p:nvPicPr>
            <p:cNvPr id="11" name="Picture 6" descr="Как пользоваться архиватором WinRAR">
              <a:extLst>
                <a:ext uri="{FF2B5EF4-FFF2-40B4-BE49-F238E27FC236}">
                  <a16:creationId xmlns:a16="http://schemas.microsoft.com/office/drawing/2014/main" id="{4033A12A-2FC0-1951-D60F-6F2F77BB44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6528" y="12858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4" name="Овал 13">
              <a:extLst>
                <a:ext uri="{FF2B5EF4-FFF2-40B4-BE49-F238E27FC236}">
                  <a16:creationId xmlns:a16="http://schemas.microsoft.com/office/drawing/2014/main" id="{1A38E3ED-38EB-2861-4590-62EA18429101}"/>
                </a:ext>
              </a:extLst>
            </p:cNvPr>
            <p:cNvSpPr/>
            <p:nvPr/>
          </p:nvSpPr>
          <p:spPr>
            <a:xfrm>
              <a:off x="4606833" y="2131423"/>
              <a:ext cx="809897" cy="637102"/>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rgbClr val="FFFF00"/>
                  </a:solidFill>
                </a:rPr>
                <a:t>7</a:t>
              </a:r>
              <a:r>
                <a:rPr lang="en-US" sz="2000" b="1" dirty="0">
                  <a:solidFill>
                    <a:srgbClr val="FFFF00"/>
                  </a:solidFill>
                </a:rPr>
                <a:t>Z</a:t>
              </a:r>
              <a:endParaRPr lang="uk-UA" sz="2000" dirty="0">
                <a:solidFill>
                  <a:srgbClr val="FFFF00"/>
                </a:solidFill>
              </a:endParaRPr>
            </a:p>
          </p:txBody>
        </p:sp>
      </p:grpSp>
      <p:grpSp>
        <p:nvGrpSpPr>
          <p:cNvPr id="9" name="Групувати 8">
            <a:extLst>
              <a:ext uri="{FF2B5EF4-FFF2-40B4-BE49-F238E27FC236}">
                <a16:creationId xmlns:a16="http://schemas.microsoft.com/office/drawing/2014/main" id="{FAE14627-129A-3ADD-8B23-F6F635272EB3}"/>
              </a:ext>
            </a:extLst>
          </p:cNvPr>
          <p:cNvGrpSpPr/>
          <p:nvPr/>
        </p:nvGrpSpPr>
        <p:grpSpPr>
          <a:xfrm>
            <a:off x="6609398" y="1285875"/>
            <a:ext cx="2143125" cy="2143125"/>
            <a:chOff x="6609398" y="1285875"/>
            <a:chExt cx="2143125" cy="2143125"/>
          </a:xfrm>
        </p:grpSpPr>
        <p:pic>
          <p:nvPicPr>
            <p:cNvPr id="12" name="Picture 6" descr="Как пользоваться архиватором WinRAR">
              <a:extLst>
                <a:ext uri="{FF2B5EF4-FFF2-40B4-BE49-F238E27FC236}">
                  <a16:creationId xmlns:a16="http://schemas.microsoft.com/office/drawing/2014/main" id="{40219622-9A92-56CB-8B0D-2E8771243A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9398"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5" name="Овал 14">
              <a:extLst>
                <a:ext uri="{FF2B5EF4-FFF2-40B4-BE49-F238E27FC236}">
                  <a16:creationId xmlns:a16="http://schemas.microsoft.com/office/drawing/2014/main" id="{5DEC5057-2E2B-E7F9-DD9A-6280FF013F42}"/>
                </a:ext>
              </a:extLst>
            </p:cNvPr>
            <p:cNvSpPr/>
            <p:nvPr/>
          </p:nvSpPr>
          <p:spPr>
            <a:xfrm>
              <a:off x="7428411" y="2131423"/>
              <a:ext cx="818605" cy="637102"/>
            </a:xfrm>
            <a:prstGeom prst="ellipse">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ARJ</a:t>
              </a:r>
              <a:endParaRPr lang="uk-UA" sz="2000" dirty="0">
                <a:solidFill>
                  <a:srgbClr val="FFFF00"/>
                </a:solidFill>
              </a:endParaRPr>
            </a:p>
          </p:txBody>
        </p:sp>
      </p:grpSp>
      <p:grpSp>
        <p:nvGrpSpPr>
          <p:cNvPr id="23" name="Групувати 22">
            <a:extLst>
              <a:ext uri="{FF2B5EF4-FFF2-40B4-BE49-F238E27FC236}">
                <a16:creationId xmlns:a16="http://schemas.microsoft.com/office/drawing/2014/main" id="{A0D9E2DA-9461-070C-E923-E55995EC2D56}"/>
              </a:ext>
            </a:extLst>
          </p:cNvPr>
          <p:cNvGrpSpPr/>
          <p:nvPr/>
        </p:nvGrpSpPr>
        <p:grpSpPr>
          <a:xfrm>
            <a:off x="9343889" y="1285874"/>
            <a:ext cx="2143125" cy="2143125"/>
            <a:chOff x="9343889" y="1285874"/>
            <a:chExt cx="2143125" cy="2143125"/>
          </a:xfrm>
        </p:grpSpPr>
        <p:pic>
          <p:nvPicPr>
            <p:cNvPr id="13" name="Picture 6" descr="Как пользоваться архиватором WinRAR">
              <a:extLst>
                <a:ext uri="{FF2B5EF4-FFF2-40B4-BE49-F238E27FC236}">
                  <a16:creationId xmlns:a16="http://schemas.microsoft.com/office/drawing/2014/main" id="{89F8C0F6-2FFB-6E0C-A6AE-252A3DBC2BA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3889" y="128587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Овал 15">
              <a:extLst>
                <a:ext uri="{FF2B5EF4-FFF2-40B4-BE49-F238E27FC236}">
                  <a16:creationId xmlns:a16="http://schemas.microsoft.com/office/drawing/2014/main" id="{3C23ACF2-0A09-D767-CA02-C13D1058A1CA}"/>
                </a:ext>
              </a:extLst>
            </p:cNvPr>
            <p:cNvSpPr/>
            <p:nvPr/>
          </p:nvSpPr>
          <p:spPr>
            <a:xfrm>
              <a:off x="10171827" y="2131423"/>
              <a:ext cx="888059" cy="637102"/>
            </a:xfrm>
            <a:prstGeom prst="ellipse">
              <a:avLst/>
            </a:prstGeom>
            <a:solidFill>
              <a:srgbClr val="0000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RAR</a:t>
              </a:r>
              <a:endParaRPr lang="uk-UA" sz="2000" dirty="0">
                <a:solidFill>
                  <a:srgbClr val="FFFF00"/>
                </a:solidFill>
              </a:endParaRPr>
            </a:p>
          </p:txBody>
        </p:sp>
      </p:grpSp>
      <p:grpSp>
        <p:nvGrpSpPr>
          <p:cNvPr id="24" name="Групувати 23">
            <a:extLst>
              <a:ext uri="{FF2B5EF4-FFF2-40B4-BE49-F238E27FC236}">
                <a16:creationId xmlns:a16="http://schemas.microsoft.com/office/drawing/2014/main" id="{902C58E6-7789-D377-C099-9731DF546766}"/>
              </a:ext>
            </a:extLst>
          </p:cNvPr>
          <p:cNvGrpSpPr/>
          <p:nvPr/>
        </p:nvGrpSpPr>
        <p:grpSpPr>
          <a:xfrm>
            <a:off x="2463708" y="3614073"/>
            <a:ext cx="2143125" cy="2143125"/>
            <a:chOff x="2463708" y="3614073"/>
            <a:chExt cx="2143125" cy="2143125"/>
          </a:xfrm>
        </p:grpSpPr>
        <p:pic>
          <p:nvPicPr>
            <p:cNvPr id="17" name="Picture 6" descr="Как пользоваться архиватором WinRAR">
              <a:extLst>
                <a:ext uri="{FF2B5EF4-FFF2-40B4-BE49-F238E27FC236}">
                  <a16:creationId xmlns:a16="http://schemas.microsoft.com/office/drawing/2014/main" id="{6945205D-F277-A41E-3337-27B591179D4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3708" y="361407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8" name="Овал 17">
              <a:extLst>
                <a:ext uri="{FF2B5EF4-FFF2-40B4-BE49-F238E27FC236}">
                  <a16:creationId xmlns:a16="http://schemas.microsoft.com/office/drawing/2014/main" id="{9DDBDB2D-FBCA-4DBD-C5EB-4DA1E4FFC648}"/>
                </a:ext>
              </a:extLst>
            </p:cNvPr>
            <p:cNvSpPr/>
            <p:nvPr/>
          </p:nvSpPr>
          <p:spPr>
            <a:xfrm>
              <a:off x="3265713" y="4447903"/>
              <a:ext cx="879567" cy="637102"/>
            </a:xfrm>
            <a:prstGeom prst="ellipse">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ACE</a:t>
              </a:r>
              <a:endParaRPr lang="uk-UA" sz="2000" dirty="0">
                <a:solidFill>
                  <a:srgbClr val="FFFF00"/>
                </a:solidFill>
              </a:endParaRPr>
            </a:p>
          </p:txBody>
        </p:sp>
      </p:grpSp>
      <p:grpSp>
        <p:nvGrpSpPr>
          <p:cNvPr id="25" name="Групувати 24">
            <a:extLst>
              <a:ext uri="{FF2B5EF4-FFF2-40B4-BE49-F238E27FC236}">
                <a16:creationId xmlns:a16="http://schemas.microsoft.com/office/drawing/2014/main" id="{808EFA8F-42F2-D3E1-A5B2-7CDAB462D044}"/>
              </a:ext>
            </a:extLst>
          </p:cNvPr>
          <p:cNvGrpSpPr/>
          <p:nvPr/>
        </p:nvGrpSpPr>
        <p:grpSpPr>
          <a:xfrm>
            <a:off x="5538244" y="3614072"/>
            <a:ext cx="2143125" cy="2143125"/>
            <a:chOff x="5538244" y="3614072"/>
            <a:chExt cx="2143125" cy="2143125"/>
          </a:xfrm>
        </p:grpSpPr>
        <p:pic>
          <p:nvPicPr>
            <p:cNvPr id="19" name="Picture 6" descr="Как пользоваться архиватором WinRAR">
              <a:extLst>
                <a:ext uri="{FF2B5EF4-FFF2-40B4-BE49-F238E27FC236}">
                  <a16:creationId xmlns:a16="http://schemas.microsoft.com/office/drawing/2014/main" id="{783DCDD1-6516-2B87-9B4B-D43703FCDB9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8244" y="361407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Овал 19">
              <a:extLst>
                <a:ext uri="{FF2B5EF4-FFF2-40B4-BE49-F238E27FC236}">
                  <a16:creationId xmlns:a16="http://schemas.microsoft.com/office/drawing/2014/main" id="{EE1241FA-75DB-5659-0BA8-0ABED60A3629}"/>
                </a:ext>
              </a:extLst>
            </p:cNvPr>
            <p:cNvSpPr/>
            <p:nvPr/>
          </p:nvSpPr>
          <p:spPr>
            <a:xfrm>
              <a:off x="6322422" y="4456612"/>
              <a:ext cx="879567" cy="637102"/>
            </a:xfrm>
            <a:prstGeom prst="ellipse">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CAB</a:t>
              </a:r>
              <a:endParaRPr lang="uk-UA" sz="2000" dirty="0">
                <a:solidFill>
                  <a:srgbClr val="FFFF00"/>
                </a:solidFill>
              </a:endParaRPr>
            </a:p>
          </p:txBody>
        </p:sp>
      </p:grpSp>
      <p:grpSp>
        <p:nvGrpSpPr>
          <p:cNvPr id="26" name="Групувати 25">
            <a:extLst>
              <a:ext uri="{FF2B5EF4-FFF2-40B4-BE49-F238E27FC236}">
                <a16:creationId xmlns:a16="http://schemas.microsoft.com/office/drawing/2014/main" id="{8372A617-B701-66C6-CC1C-D20AFBF9994B}"/>
              </a:ext>
            </a:extLst>
          </p:cNvPr>
          <p:cNvGrpSpPr/>
          <p:nvPr/>
        </p:nvGrpSpPr>
        <p:grpSpPr>
          <a:xfrm>
            <a:off x="8612780" y="3611694"/>
            <a:ext cx="2143125" cy="2143125"/>
            <a:chOff x="8612780" y="3611694"/>
            <a:chExt cx="2143125" cy="2143125"/>
          </a:xfrm>
        </p:grpSpPr>
        <p:pic>
          <p:nvPicPr>
            <p:cNvPr id="21" name="Picture 6" descr="Как пользоваться архиватором WinRAR">
              <a:extLst>
                <a:ext uri="{FF2B5EF4-FFF2-40B4-BE49-F238E27FC236}">
                  <a16:creationId xmlns:a16="http://schemas.microsoft.com/office/drawing/2014/main" id="{AC9F347D-4F94-983A-FE5A-4BE241FFF80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2780" y="361169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2" name="Овал 21">
              <a:extLst>
                <a:ext uri="{FF2B5EF4-FFF2-40B4-BE49-F238E27FC236}">
                  <a16:creationId xmlns:a16="http://schemas.microsoft.com/office/drawing/2014/main" id="{C01D467F-75D1-C639-5993-6DFC0B67914E}"/>
                </a:ext>
              </a:extLst>
            </p:cNvPr>
            <p:cNvSpPr/>
            <p:nvPr/>
          </p:nvSpPr>
          <p:spPr>
            <a:xfrm>
              <a:off x="9405256" y="4454656"/>
              <a:ext cx="879567" cy="637102"/>
            </a:xfrm>
            <a:prstGeom prst="ellipse">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LZH</a:t>
              </a:r>
              <a:endParaRPr lang="uk-UA" sz="2000" dirty="0">
                <a:solidFill>
                  <a:srgbClr val="FFFF00"/>
                </a:solidFill>
              </a:endParaRPr>
            </a:p>
          </p:txBody>
        </p:sp>
      </p:grpSp>
      <p:pic>
        <p:nvPicPr>
          <p:cNvPr id="27" name="Рисунок 26">
            <a:hlinkClick r:id="rId6"/>
            <a:extLst>
              <a:ext uri="{FF2B5EF4-FFF2-40B4-BE49-F238E27FC236}">
                <a16:creationId xmlns:a16="http://schemas.microsoft.com/office/drawing/2014/main" id="{C39CB823-B657-3C88-EB4E-9A5B1F597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58370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2"/>
            <a:ext cx="11949668" cy="637102"/>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a:solidFill>
                  <a:schemeClr val="tx1"/>
                </a:solidFill>
              </a:rPr>
              <a:t>Найчастіше</a:t>
            </a:r>
            <a:r>
              <a:rPr lang="ru-RU" b="1" dirty="0">
                <a:solidFill>
                  <a:schemeClr val="tx1"/>
                </a:solidFill>
              </a:rPr>
              <a:t>, особливо в </a:t>
            </a:r>
            <a:r>
              <a:rPr lang="ru-RU" b="1" dirty="0" err="1">
                <a:solidFill>
                  <a:schemeClr val="tx1"/>
                </a:solidFill>
              </a:rPr>
              <a:t>мережі</a:t>
            </a:r>
            <a:r>
              <a:rPr lang="ru-RU" b="1" dirty="0">
                <a:solidFill>
                  <a:schemeClr val="tx1"/>
                </a:solidFill>
              </a:rPr>
              <a:t> «</a:t>
            </a:r>
            <a:r>
              <a:rPr lang="ru-RU" b="1" dirty="0" err="1">
                <a:solidFill>
                  <a:schemeClr val="tx1"/>
                </a:solidFill>
              </a:rPr>
              <a:t>Інтернет</a:t>
            </a:r>
            <a:r>
              <a:rPr lang="ru-RU" b="1" dirty="0">
                <a:solidFill>
                  <a:schemeClr val="tx1"/>
                </a:solidFill>
              </a:rPr>
              <a:t>», </a:t>
            </a:r>
            <a:r>
              <a:rPr lang="ru-RU" b="1" dirty="0" err="1">
                <a:solidFill>
                  <a:schemeClr val="tx1"/>
                </a:solidFill>
              </a:rPr>
              <a:t>використовують</a:t>
            </a:r>
            <a:r>
              <a:rPr lang="ru-RU" b="1" dirty="0">
                <a:solidFill>
                  <a:schemeClr val="tx1"/>
                </a:solidFill>
              </a:rPr>
              <a:t> </a:t>
            </a:r>
            <a:r>
              <a:rPr lang="ru-RU" b="1" dirty="0" err="1">
                <a:solidFill>
                  <a:schemeClr val="tx1"/>
                </a:solidFill>
              </a:rPr>
              <a:t>архівні</a:t>
            </a:r>
            <a:r>
              <a:rPr lang="ru-RU" b="1" dirty="0">
                <a:solidFill>
                  <a:schemeClr val="tx1"/>
                </a:solidFill>
              </a:rPr>
              <a:t> </a:t>
            </a:r>
            <a:r>
              <a:rPr lang="ru-RU" b="1" dirty="0" err="1">
                <a:solidFill>
                  <a:schemeClr val="tx1"/>
                </a:solidFill>
              </a:rPr>
              <a:t>файли</a:t>
            </a:r>
            <a:r>
              <a:rPr lang="ru-RU" b="1" dirty="0">
                <a:solidFill>
                  <a:schemeClr val="tx1"/>
                </a:solidFill>
              </a:rPr>
              <a:t> формату </a:t>
            </a:r>
            <a:r>
              <a:rPr lang="en-US" b="1" dirty="0">
                <a:solidFill>
                  <a:srgbClr val="FF0000"/>
                </a:solidFill>
              </a:rPr>
              <a:t>ZIP</a:t>
            </a:r>
            <a:r>
              <a:rPr lang="en-US" b="1" dirty="0">
                <a:solidFill>
                  <a:schemeClr val="tx1"/>
                </a:solidFill>
              </a:rPr>
              <a:t>. </a:t>
            </a:r>
            <a:r>
              <a:rPr lang="ru-RU" b="1" dirty="0" err="1">
                <a:solidFill>
                  <a:schemeClr val="tx1"/>
                </a:solidFill>
              </a:rPr>
              <a:t>Наприклад</a:t>
            </a:r>
            <a:r>
              <a:rPr lang="ru-RU" b="1" dirty="0">
                <a:solidFill>
                  <a:schemeClr val="tx1"/>
                </a:solidFill>
              </a:rPr>
              <a:t>, </a:t>
            </a:r>
            <a:r>
              <a:rPr lang="ru-RU" b="1" dirty="0" err="1">
                <a:solidFill>
                  <a:schemeClr val="tx1"/>
                </a:solidFill>
              </a:rPr>
              <a:t>завантажена</a:t>
            </a:r>
            <a:r>
              <a:rPr lang="ru-RU" b="1" dirty="0">
                <a:solidFill>
                  <a:schemeClr val="tx1"/>
                </a:solidFill>
              </a:rPr>
              <a:t> </a:t>
            </a:r>
            <a:r>
              <a:rPr lang="ru-RU" b="1" dirty="0" err="1">
                <a:solidFill>
                  <a:schemeClr val="tx1"/>
                </a:solidFill>
              </a:rPr>
              <a:t>група</a:t>
            </a:r>
            <a:r>
              <a:rPr lang="ru-RU" b="1" dirty="0">
                <a:solidFill>
                  <a:schemeClr val="tx1"/>
                </a:solidFill>
              </a:rPr>
              <a:t> </a:t>
            </a:r>
            <a:r>
              <a:rPr lang="ru-RU" b="1" dirty="0" err="1">
                <a:solidFill>
                  <a:schemeClr val="tx1"/>
                </a:solidFill>
              </a:rPr>
              <a:t>файлів</a:t>
            </a:r>
            <a:r>
              <a:rPr lang="ru-RU" b="1" dirty="0">
                <a:solidFill>
                  <a:schemeClr val="tx1"/>
                </a:solidFill>
              </a:rPr>
              <a:t> </a:t>
            </a:r>
            <a:r>
              <a:rPr lang="ru-RU" b="1" dirty="0" err="1">
                <a:solidFill>
                  <a:schemeClr val="tx1"/>
                </a:solidFill>
              </a:rPr>
              <a:t>або</a:t>
            </a:r>
            <a:r>
              <a:rPr lang="ru-RU" b="1" dirty="0">
                <a:solidFill>
                  <a:schemeClr val="tx1"/>
                </a:solidFill>
              </a:rPr>
              <a:t> папка з </a:t>
            </a:r>
            <a:r>
              <a:rPr lang="en-US" b="1" dirty="0">
                <a:solidFill>
                  <a:schemeClr val="tx1"/>
                </a:solidFill>
              </a:rPr>
              <a:t>Google </a:t>
            </a:r>
            <a:r>
              <a:rPr lang="ru-RU" b="1" dirty="0">
                <a:solidFill>
                  <a:schemeClr val="tx1"/>
                </a:solidFill>
              </a:rPr>
              <a:t>Диска </a:t>
            </a:r>
            <a:r>
              <a:rPr lang="ru-RU" b="1" dirty="0" err="1">
                <a:solidFill>
                  <a:schemeClr val="tx1"/>
                </a:solidFill>
              </a:rPr>
              <a:t>будуть</a:t>
            </a:r>
            <a:r>
              <a:rPr lang="ru-RU" b="1" dirty="0">
                <a:solidFill>
                  <a:schemeClr val="tx1"/>
                </a:solidFill>
              </a:rPr>
              <a:t> </a:t>
            </a:r>
            <a:r>
              <a:rPr lang="ru-RU" b="1" dirty="0" err="1">
                <a:solidFill>
                  <a:schemeClr val="tx1"/>
                </a:solidFill>
              </a:rPr>
              <a:t>поміщені</a:t>
            </a:r>
            <a:r>
              <a:rPr lang="ru-RU" b="1" dirty="0">
                <a:solidFill>
                  <a:schemeClr val="tx1"/>
                </a:solidFill>
              </a:rPr>
              <a:t> в </a:t>
            </a:r>
            <a:r>
              <a:rPr lang="ru-RU" b="1" dirty="0" err="1">
                <a:solidFill>
                  <a:schemeClr val="tx1"/>
                </a:solidFill>
              </a:rPr>
              <a:t>архівний</a:t>
            </a:r>
            <a:r>
              <a:rPr lang="ru-RU" b="1" dirty="0">
                <a:solidFill>
                  <a:schemeClr val="tx1"/>
                </a:solidFill>
              </a:rPr>
              <a:t> файл формату </a:t>
            </a:r>
            <a:r>
              <a:rPr lang="en-US" b="1" dirty="0">
                <a:solidFill>
                  <a:srgbClr val="FF0000"/>
                </a:solidFill>
              </a:rPr>
              <a:t>ZIP</a:t>
            </a:r>
            <a:r>
              <a:rPr lang="en-US" b="1" dirty="0">
                <a:solidFill>
                  <a:schemeClr val="tx1"/>
                </a:solidFill>
              </a:rPr>
              <a:t>.</a:t>
            </a:r>
            <a:endParaRPr lang="uk-UA" b="1" dirty="0">
              <a:solidFill>
                <a:schemeClr val="tx1"/>
              </a:solidFill>
            </a:endParaRPr>
          </a:p>
        </p:txBody>
      </p:sp>
      <p:pic>
        <p:nvPicPr>
          <p:cNvPr id="5126" name="Picture 6" descr="Icône De Dossier Zip Polyvalente Pour Les Projets Numériques PNG ,  Conception Dicône De Dossier Zip, Vecteur Dicône De Dossier Zip,  Illustration De Licône Du Dossier Zip Image PNG pour le téléchargement">
            <a:extLst>
              <a:ext uri="{FF2B5EF4-FFF2-40B4-BE49-F238E27FC236}">
                <a16:creationId xmlns:a16="http://schemas.microsoft.com/office/drawing/2014/main" id="{32D132CA-F529-DD95-5977-B92DF149F9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139849">
            <a:off x="-19655" y="778565"/>
            <a:ext cx="3601298" cy="2961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Как архивировать папку в ZIP-файл? Архивируем в Windows с WinRAR и 7-ZIP |  Оптимизация Windows - Служба поддержки «8800» – Май 2025">
            <a:extLst>
              <a:ext uri="{FF2B5EF4-FFF2-40B4-BE49-F238E27FC236}">
                <a16:creationId xmlns:a16="http://schemas.microsoft.com/office/drawing/2014/main" id="{B772A5D0-75B0-6E6A-73AE-1DF33701E01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5760" y="1757387"/>
            <a:ext cx="3267495" cy="24423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Як відкрити ZIP файл на Андроїд">
            <a:extLst>
              <a:ext uri="{FF2B5EF4-FFF2-40B4-BE49-F238E27FC236}">
                <a16:creationId xmlns:a16="http://schemas.microsoft.com/office/drawing/2014/main" id="{B284E559-4DD8-2D01-F9AD-8B9C6DE03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6165" y="854528"/>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618C700F-9F62-AFDA-3C0B-6556B824A0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8434" y="2418188"/>
            <a:ext cx="2685703" cy="4606604"/>
          </a:xfrm>
          <a:prstGeom prst="rect">
            <a:avLst/>
          </a:prstGeom>
        </p:spPr>
      </p:pic>
      <p:pic>
        <p:nvPicPr>
          <p:cNvPr id="11" name="Рисунок 10">
            <a:hlinkClick r:id="rId10"/>
            <a:extLst>
              <a:ext uri="{FF2B5EF4-FFF2-40B4-BE49-F238E27FC236}">
                <a16:creationId xmlns:a16="http://schemas.microsoft.com/office/drawing/2014/main" id="{95686FAC-7D52-7247-7C9C-8F51045080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33176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p:cTn id="16" dur="500" fill="hold"/>
                                        <p:tgtEl>
                                          <p:spTgt spid="5126"/>
                                        </p:tgtEl>
                                        <p:attrNameLst>
                                          <p:attrName>ppt_w</p:attrName>
                                        </p:attrNameLst>
                                      </p:cBhvr>
                                      <p:tavLst>
                                        <p:tav tm="0">
                                          <p:val>
                                            <p:fltVal val="0"/>
                                          </p:val>
                                        </p:tav>
                                        <p:tav tm="100000">
                                          <p:val>
                                            <p:strVal val="#ppt_w"/>
                                          </p:val>
                                        </p:tav>
                                      </p:tavLst>
                                    </p:anim>
                                    <p:anim calcmode="lin" valueType="num">
                                      <p:cBhvr>
                                        <p:cTn id="17" dur="500" fill="hold"/>
                                        <p:tgtEl>
                                          <p:spTgt spid="5126"/>
                                        </p:tgtEl>
                                        <p:attrNameLst>
                                          <p:attrName>ppt_h</p:attrName>
                                        </p:attrNameLst>
                                      </p:cBhvr>
                                      <p:tavLst>
                                        <p:tav tm="0">
                                          <p:val>
                                            <p:fltVal val="0"/>
                                          </p:val>
                                        </p:tav>
                                        <p:tav tm="100000">
                                          <p:val>
                                            <p:strVal val="#ppt_h"/>
                                          </p:val>
                                        </p:tav>
                                      </p:tavLst>
                                    </p:anim>
                                    <p:animEffect transition="in" filter="fade">
                                      <p:cBhvr>
                                        <p:cTn id="18" dur="500"/>
                                        <p:tgtEl>
                                          <p:spTgt spid="5126"/>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5130"/>
                                        </p:tgtEl>
                                        <p:attrNameLst>
                                          <p:attrName>style.visibility</p:attrName>
                                        </p:attrNameLst>
                                      </p:cBhvr>
                                      <p:to>
                                        <p:strVal val="visible"/>
                                      </p:to>
                                    </p:set>
                                    <p:anim calcmode="lin" valueType="num">
                                      <p:cBhvr additive="base">
                                        <p:cTn id="28" dur="500" fill="hold"/>
                                        <p:tgtEl>
                                          <p:spTgt spid="5130"/>
                                        </p:tgtEl>
                                        <p:attrNameLst>
                                          <p:attrName>ppt_x</p:attrName>
                                        </p:attrNameLst>
                                      </p:cBhvr>
                                      <p:tavLst>
                                        <p:tav tm="0">
                                          <p:val>
                                            <p:strVal val="#ppt_x"/>
                                          </p:val>
                                        </p:tav>
                                        <p:tav tm="100000">
                                          <p:val>
                                            <p:strVal val="#ppt_x"/>
                                          </p:val>
                                        </p:tav>
                                      </p:tavLst>
                                    </p:anim>
                                    <p:anim calcmode="lin" valueType="num">
                                      <p:cBhvr additive="base">
                                        <p:cTn id="29" dur="500" fill="hold"/>
                                        <p:tgtEl>
                                          <p:spTgt spid="513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1"/>
            <a:ext cx="11949668" cy="880942"/>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1"/>
                </a:solidFill>
              </a:rPr>
              <a:t>До </a:t>
            </a:r>
            <a:r>
              <a:rPr lang="ru-RU" b="1" dirty="0" err="1">
                <a:solidFill>
                  <a:schemeClr val="tx1"/>
                </a:solidFill>
              </a:rPr>
              <a:t>основних</a:t>
            </a:r>
            <a:r>
              <a:rPr lang="ru-RU" b="1" dirty="0">
                <a:solidFill>
                  <a:schemeClr val="tx1"/>
                </a:solidFill>
              </a:rPr>
              <a:t> </a:t>
            </a:r>
            <a:r>
              <a:rPr lang="ru-RU" b="1" dirty="0" err="1">
                <a:solidFill>
                  <a:schemeClr val="tx1"/>
                </a:solidFill>
              </a:rPr>
              <a:t>операцій</a:t>
            </a:r>
            <a:r>
              <a:rPr lang="ru-RU" b="1" dirty="0">
                <a:solidFill>
                  <a:schemeClr val="tx1"/>
                </a:solidFill>
              </a:rPr>
              <a:t> над </a:t>
            </a:r>
            <a:r>
              <a:rPr lang="ru-RU" b="1" dirty="0" err="1">
                <a:solidFill>
                  <a:schemeClr val="tx1"/>
                </a:solidFill>
              </a:rPr>
              <a:t>архівами</a:t>
            </a:r>
            <a:r>
              <a:rPr lang="ru-RU" b="1" dirty="0">
                <a:solidFill>
                  <a:schemeClr val="tx1"/>
                </a:solidFill>
              </a:rPr>
              <a:t> належать: </a:t>
            </a:r>
            <a:r>
              <a:rPr lang="ru-RU" b="1" dirty="0" err="1">
                <a:solidFill>
                  <a:srgbClr val="FF0000"/>
                </a:solidFill>
              </a:rPr>
              <a:t>архівування</a:t>
            </a:r>
            <a:r>
              <a:rPr lang="ru-RU" b="1" dirty="0">
                <a:solidFill>
                  <a:schemeClr val="tx1"/>
                </a:solidFill>
              </a:rPr>
              <a:t> – </a:t>
            </a:r>
            <a:r>
              <a:rPr lang="ru-RU" b="1" dirty="0" err="1">
                <a:solidFill>
                  <a:schemeClr val="tx1"/>
                </a:solidFill>
              </a:rPr>
              <a:t>створення</a:t>
            </a:r>
            <a:r>
              <a:rPr lang="ru-RU" b="1" dirty="0">
                <a:solidFill>
                  <a:schemeClr val="tx1"/>
                </a:solidFill>
              </a:rPr>
              <a:t> </a:t>
            </a:r>
            <a:r>
              <a:rPr lang="ru-RU" b="1" dirty="0" err="1">
                <a:solidFill>
                  <a:schemeClr val="tx1"/>
                </a:solidFill>
              </a:rPr>
              <a:t>архівів</a:t>
            </a:r>
            <a:r>
              <a:rPr lang="ru-RU" b="1" dirty="0">
                <a:solidFill>
                  <a:schemeClr val="tx1"/>
                </a:solidFill>
              </a:rPr>
              <a:t> </a:t>
            </a:r>
            <a:r>
              <a:rPr lang="ru-RU" b="1" dirty="0" err="1">
                <a:solidFill>
                  <a:schemeClr val="tx1"/>
                </a:solidFill>
              </a:rPr>
              <a:t>файлів</a:t>
            </a:r>
            <a:r>
              <a:rPr lang="ru-RU" b="1" dirty="0">
                <a:solidFill>
                  <a:schemeClr val="tx1"/>
                </a:solidFill>
              </a:rPr>
              <a:t> і папок з </a:t>
            </a:r>
            <a:r>
              <a:rPr lang="ru-RU" b="1" dirty="0" err="1">
                <a:solidFill>
                  <a:schemeClr val="tx1"/>
                </a:solidFill>
              </a:rPr>
              <a:t>можливим</a:t>
            </a:r>
            <a:r>
              <a:rPr lang="ru-RU" b="1" dirty="0">
                <a:solidFill>
                  <a:schemeClr val="tx1"/>
                </a:solidFill>
              </a:rPr>
              <a:t> </a:t>
            </a:r>
            <a:r>
              <a:rPr lang="ru-RU" b="1" dirty="0" err="1">
                <a:solidFill>
                  <a:schemeClr val="tx1"/>
                </a:solidFill>
              </a:rPr>
              <a:t>стис</a:t>
            </a:r>
            <a:r>
              <a:rPr lang="ru-RU" b="1" dirty="0">
                <a:solidFill>
                  <a:schemeClr val="tx1"/>
                </a:solidFill>
              </a:rPr>
              <a:t>-</a:t>
            </a:r>
          </a:p>
          <a:p>
            <a:r>
              <a:rPr lang="ru-RU" b="1" dirty="0" err="1">
                <a:solidFill>
                  <a:schemeClr val="tx1"/>
                </a:solidFill>
              </a:rPr>
              <a:t>ненням</a:t>
            </a:r>
            <a:r>
              <a:rPr lang="ru-RU" b="1" dirty="0">
                <a:solidFill>
                  <a:schemeClr val="tx1"/>
                </a:solidFill>
              </a:rPr>
              <a:t> </a:t>
            </a:r>
            <a:r>
              <a:rPr lang="ru-RU" b="1" dirty="0" err="1">
                <a:solidFill>
                  <a:schemeClr val="tx1"/>
                </a:solidFill>
              </a:rPr>
              <a:t>даних</a:t>
            </a:r>
            <a:r>
              <a:rPr lang="ru-RU" b="1" dirty="0">
                <a:solidFill>
                  <a:schemeClr val="tx1"/>
                </a:solidFill>
              </a:rPr>
              <a:t>; </a:t>
            </a:r>
            <a:r>
              <a:rPr lang="ru-RU" b="1" dirty="0" err="1">
                <a:solidFill>
                  <a:srgbClr val="FF0000"/>
                </a:solidFill>
              </a:rPr>
              <a:t>додавання</a:t>
            </a:r>
            <a:r>
              <a:rPr lang="ru-RU" b="1" dirty="0">
                <a:solidFill>
                  <a:srgbClr val="FF0000"/>
                </a:solidFill>
              </a:rPr>
              <a:t> </a:t>
            </a:r>
            <a:r>
              <a:rPr lang="ru-RU" b="1" dirty="0" err="1">
                <a:solidFill>
                  <a:srgbClr val="FF0000"/>
                </a:solidFill>
              </a:rPr>
              <a:t>файлів</a:t>
            </a:r>
            <a:r>
              <a:rPr lang="ru-RU" b="1" dirty="0">
                <a:solidFill>
                  <a:srgbClr val="FF0000"/>
                </a:solidFill>
              </a:rPr>
              <a:t> і папок </a:t>
            </a:r>
            <a:r>
              <a:rPr lang="ru-RU" b="1" dirty="0">
                <a:solidFill>
                  <a:schemeClr val="tx1"/>
                </a:solidFill>
              </a:rPr>
              <a:t>до </a:t>
            </a:r>
            <a:r>
              <a:rPr lang="ru-RU" b="1" dirty="0" err="1">
                <a:solidFill>
                  <a:schemeClr val="tx1"/>
                </a:solidFill>
              </a:rPr>
              <a:t>вже</a:t>
            </a:r>
            <a:r>
              <a:rPr lang="ru-RU" b="1" dirty="0">
                <a:solidFill>
                  <a:schemeClr val="tx1"/>
                </a:solidFill>
              </a:rPr>
              <a:t> </a:t>
            </a:r>
            <a:r>
              <a:rPr lang="ru-RU" b="1" dirty="0" err="1">
                <a:solidFill>
                  <a:schemeClr val="tx1"/>
                </a:solidFill>
              </a:rPr>
              <a:t>наявних</a:t>
            </a:r>
            <a:r>
              <a:rPr lang="ru-RU" b="1" dirty="0">
                <a:solidFill>
                  <a:schemeClr val="tx1"/>
                </a:solidFill>
              </a:rPr>
              <a:t> </a:t>
            </a:r>
            <a:r>
              <a:rPr lang="ru-RU" b="1" dirty="0" err="1">
                <a:solidFill>
                  <a:schemeClr val="tx1"/>
                </a:solidFill>
              </a:rPr>
              <a:t>архівів</a:t>
            </a:r>
            <a:r>
              <a:rPr lang="ru-RU" b="1" dirty="0">
                <a:solidFill>
                  <a:schemeClr val="tx1"/>
                </a:solidFill>
              </a:rPr>
              <a:t>; </a:t>
            </a:r>
            <a:r>
              <a:rPr lang="ru-RU" b="1" dirty="0">
                <a:solidFill>
                  <a:srgbClr val="FF0000"/>
                </a:solidFill>
              </a:rPr>
              <a:t>перегляд </a:t>
            </a:r>
            <a:r>
              <a:rPr lang="ru-RU" b="1" dirty="0" err="1">
                <a:solidFill>
                  <a:srgbClr val="FF0000"/>
                </a:solidFill>
              </a:rPr>
              <a:t>умісту</a:t>
            </a:r>
            <a:r>
              <a:rPr lang="ru-RU" b="1" dirty="0">
                <a:solidFill>
                  <a:srgbClr val="FF0000"/>
                </a:solidFill>
              </a:rPr>
              <a:t> </a:t>
            </a:r>
            <a:r>
              <a:rPr lang="ru-RU" b="1" dirty="0" err="1">
                <a:solidFill>
                  <a:srgbClr val="FF0000"/>
                </a:solidFill>
              </a:rPr>
              <a:t>архівів</a:t>
            </a:r>
            <a:r>
              <a:rPr lang="ru-RU" b="1" dirty="0">
                <a:solidFill>
                  <a:srgbClr val="FF0000"/>
                </a:solidFill>
              </a:rPr>
              <a:t>; </a:t>
            </a:r>
            <a:r>
              <a:rPr lang="ru-RU" b="1" dirty="0" err="1">
                <a:solidFill>
                  <a:srgbClr val="FF0000"/>
                </a:solidFill>
              </a:rPr>
              <a:t>заміщення</a:t>
            </a:r>
            <a:r>
              <a:rPr lang="ru-RU" b="1" dirty="0">
                <a:solidFill>
                  <a:srgbClr val="FF0000"/>
                </a:solidFill>
              </a:rPr>
              <a:t> та </a:t>
            </a:r>
            <a:r>
              <a:rPr lang="ru-RU" b="1" dirty="0" err="1">
                <a:solidFill>
                  <a:srgbClr val="FF0000"/>
                </a:solidFill>
              </a:rPr>
              <a:t>оновлення</a:t>
            </a:r>
            <a:r>
              <a:rPr lang="ru-RU" b="1" dirty="0">
                <a:solidFill>
                  <a:srgbClr val="FF0000"/>
                </a:solidFill>
              </a:rPr>
              <a:t> </a:t>
            </a:r>
            <a:r>
              <a:rPr lang="ru-RU" b="1" dirty="0" err="1">
                <a:solidFill>
                  <a:schemeClr val="tx1"/>
                </a:solidFill>
              </a:rPr>
              <a:t>файлів</a:t>
            </a:r>
            <a:r>
              <a:rPr lang="ru-RU" b="1" dirty="0">
                <a:solidFill>
                  <a:schemeClr val="tx1"/>
                </a:solidFill>
              </a:rPr>
              <a:t> і папок в </a:t>
            </a:r>
            <a:r>
              <a:rPr lang="ru-RU" b="1" dirty="0" err="1">
                <a:solidFill>
                  <a:schemeClr val="tx1"/>
                </a:solidFill>
              </a:rPr>
              <a:t>архівах</a:t>
            </a:r>
            <a:r>
              <a:rPr lang="ru-RU" b="1" dirty="0">
                <a:solidFill>
                  <a:schemeClr val="tx1"/>
                </a:solidFill>
              </a:rPr>
              <a:t>;</a:t>
            </a:r>
            <a:endParaRPr lang="uk-UA" b="1" dirty="0">
              <a:solidFill>
                <a:schemeClr val="tx1"/>
              </a:solidFill>
            </a:endParaRPr>
          </a:p>
        </p:txBody>
      </p:sp>
      <p:pic>
        <p:nvPicPr>
          <p:cNvPr id="6146" name="Picture 2" descr="Методи вилучення з архіву папки з файлами">
            <a:extLst>
              <a:ext uri="{FF2B5EF4-FFF2-40B4-BE49-F238E27FC236}">
                <a16:creationId xmlns:a16="http://schemas.microsoft.com/office/drawing/2014/main" id="{BAD11A72-37B3-5F18-FE9F-1144DC1D8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14" y="957943"/>
            <a:ext cx="3975784" cy="39757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Групувати 1">
            <a:extLst>
              <a:ext uri="{FF2B5EF4-FFF2-40B4-BE49-F238E27FC236}">
                <a16:creationId xmlns:a16="http://schemas.microsoft.com/office/drawing/2014/main" id="{0F670AF6-77E3-1AA6-8B9B-BC213422C654}"/>
              </a:ext>
            </a:extLst>
          </p:cNvPr>
          <p:cNvGrpSpPr/>
          <p:nvPr/>
        </p:nvGrpSpPr>
        <p:grpSpPr>
          <a:xfrm>
            <a:off x="4315097" y="2964575"/>
            <a:ext cx="4142887" cy="4142887"/>
            <a:chOff x="4533246" y="957943"/>
            <a:chExt cx="4142887" cy="4142887"/>
          </a:xfrm>
        </p:grpSpPr>
        <p:pic>
          <p:nvPicPr>
            <p:cNvPr id="6148" name="Picture 4" descr="Що таке Вінрар: опис програми">
              <a:extLst>
                <a:ext uri="{FF2B5EF4-FFF2-40B4-BE49-F238E27FC236}">
                  <a16:creationId xmlns:a16="http://schemas.microsoft.com/office/drawing/2014/main" id="{78B9D5E5-2196-5029-42C7-58965F86D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925" y="1408126"/>
              <a:ext cx="3500847" cy="35008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Приложения в Google Play – Лупа">
              <a:extLst>
                <a:ext uri="{FF2B5EF4-FFF2-40B4-BE49-F238E27FC236}">
                  <a16:creationId xmlns:a16="http://schemas.microsoft.com/office/drawing/2014/main" id="{BEF2F474-5123-D0A2-793F-792ACDD93E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246" y="957943"/>
              <a:ext cx="4142887" cy="4142887"/>
            </a:xfrm>
            <a:prstGeom prst="rect">
              <a:avLst/>
            </a:prstGeom>
            <a:noFill/>
            <a:extLst>
              <a:ext uri="{909E8E84-426E-40DD-AFC4-6F175D3DCCD1}">
                <a14:hiddenFill xmlns:a14="http://schemas.microsoft.com/office/drawing/2010/main">
                  <a:solidFill>
                    <a:srgbClr val="FFFFFF"/>
                  </a:solidFill>
                </a14:hiddenFill>
              </a:ext>
            </a:extLst>
          </p:spPr>
        </p:pic>
      </p:grpSp>
      <p:pic>
        <p:nvPicPr>
          <p:cNvPr id="6152" name="Picture 8" descr="Методи вилучення з архіву папки з файлами">
            <a:extLst>
              <a:ext uri="{FF2B5EF4-FFF2-40B4-BE49-F238E27FC236}">
                <a16:creationId xmlns:a16="http://schemas.microsoft.com/office/drawing/2014/main" id="{A6C44FC0-B861-FA88-B807-5CAA5B042B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6904" y="1201242"/>
            <a:ext cx="3882181" cy="3882181"/>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hlinkClick r:id="rId9"/>
            <a:extLst>
              <a:ext uri="{FF2B5EF4-FFF2-40B4-BE49-F238E27FC236}">
                <a16:creationId xmlns:a16="http://schemas.microsoft.com/office/drawing/2014/main" id="{3AA909C0-7E3B-D25D-7183-9D12743B59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985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152"/>
                                        </p:tgtEl>
                                        <p:attrNameLst>
                                          <p:attrName>style.visibility</p:attrName>
                                        </p:attrNameLst>
                                      </p:cBhvr>
                                      <p:to>
                                        <p:strVal val="visible"/>
                                      </p:to>
                                    </p:set>
                                    <p:anim calcmode="lin" valueType="num">
                                      <p:cBhvr additive="base">
                                        <p:cTn id="21" dur="500" fill="hold"/>
                                        <p:tgtEl>
                                          <p:spTgt spid="6152"/>
                                        </p:tgtEl>
                                        <p:attrNameLst>
                                          <p:attrName>ppt_x</p:attrName>
                                        </p:attrNameLst>
                                      </p:cBhvr>
                                      <p:tavLst>
                                        <p:tav tm="0">
                                          <p:val>
                                            <p:strVal val="#ppt_x"/>
                                          </p:val>
                                        </p:tav>
                                        <p:tav tm="100000">
                                          <p:val>
                                            <p:strVal val="#ppt_x"/>
                                          </p:val>
                                        </p:tav>
                                      </p:tavLst>
                                    </p:anim>
                                    <p:anim calcmode="lin" valueType="num">
                                      <p:cBhvr additive="base">
                                        <p:cTn id="22" dur="500" fill="hold"/>
                                        <p:tgtEl>
                                          <p:spTgt spid="61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3655E0-F010-1FFA-2C47-053EBDABCD2B}"/>
              </a:ext>
            </a:extLst>
          </p:cNvPr>
          <p:cNvGrpSpPr/>
          <p:nvPr/>
        </p:nvGrpSpPr>
        <p:grpSpPr>
          <a:xfrm>
            <a:off x="10990432" y="5937515"/>
            <a:ext cx="1559929" cy="1169947"/>
            <a:chOff x="10990432" y="5937515"/>
            <a:chExt cx="1559929" cy="1169947"/>
          </a:xfrm>
        </p:grpSpPr>
        <p:pic>
          <p:nvPicPr>
            <p:cNvPr id="7" name="Picture 2" descr="LunaPic Edit | Emo gif, Aesthetic gif, Chinese new year background">
              <a:extLst>
                <a:ext uri="{FF2B5EF4-FFF2-40B4-BE49-F238E27FC236}">
                  <a16:creationId xmlns:a16="http://schemas.microsoft.com/office/drawing/2014/main" id="{D8421DA5-0699-349F-3F0F-7268BAE2D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0432" y="5937515"/>
              <a:ext cx="1559929" cy="116994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3"/>
              <a:extLst>
                <a:ext uri="{FF2B5EF4-FFF2-40B4-BE49-F238E27FC236}">
                  <a16:creationId xmlns:a16="http://schemas.microsoft.com/office/drawing/2014/main" id="{D1CCA62F-32B0-357B-CAE8-39EA035A38A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28563"/>
            <a:stretch/>
          </p:blipFill>
          <p:spPr>
            <a:xfrm>
              <a:off x="11469961" y="6139448"/>
              <a:ext cx="600873" cy="553453"/>
            </a:xfrm>
            <a:prstGeom prst="rect">
              <a:avLst/>
            </a:prstGeom>
            <a:effectLst>
              <a:glow rad="101600">
                <a:schemeClr val="accent4">
                  <a:satMod val="175000"/>
                  <a:alpha val="40000"/>
                </a:schemeClr>
              </a:glow>
            </a:effectLst>
          </p:spPr>
        </p:pic>
      </p:grpSp>
      <p:sp>
        <p:nvSpPr>
          <p:cNvPr id="10" name="Блок-схема: альтернативний процес 9">
            <a:extLst>
              <a:ext uri="{FF2B5EF4-FFF2-40B4-BE49-F238E27FC236}">
                <a16:creationId xmlns:a16="http://schemas.microsoft.com/office/drawing/2014/main" id="{AAE31AE6-B042-93F3-4DAC-E5FB1012A85E}"/>
              </a:ext>
            </a:extLst>
          </p:cNvPr>
          <p:cNvSpPr/>
          <p:nvPr/>
        </p:nvSpPr>
        <p:spPr>
          <a:xfrm>
            <a:off x="121166" y="77000"/>
            <a:ext cx="11949668" cy="1169947"/>
          </a:xfrm>
          <a:prstGeom prst="flowChartAlternateProcess">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err="1">
                <a:solidFill>
                  <a:srgbClr val="FF0000"/>
                </a:solidFill>
              </a:rPr>
              <a:t>розархівування</a:t>
            </a:r>
            <a:r>
              <a:rPr lang="ru-RU" b="1" dirty="0">
                <a:solidFill>
                  <a:schemeClr val="tx1"/>
                </a:solidFill>
              </a:rPr>
              <a:t> – </a:t>
            </a:r>
            <a:r>
              <a:rPr lang="ru-RU" b="1" dirty="0" err="1">
                <a:solidFill>
                  <a:schemeClr val="tx1"/>
                </a:solidFill>
              </a:rPr>
              <a:t>видобування</a:t>
            </a:r>
            <a:r>
              <a:rPr lang="ru-RU" b="1" dirty="0">
                <a:solidFill>
                  <a:schemeClr val="tx1"/>
                </a:solidFill>
              </a:rPr>
              <a:t> з </a:t>
            </a:r>
            <a:r>
              <a:rPr lang="ru-RU" b="1" dirty="0" err="1">
                <a:solidFill>
                  <a:schemeClr val="tx1"/>
                </a:solidFill>
              </a:rPr>
              <a:t>архіву</a:t>
            </a:r>
            <a:r>
              <a:rPr lang="ru-RU" b="1" dirty="0">
                <a:solidFill>
                  <a:schemeClr val="tx1"/>
                </a:solidFill>
              </a:rPr>
              <a:t> </a:t>
            </a:r>
            <a:r>
              <a:rPr lang="ru-RU" b="1" dirty="0" err="1">
                <a:solidFill>
                  <a:schemeClr val="tx1"/>
                </a:solidFill>
              </a:rPr>
              <a:t>всіх</a:t>
            </a:r>
            <a:r>
              <a:rPr lang="ru-RU" b="1" dirty="0">
                <a:solidFill>
                  <a:schemeClr val="tx1"/>
                </a:solidFill>
              </a:rPr>
              <a:t> </a:t>
            </a:r>
            <a:r>
              <a:rPr lang="ru-RU" b="1" dirty="0" err="1">
                <a:solidFill>
                  <a:schemeClr val="tx1"/>
                </a:solidFill>
              </a:rPr>
              <a:t>або</a:t>
            </a:r>
            <a:r>
              <a:rPr lang="ru-RU" b="1" dirty="0">
                <a:solidFill>
                  <a:schemeClr val="tx1"/>
                </a:solidFill>
              </a:rPr>
              <a:t> </a:t>
            </a:r>
            <a:r>
              <a:rPr lang="ru-RU" b="1" dirty="0" err="1">
                <a:solidFill>
                  <a:schemeClr val="tx1"/>
                </a:solidFill>
              </a:rPr>
              <a:t>тільки</a:t>
            </a:r>
            <a:r>
              <a:rPr lang="ru-RU" b="1" dirty="0">
                <a:solidFill>
                  <a:schemeClr val="tx1"/>
                </a:solidFill>
              </a:rPr>
              <a:t> </a:t>
            </a:r>
            <a:r>
              <a:rPr lang="ru-RU" b="1" dirty="0" err="1">
                <a:solidFill>
                  <a:schemeClr val="tx1"/>
                </a:solidFill>
              </a:rPr>
              <a:t>обраних</a:t>
            </a:r>
            <a:r>
              <a:rPr lang="ru-RU" b="1" dirty="0">
                <a:solidFill>
                  <a:schemeClr val="tx1"/>
                </a:solidFill>
              </a:rPr>
              <a:t> </a:t>
            </a:r>
            <a:r>
              <a:rPr lang="ru-RU" b="1" dirty="0" err="1">
                <a:solidFill>
                  <a:schemeClr val="tx1"/>
                </a:solidFill>
              </a:rPr>
              <a:t>файлів</a:t>
            </a:r>
            <a:r>
              <a:rPr lang="ru-RU" b="1" dirty="0">
                <a:solidFill>
                  <a:schemeClr val="tx1"/>
                </a:solidFill>
              </a:rPr>
              <a:t> і папок; </a:t>
            </a:r>
            <a:r>
              <a:rPr lang="ru-RU" b="1" dirty="0" err="1">
                <a:solidFill>
                  <a:srgbClr val="FF0000"/>
                </a:solidFill>
              </a:rPr>
              <a:t>створення</a:t>
            </a:r>
            <a:r>
              <a:rPr lang="ru-RU" b="1" dirty="0">
                <a:solidFill>
                  <a:srgbClr val="FF0000"/>
                </a:solidFill>
              </a:rPr>
              <a:t> </a:t>
            </a:r>
            <a:r>
              <a:rPr lang="ru-RU" b="1" dirty="0" err="1">
                <a:solidFill>
                  <a:srgbClr val="FF0000"/>
                </a:solidFill>
              </a:rPr>
              <a:t>багатотомних</a:t>
            </a:r>
            <a:r>
              <a:rPr lang="ru-RU" b="1" dirty="0">
                <a:solidFill>
                  <a:srgbClr val="FF0000"/>
                </a:solidFill>
              </a:rPr>
              <a:t> </a:t>
            </a:r>
            <a:r>
              <a:rPr lang="ru-RU" b="1" dirty="0" err="1">
                <a:solidFill>
                  <a:srgbClr val="FF0000"/>
                </a:solidFill>
              </a:rPr>
              <a:t>архівів</a:t>
            </a:r>
            <a:r>
              <a:rPr lang="ru-RU" b="1" dirty="0">
                <a:solidFill>
                  <a:srgbClr val="FF0000"/>
                </a:solidFill>
              </a:rPr>
              <a:t> </a:t>
            </a:r>
            <a:r>
              <a:rPr lang="ru-RU" b="1" dirty="0">
                <a:solidFill>
                  <a:schemeClr val="tx1"/>
                </a:solidFill>
              </a:rPr>
              <a:t>(</a:t>
            </a:r>
            <a:r>
              <a:rPr lang="ru-RU" b="1" dirty="0" err="1">
                <a:solidFill>
                  <a:schemeClr val="tx1"/>
                </a:solidFill>
              </a:rPr>
              <a:t>архів</a:t>
            </a:r>
            <a:r>
              <a:rPr lang="ru-RU" b="1" dirty="0">
                <a:solidFill>
                  <a:schemeClr val="tx1"/>
                </a:solidFill>
              </a:rPr>
              <a:t> </a:t>
            </a:r>
            <a:r>
              <a:rPr lang="ru-RU" b="1" dirty="0" err="1">
                <a:solidFill>
                  <a:schemeClr val="tx1"/>
                </a:solidFill>
              </a:rPr>
              <a:t>розбивається</a:t>
            </a:r>
            <a:r>
              <a:rPr lang="ru-RU" b="1" dirty="0">
                <a:solidFill>
                  <a:schemeClr val="tx1"/>
                </a:solidFill>
              </a:rPr>
              <a:t> на </a:t>
            </a:r>
            <a:r>
              <a:rPr lang="ru-RU" b="1" dirty="0" err="1">
                <a:solidFill>
                  <a:schemeClr val="tx1"/>
                </a:solidFill>
              </a:rPr>
              <a:t>кілька</a:t>
            </a:r>
            <a:r>
              <a:rPr lang="ru-RU" b="1" dirty="0">
                <a:solidFill>
                  <a:schemeClr val="tx1"/>
                </a:solidFill>
              </a:rPr>
              <a:t> </a:t>
            </a:r>
            <a:r>
              <a:rPr lang="ru-RU" b="1" dirty="0" err="1">
                <a:solidFill>
                  <a:schemeClr val="tx1"/>
                </a:solidFill>
              </a:rPr>
              <a:t>окремих</a:t>
            </a:r>
            <a:r>
              <a:rPr lang="ru-RU" b="1" dirty="0">
                <a:solidFill>
                  <a:schemeClr val="tx1"/>
                </a:solidFill>
              </a:rPr>
              <a:t> </a:t>
            </a:r>
            <a:r>
              <a:rPr lang="ru-RU" b="1" dirty="0" err="1">
                <a:solidFill>
                  <a:schemeClr val="tx1"/>
                </a:solidFill>
              </a:rPr>
              <a:t>файлів</a:t>
            </a:r>
            <a:r>
              <a:rPr lang="ru-RU" b="1" dirty="0">
                <a:solidFill>
                  <a:schemeClr val="tx1"/>
                </a:solidFill>
              </a:rPr>
              <a:t> – </a:t>
            </a:r>
            <a:r>
              <a:rPr lang="ru-RU" b="1" dirty="0" err="1">
                <a:solidFill>
                  <a:schemeClr val="tx1"/>
                </a:solidFill>
              </a:rPr>
              <a:t>томів</a:t>
            </a:r>
            <a:r>
              <a:rPr lang="ru-RU" b="1" dirty="0">
                <a:solidFill>
                  <a:schemeClr val="tx1"/>
                </a:solidFill>
              </a:rPr>
              <a:t>), </a:t>
            </a:r>
            <a:r>
              <a:rPr lang="ru-RU" b="1" dirty="0" err="1">
                <a:solidFill>
                  <a:schemeClr val="tx1"/>
                </a:solidFill>
              </a:rPr>
              <a:t>розмір</a:t>
            </a:r>
            <a:r>
              <a:rPr lang="ru-RU" b="1" dirty="0">
                <a:solidFill>
                  <a:schemeClr val="tx1"/>
                </a:solidFill>
              </a:rPr>
              <a:t> </a:t>
            </a:r>
            <a:r>
              <a:rPr lang="ru-RU" b="1" dirty="0" err="1">
                <a:solidFill>
                  <a:schemeClr val="tx1"/>
                </a:solidFill>
              </a:rPr>
              <a:t>томів</a:t>
            </a:r>
            <a:r>
              <a:rPr lang="ru-RU" b="1" dirty="0">
                <a:solidFill>
                  <a:schemeClr val="tx1"/>
                </a:solidFill>
              </a:rPr>
              <a:t> </a:t>
            </a:r>
            <a:r>
              <a:rPr lang="ru-RU" b="1" dirty="0" err="1">
                <a:solidFill>
                  <a:schemeClr val="tx1"/>
                </a:solidFill>
              </a:rPr>
              <a:t>установлює</a:t>
            </a:r>
            <a:r>
              <a:rPr lang="ru-RU" b="1" dirty="0">
                <a:solidFill>
                  <a:schemeClr val="tx1"/>
                </a:solidFill>
              </a:rPr>
              <a:t> </a:t>
            </a:r>
            <a:r>
              <a:rPr lang="ru-RU" b="1" dirty="0" err="1">
                <a:solidFill>
                  <a:schemeClr val="tx1"/>
                </a:solidFill>
              </a:rPr>
              <a:t>користувач</a:t>
            </a:r>
            <a:r>
              <a:rPr lang="ru-RU" b="1" dirty="0">
                <a:solidFill>
                  <a:schemeClr val="tx1"/>
                </a:solidFill>
              </a:rPr>
              <a:t>; </a:t>
            </a:r>
            <a:r>
              <a:rPr lang="ru-RU" b="1" dirty="0" err="1">
                <a:solidFill>
                  <a:srgbClr val="FF0000"/>
                </a:solidFill>
              </a:rPr>
              <a:t>створення</a:t>
            </a:r>
            <a:r>
              <a:rPr lang="ru-RU" b="1" dirty="0">
                <a:solidFill>
                  <a:schemeClr val="tx1"/>
                </a:solidFill>
              </a:rPr>
              <a:t> </a:t>
            </a:r>
            <a:r>
              <a:rPr lang="ru-RU" b="1" dirty="0" err="1">
                <a:solidFill>
                  <a:schemeClr val="tx1"/>
                </a:solidFill>
              </a:rPr>
              <a:t>архівів</a:t>
            </a:r>
            <a:r>
              <a:rPr lang="ru-RU" b="1" dirty="0">
                <a:solidFill>
                  <a:schemeClr val="tx1"/>
                </a:solidFill>
              </a:rPr>
              <a:t>, </a:t>
            </a:r>
            <a:r>
              <a:rPr lang="ru-RU" b="1" dirty="0" err="1">
                <a:solidFill>
                  <a:schemeClr val="tx1"/>
                </a:solidFill>
              </a:rPr>
              <a:t>які</a:t>
            </a:r>
            <a:r>
              <a:rPr lang="ru-RU" b="1" dirty="0">
                <a:solidFill>
                  <a:schemeClr val="tx1"/>
                </a:solidFill>
              </a:rPr>
              <a:t> </a:t>
            </a:r>
            <a:r>
              <a:rPr lang="ru-RU" b="1" dirty="0" err="1">
                <a:solidFill>
                  <a:schemeClr val="tx1"/>
                </a:solidFill>
              </a:rPr>
              <a:t>містять</a:t>
            </a:r>
            <a:r>
              <a:rPr lang="ru-RU" b="1" dirty="0">
                <a:solidFill>
                  <a:schemeClr val="tx1"/>
                </a:solidFill>
              </a:rPr>
              <a:t> модуль </a:t>
            </a:r>
            <a:r>
              <a:rPr lang="ru-RU" b="1" dirty="0" err="1">
                <a:solidFill>
                  <a:schemeClr val="tx1"/>
                </a:solidFill>
              </a:rPr>
              <a:t>видобування</a:t>
            </a:r>
            <a:r>
              <a:rPr lang="ru-RU" b="1" dirty="0">
                <a:solidFill>
                  <a:schemeClr val="tx1"/>
                </a:solidFill>
              </a:rPr>
              <a:t> </a:t>
            </a:r>
            <a:r>
              <a:rPr lang="ru-RU" b="1" dirty="0" err="1">
                <a:solidFill>
                  <a:schemeClr val="tx1"/>
                </a:solidFill>
              </a:rPr>
              <a:t>файлів</a:t>
            </a:r>
            <a:r>
              <a:rPr lang="ru-RU" b="1" dirty="0">
                <a:solidFill>
                  <a:schemeClr val="tx1"/>
                </a:solidFill>
              </a:rPr>
              <a:t> і папок й не </a:t>
            </a:r>
            <a:r>
              <a:rPr lang="ru-RU" b="1" dirty="0" err="1">
                <a:solidFill>
                  <a:schemeClr val="tx1"/>
                </a:solidFill>
              </a:rPr>
              <a:t>потребують</a:t>
            </a:r>
            <a:r>
              <a:rPr lang="ru-RU" b="1" dirty="0">
                <a:solidFill>
                  <a:schemeClr val="tx1"/>
                </a:solidFill>
              </a:rPr>
              <a:t> для </a:t>
            </a:r>
            <a:r>
              <a:rPr lang="ru-RU" b="1" dirty="0" err="1">
                <a:solidFill>
                  <a:schemeClr val="tx1"/>
                </a:solidFill>
              </a:rPr>
              <a:t>видобування</a:t>
            </a:r>
            <a:r>
              <a:rPr lang="ru-RU" b="1" dirty="0">
                <a:solidFill>
                  <a:schemeClr val="tx1"/>
                </a:solidFill>
              </a:rPr>
              <a:t> </a:t>
            </a:r>
            <a:r>
              <a:rPr lang="ru-RU" b="1" dirty="0" err="1">
                <a:solidFill>
                  <a:schemeClr val="tx1"/>
                </a:solidFill>
              </a:rPr>
              <a:t>наявності</a:t>
            </a:r>
            <a:r>
              <a:rPr lang="ru-RU" b="1" dirty="0">
                <a:solidFill>
                  <a:schemeClr val="tx1"/>
                </a:solidFill>
              </a:rPr>
              <a:t> </a:t>
            </a:r>
            <a:r>
              <a:rPr lang="ru-RU" b="1" dirty="0" err="1">
                <a:solidFill>
                  <a:schemeClr val="tx1"/>
                </a:solidFill>
              </a:rPr>
              <a:t>архіватора</a:t>
            </a:r>
            <a:r>
              <a:rPr lang="ru-RU" b="1" dirty="0">
                <a:solidFill>
                  <a:schemeClr val="tx1"/>
                </a:solidFill>
              </a:rPr>
              <a:t>, – так </a:t>
            </a:r>
            <a:r>
              <a:rPr lang="ru-RU" b="1" dirty="0" err="1">
                <a:solidFill>
                  <a:schemeClr val="tx1"/>
                </a:solidFill>
              </a:rPr>
              <a:t>званих</a:t>
            </a:r>
            <a:r>
              <a:rPr lang="ru-RU" b="1" dirty="0">
                <a:solidFill>
                  <a:schemeClr val="tx1"/>
                </a:solidFill>
              </a:rPr>
              <a:t> </a:t>
            </a:r>
            <a:r>
              <a:rPr lang="en-US" b="1" dirty="0">
                <a:solidFill>
                  <a:srgbClr val="FF0000"/>
                </a:solidFill>
              </a:rPr>
              <a:t>SFX-</a:t>
            </a:r>
            <a:r>
              <a:rPr lang="ru-RU" b="1" dirty="0" err="1">
                <a:solidFill>
                  <a:srgbClr val="FF0000"/>
                </a:solidFill>
              </a:rPr>
              <a:t>архівів</a:t>
            </a:r>
            <a:r>
              <a:rPr lang="ru-RU" b="1" dirty="0">
                <a:solidFill>
                  <a:schemeClr val="tx1"/>
                </a:solidFill>
              </a:rPr>
              <a:t>; </a:t>
            </a:r>
            <a:r>
              <a:rPr lang="ru-RU" b="1" dirty="0" err="1">
                <a:solidFill>
                  <a:srgbClr val="FF0000"/>
                </a:solidFill>
              </a:rPr>
              <a:t>перевірка</a:t>
            </a:r>
            <a:r>
              <a:rPr lang="ru-RU" b="1" dirty="0">
                <a:solidFill>
                  <a:srgbClr val="FF0000"/>
                </a:solidFill>
              </a:rPr>
              <a:t> </a:t>
            </a:r>
            <a:r>
              <a:rPr lang="ru-RU" b="1" dirty="0" err="1">
                <a:solidFill>
                  <a:srgbClr val="FF0000"/>
                </a:solidFill>
              </a:rPr>
              <a:t>цілісності</a:t>
            </a:r>
            <a:r>
              <a:rPr lang="ru-RU" b="1" dirty="0">
                <a:solidFill>
                  <a:srgbClr val="FF0000"/>
                </a:solidFill>
              </a:rPr>
              <a:t> </a:t>
            </a:r>
            <a:r>
              <a:rPr lang="ru-RU" b="1" dirty="0" err="1">
                <a:solidFill>
                  <a:srgbClr val="FF0000"/>
                </a:solidFill>
              </a:rPr>
              <a:t>даних</a:t>
            </a:r>
            <a:r>
              <a:rPr lang="ru-RU" b="1" dirty="0">
                <a:solidFill>
                  <a:srgbClr val="FF0000"/>
                </a:solidFill>
              </a:rPr>
              <a:t> </a:t>
            </a:r>
            <a:r>
              <a:rPr lang="ru-RU" b="1" dirty="0">
                <a:solidFill>
                  <a:schemeClr val="tx1"/>
                </a:solidFill>
              </a:rPr>
              <a:t>в </a:t>
            </a:r>
            <a:r>
              <a:rPr lang="ru-RU" b="1" dirty="0" err="1">
                <a:solidFill>
                  <a:schemeClr val="tx1"/>
                </a:solidFill>
              </a:rPr>
              <a:t>архівах</a:t>
            </a:r>
            <a:r>
              <a:rPr lang="ru-RU" b="1" dirty="0">
                <a:solidFill>
                  <a:schemeClr val="tx1"/>
                </a:solidFill>
              </a:rPr>
              <a:t>; </a:t>
            </a:r>
            <a:r>
              <a:rPr lang="ru-RU" b="1" dirty="0" err="1">
                <a:solidFill>
                  <a:srgbClr val="FF0000"/>
                </a:solidFill>
              </a:rPr>
              <a:t>шифрування</a:t>
            </a:r>
            <a:r>
              <a:rPr lang="ru-RU" b="1" dirty="0">
                <a:solidFill>
                  <a:srgbClr val="FF0000"/>
                </a:solidFill>
              </a:rPr>
              <a:t> </a:t>
            </a:r>
            <a:r>
              <a:rPr lang="ru-RU" b="1" dirty="0" err="1">
                <a:solidFill>
                  <a:srgbClr val="FF0000"/>
                </a:solidFill>
              </a:rPr>
              <a:t>даних</a:t>
            </a:r>
            <a:r>
              <a:rPr lang="ru-RU" b="1" dirty="0">
                <a:solidFill>
                  <a:srgbClr val="FF0000"/>
                </a:solidFill>
              </a:rPr>
              <a:t> </a:t>
            </a:r>
            <a:r>
              <a:rPr lang="ru-RU" b="1" dirty="0">
                <a:solidFill>
                  <a:schemeClr val="tx1"/>
                </a:solidFill>
              </a:rPr>
              <a:t>та </a:t>
            </a:r>
            <a:r>
              <a:rPr lang="ru-RU" b="1" dirty="0" err="1">
                <a:solidFill>
                  <a:schemeClr val="tx1"/>
                </a:solidFill>
              </a:rPr>
              <a:t>імен</a:t>
            </a:r>
            <a:r>
              <a:rPr lang="ru-RU" b="1" dirty="0">
                <a:solidFill>
                  <a:schemeClr val="tx1"/>
                </a:solidFill>
              </a:rPr>
              <a:t> </a:t>
            </a:r>
            <a:r>
              <a:rPr lang="ru-RU" b="1" dirty="0" err="1">
                <a:solidFill>
                  <a:schemeClr val="tx1"/>
                </a:solidFill>
              </a:rPr>
              <a:t>файлів</a:t>
            </a:r>
            <a:r>
              <a:rPr lang="ru-RU" b="1" dirty="0">
                <a:solidFill>
                  <a:schemeClr val="tx1"/>
                </a:solidFill>
              </a:rPr>
              <a:t> в </a:t>
            </a:r>
            <a:r>
              <a:rPr lang="ru-RU" b="1" dirty="0" err="1">
                <a:solidFill>
                  <a:schemeClr val="tx1"/>
                </a:solidFill>
              </a:rPr>
              <a:t>архівах</a:t>
            </a:r>
            <a:r>
              <a:rPr lang="ru-RU" b="1" dirty="0">
                <a:solidFill>
                  <a:schemeClr val="tx1"/>
                </a:solidFill>
              </a:rPr>
              <a:t> та </a:t>
            </a:r>
            <a:r>
              <a:rPr lang="ru-RU" b="1" dirty="0" err="1">
                <a:solidFill>
                  <a:schemeClr val="tx1"/>
                </a:solidFill>
              </a:rPr>
              <a:t>інші</a:t>
            </a:r>
            <a:r>
              <a:rPr lang="ru-RU" b="1" dirty="0">
                <a:solidFill>
                  <a:schemeClr val="tx1"/>
                </a:solidFill>
              </a:rPr>
              <a:t>.</a:t>
            </a:r>
            <a:endParaRPr lang="uk-UA" b="1" dirty="0">
              <a:solidFill>
                <a:schemeClr val="tx1"/>
              </a:solidFill>
            </a:endParaRPr>
          </a:p>
        </p:txBody>
      </p:sp>
      <p:grpSp>
        <p:nvGrpSpPr>
          <p:cNvPr id="2" name="Групувати 1">
            <a:extLst>
              <a:ext uri="{FF2B5EF4-FFF2-40B4-BE49-F238E27FC236}">
                <a16:creationId xmlns:a16="http://schemas.microsoft.com/office/drawing/2014/main" id="{1FBA0871-1126-DED6-9751-08161E772515}"/>
              </a:ext>
            </a:extLst>
          </p:cNvPr>
          <p:cNvGrpSpPr/>
          <p:nvPr/>
        </p:nvGrpSpPr>
        <p:grpSpPr>
          <a:xfrm>
            <a:off x="576638" y="981677"/>
            <a:ext cx="4072293" cy="3450771"/>
            <a:chOff x="367393" y="1156064"/>
            <a:chExt cx="4296126" cy="3354976"/>
          </a:xfrm>
        </p:grpSpPr>
        <p:pic>
          <p:nvPicPr>
            <p:cNvPr id="7170" name="Picture 2" descr="Купити WinRAR ліцензію в інтернет-магазині Softkey.UA">
              <a:extLst>
                <a:ext uri="{FF2B5EF4-FFF2-40B4-BE49-F238E27FC236}">
                  <a16:creationId xmlns:a16="http://schemas.microsoft.com/office/drawing/2014/main" id="{86A0C706-063D-D746-227D-85F3A981B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93" y="1156064"/>
              <a:ext cx="3354976" cy="335497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Что такое папки и файлы? Компьютер и Заработок для начинающих">
              <a:extLst>
                <a:ext uri="{FF2B5EF4-FFF2-40B4-BE49-F238E27FC236}">
                  <a16:creationId xmlns:a16="http://schemas.microsoft.com/office/drawing/2014/main" id="{CF7C4ABB-B5CA-D41C-37BC-608322A6C4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95729" y="2631897"/>
              <a:ext cx="1367790" cy="13677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d arrow icon on white background. flat style. arrow icon for your web  site design, logo, app, UI. arrow indicated the direction symbol. curved  arrow sign. 35194260 Vector Art at Vecteezy">
              <a:extLst>
                <a:ext uri="{FF2B5EF4-FFF2-40B4-BE49-F238E27FC236}">
                  <a16:creationId xmlns:a16="http://schemas.microsoft.com/office/drawing/2014/main" id="{D8E55F5E-67B6-6ECD-57A6-DDF105D8E43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2413" t="23238" r="15389" b="24826"/>
            <a:stretch/>
          </p:blipFill>
          <p:spPr bwMode="auto">
            <a:xfrm rot="2788529">
              <a:off x="2215411" y="2043376"/>
              <a:ext cx="1715589" cy="1580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Групувати 10">
            <a:extLst>
              <a:ext uri="{FF2B5EF4-FFF2-40B4-BE49-F238E27FC236}">
                <a16:creationId xmlns:a16="http://schemas.microsoft.com/office/drawing/2014/main" id="{1819CFE2-EB2A-D8B9-4ABD-43E89BA58FBE}"/>
              </a:ext>
            </a:extLst>
          </p:cNvPr>
          <p:cNvGrpSpPr/>
          <p:nvPr/>
        </p:nvGrpSpPr>
        <p:grpSpPr>
          <a:xfrm>
            <a:off x="4661163" y="1143898"/>
            <a:ext cx="4005614" cy="3288550"/>
            <a:chOff x="5038897" y="1246947"/>
            <a:chExt cx="4493724" cy="3354976"/>
          </a:xfrm>
        </p:grpSpPr>
        <p:pic>
          <p:nvPicPr>
            <p:cNvPr id="7180" name="Picture 12" descr="Купити WinRAR ліцензію в інтернет-магазині Softkey.UA">
              <a:extLst>
                <a:ext uri="{FF2B5EF4-FFF2-40B4-BE49-F238E27FC236}">
                  <a16:creationId xmlns:a16="http://schemas.microsoft.com/office/drawing/2014/main" id="{E380DBF0-03A8-1096-DD40-CE470BD7D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7" y="1246947"/>
              <a:ext cx="3354976" cy="335497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652A97C9-E294-145B-2C9A-13F20343E8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4246" y="2325155"/>
              <a:ext cx="1526741" cy="1975649"/>
            </a:xfrm>
            <a:prstGeom prst="rect">
              <a:avLst/>
            </a:prstGeom>
          </p:spPr>
        </p:pic>
        <p:pic>
          <p:nvPicPr>
            <p:cNvPr id="16" name="Рисунок 15">
              <a:extLst>
                <a:ext uri="{FF2B5EF4-FFF2-40B4-BE49-F238E27FC236}">
                  <a16:creationId xmlns:a16="http://schemas.microsoft.com/office/drawing/2014/main" id="{8A0BC6A6-BE51-2EC5-A23C-58126599A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7616" y="2325155"/>
              <a:ext cx="1453420" cy="1975649"/>
            </a:xfrm>
            <a:prstGeom prst="rect">
              <a:avLst/>
            </a:prstGeom>
          </p:spPr>
        </p:pic>
        <p:pic>
          <p:nvPicPr>
            <p:cNvPr id="17" name="Рисунок 16">
              <a:extLst>
                <a:ext uri="{FF2B5EF4-FFF2-40B4-BE49-F238E27FC236}">
                  <a16:creationId xmlns:a16="http://schemas.microsoft.com/office/drawing/2014/main" id="{A1B54CA1-389B-1677-D073-881CBEC71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5880" y="2325156"/>
              <a:ext cx="1526741" cy="1975649"/>
            </a:xfrm>
            <a:prstGeom prst="rect">
              <a:avLst/>
            </a:prstGeom>
          </p:spPr>
        </p:pic>
        <p:sp>
          <p:nvSpPr>
            <p:cNvPr id="5" name="Прямокутник 4">
              <a:extLst>
                <a:ext uri="{FF2B5EF4-FFF2-40B4-BE49-F238E27FC236}">
                  <a16:creationId xmlns:a16="http://schemas.microsoft.com/office/drawing/2014/main" id="{0ACA6EDE-BA79-BD2C-A346-AD42578441F3}"/>
                </a:ext>
              </a:extLst>
            </p:cNvPr>
            <p:cNvSpPr/>
            <p:nvPr/>
          </p:nvSpPr>
          <p:spPr>
            <a:xfrm>
              <a:off x="6652322" y="3078149"/>
              <a:ext cx="240575" cy="331202"/>
            </a:xfrm>
            <a:prstGeom prst="rect">
              <a:avLst/>
            </a:prstGeom>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uk-UA" b="1" dirty="0"/>
            </a:p>
          </p:txBody>
        </p:sp>
        <p:sp>
          <p:nvSpPr>
            <p:cNvPr id="19" name="Прямокутник 18">
              <a:extLst>
                <a:ext uri="{FF2B5EF4-FFF2-40B4-BE49-F238E27FC236}">
                  <a16:creationId xmlns:a16="http://schemas.microsoft.com/office/drawing/2014/main" id="{10DA5D2F-5660-A9D7-A315-AAADB4E580D4}"/>
                </a:ext>
              </a:extLst>
            </p:cNvPr>
            <p:cNvSpPr/>
            <p:nvPr/>
          </p:nvSpPr>
          <p:spPr>
            <a:xfrm>
              <a:off x="7399342" y="3095428"/>
              <a:ext cx="240575" cy="331202"/>
            </a:xfrm>
            <a:prstGeom prst="rect">
              <a:avLst/>
            </a:prstGeom>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uk-UA" b="1" dirty="0"/>
            </a:p>
          </p:txBody>
        </p:sp>
        <p:sp>
          <p:nvSpPr>
            <p:cNvPr id="20" name="Прямокутник 19">
              <a:extLst>
                <a:ext uri="{FF2B5EF4-FFF2-40B4-BE49-F238E27FC236}">
                  <a16:creationId xmlns:a16="http://schemas.microsoft.com/office/drawing/2014/main" id="{23E4A4FD-94C9-6308-36C2-1660D5FACE21}"/>
                </a:ext>
              </a:extLst>
            </p:cNvPr>
            <p:cNvSpPr/>
            <p:nvPr/>
          </p:nvSpPr>
          <p:spPr>
            <a:xfrm>
              <a:off x="8089137" y="3078149"/>
              <a:ext cx="240575" cy="331202"/>
            </a:xfrm>
            <a:prstGeom prst="rect">
              <a:avLst/>
            </a:prstGeom>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uk-UA" b="1" dirty="0"/>
            </a:p>
          </p:txBody>
        </p:sp>
      </p:grpSp>
      <p:grpSp>
        <p:nvGrpSpPr>
          <p:cNvPr id="14" name="Групувати 13">
            <a:extLst>
              <a:ext uri="{FF2B5EF4-FFF2-40B4-BE49-F238E27FC236}">
                <a16:creationId xmlns:a16="http://schemas.microsoft.com/office/drawing/2014/main" id="{B580F83C-A106-93DA-CB8F-EFDFEB3A4C49}"/>
              </a:ext>
            </a:extLst>
          </p:cNvPr>
          <p:cNvGrpSpPr/>
          <p:nvPr/>
        </p:nvGrpSpPr>
        <p:grpSpPr>
          <a:xfrm>
            <a:off x="8808954" y="1246947"/>
            <a:ext cx="3700626" cy="3288550"/>
            <a:chOff x="9108232" y="1279884"/>
            <a:chExt cx="3286478" cy="3273496"/>
          </a:xfrm>
        </p:grpSpPr>
        <p:grpSp>
          <p:nvGrpSpPr>
            <p:cNvPr id="12" name="Групувати 11">
              <a:extLst>
                <a:ext uri="{FF2B5EF4-FFF2-40B4-BE49-F238E27FC236}">
                  <a16:creationId xmlns:a16="http://schemas.microsoft.com/office/drawing/2014/main" id="{EF448475-E790-B874-3DD5-1A87A47336DC}"/>
                </a:ext>
              </a:extLst>
            </p:cNvPr>
            <p:cNvGrpSpPr/>
            <p:nvPr/>
          </p:nvGrpSpPr>
          <p:grpSpPr>
            <a:xfrm>
              <a:off x="9108232" y="1279884"/>
              <a:ext cx="3286478" cy="3273496"/>
              <a:chOff x="9163648" y="1333338"/>
              <a:chExt cx="3064391" cy="3064391"/>
            </a:xfrm>
          </p:grpSpPr>
          <p:pic>
            <p:nvPicPr>
              <p:cNvPr id="7182" name="Picture 14" descr="Exe file format - Free files and folders icons">
                <a:extLst>
                  <a:ext uri="{FF2B5EF4-FFF2-40B4-BE49-F238E27FC236}">
                    <a16:creationId xmlns:a16="http://schemas.microsoft.com/office/drawing/2014/main" id="{838F511C-DF01-97B7-DCE8-03AA91BFB5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3648" y="1333338"/>
                <a:ext cx="3064391" cy="306439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Купити WinRAR ліцензію в інтернет-магазині Softkey.UA">
                <a:extLst>
                  <a:ext uri="{FF2B5EF4-FFF2-40B4-BE49-F238E27FC236}">
                    <a16:creationId xmlns:a16="http://schemas.microsoft.com/office/drawing/2014/main" id="{A865E77C-78FB-3F56-C5BE-E57611C79D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526" y="1885289"/>
                <a:ext cx="1548633" cy="141375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Прямокутник 12">
              <a:extLst>
                <a:ext uri="{FF2B5EF4-FFF2-40B4-BE49-F238E27FC236}">
                  <a16:creationId xmlns:a16="http://schemas.microsoft.com/office/drawing/2014/main" id="{66FE436F-D4EC-6E1A-F3DD-759DB46FD402}"/>
                </a:ext>
              </a:extLst>
            </p:cNvPr>
            <p:cNvSpPr/>
            <p:nvPr/>
          </p:nvSpPr>
          <p:spPr>
            <a:xfrm>
              <a:off x="10012437" y="1531637"/>
              <a:ext cx="1221360"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SFX</a:t>
              </a:r>
              <a:endParaRPr lang="uk-UA"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grpSp>
        <p:nvGrpSpPr>
          <p:cNvPr id="27" name="Групувати 26">
            <a:extLst>
              <a:ext uri="{FF2B5EF4-FFF2-40B4-BE49-F238E27FC236}">
                <a16:creationId xmlns:a16="http://schemas.microsoft.com/office/drawing/2014/main" id="{32C2E16C-5397-7BA7-58A2-089F8B7B3838}"/>
              </a:ext>
            </a:extLst>
          </p:cNvPr>
          <p:cNvGrpSpPr/>
          <p:nvPr/>
        </p:nvGrpSpPr>
        <p:grpSpPr>
          <a:xfrm>
            <a:off x="2148917" y="3906495"/>
            <a:ext cx="3317491" cy="3174819"/>
            <a:chOff x="4508590" y="1168570"/>
            <a:chExt cx="3317491" cy="3174819"/>
          </a:xfrm>
        </p:grpSpPr>
        <p:pic>
          <p:nvPicPr>
            <p:cNvPr id="28" name="Picture 2" descr="Купити WinRAR ліцензію в інтернет-магазині Softkey.UA">
              <a:extLst>
                <a:ext uri="{FF2B5EF4-FFF2-40B4-BE49-F238E27FC236}">
                  <a16:creationId xmlns:a16="http://schemas.microsoft.com/office/drawing/2014/main" id="{FC30E20B-6A62-68B8-839E-518D2041E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90" y="1168570"/>
              <a:ext cx="3174819" cy="31748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Смайлик-эмодзи ⚙ 'Шестеренка' ВК (ВКонтакте), Инстаграм, Ватсап: код  смайла, значение и расшифровка">
              <a:extLst>
                <a:ext uri="{FF2B5EF4-FFF2-40B4-BE49-F238E27FC236}">
                  <a16:creationId xmlns:a16="http://schemas.microsoft.com/office/drawing/2014/main" id="{F07B8090-267E-7382-1A65-0ACD07281B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1296" y="1430939"/>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Смайлик-эмодзи ⚙ 'Шестеренка' ВК (ВКонтакте), Инстаграм, Ватсап: код  смайла, значение и расшифровка">
              <a:extLst>
                <a:ext uri="{FF2B5EF4-FFF2-40B4-BE49-F238E27FC236}">
                  <a16:creationId xmlns:a16="http://schemas.microsoft.com/office/drawing/2014/main" id="{1A9AF29E-D5AF-083A-2765-3C161F0F2F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2297" y="2319213"/>
              <a:ext cx="1003784" cy="10037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Групувати 30">
            <a:extLst>
              <a:ext uri="{FF2B5EF4-FFF2-40B4-BE49-F238E27FC236}">
                <a16:creationId xmlns:a16="http://schemas.microsoft.com/office/drawing/2014/main" id="{7859EF6E-E5B8-F792-A780-1AC48502753D}"/>
              </a:ext>
            </a:extLst>
          </p:cNvPr>
          <p:cNvGrpSpPr/>
          <p:nvPr/>
        </p:nvGrpSpPr>
        <p:grpSpPr>
          <a:xfrm>
            <a:off x="6282841" y="4001573"/>
            <a:ext cx="3275986" cy="3110908"/>
            <a:chOff x="8494410" y="1233695"/>
            <a:chExt cx="3275986" cy="3174819"/>
          </a:xfrm>
        </p:grpSpPr>
        <p:pic>
          <p:nvPicPr>
            <p:cNvPr id="32" name="Picture 6" descr="Купити WinRAR ліцензію в інтернет-магазині Softkey.UA">
              <a:extLst>
                <a:ext uri="{FF2B5EF4-FFF2-40B4-BE49-F238E27FC236}">
                  <a16:creationId xmlns:a16="http://schemas.microsoft.com/office/drawing/2014/main" id="{B53D1CFA-FEC3-F755-8FCB-6313887E5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410" y="1233695"/>
              <a:ext cx="3174819" cy="31748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Как нарисовать замок с ключом поэтапно?">
              <a:extLst>
                <a:ext uri="{FF2B5EF4-FFF2-40B4-BE49-F238E27FC236}">
                  <a16:creationId xmlns:a16="http://schemas.microsoft.com/office/drawing/2014/main" id="{EFCEFC58-0930-E7B9-DEA1-C51B663E43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3103" y="1398551"/>
              <a:ext cx="2287293" cy="203044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Рисунок 33">
            <a:hlinkClick r:id="rId13"/>
            <a:extLst>
              <a:ext uri="{FF2B5EF4-FFF2-40B4-BE49-F238E27FC236}">
                <a16:creationId xmlns:a16="http://schemas.microsoft.com/office/drawing/2014/main" id="{023EC246-B259-7E61-FC98-0A7A8511E3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2" y="5811040"/>
            <a:ext cx="2698020" cy="1052371"/>
          </a:xfrm>
          <a:prstGeom prst="rect">
            <a:avLst/>
          </a:prstGeom>
        </p:spPr>
      </p:pic>
    </p:spTree>
    <p:extLst>
      <p:ext uri="{BB962C8B-B14F-4D97-AF65-F5344CB8AC3E}">
        <p14:creationId xmlns:p14="http://schemas.microsoft.com/office/powerpoint/2010/main" val="28853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par>
                                <p:cTn id="43" presetID="2" presetClass="entr" presetSubtype="4"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B066674-80B8-4094-9E22-F2BD371FBD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7" name="Группа 6">
            <a:extLst>
              <a:ext uri="{FF2B5EF4-FFF2-40B4-BE49-F238E27FC236}">
                <a16:creationId xmlns:a16="http://schemas.microsoft.com/office/drawing/2014/main" id="{6E0E0B7A-5D4D-429E-A748-54E5A8B9FD42}"/>
              </a:ext>
            </a:extLst>
          </p:cNvPr>
          <p:cNvGrpSpPr/>
          <p:nvPr/>
        </p:nvGrpSpPr>
        <p:grpSpPr>
          <a:xfrm>
            <a:off x="0" y="-49059"/>
            <a:ext cx="12192000" cy="6931152"/>
            <a:chOff x="0" y="0"/>
            <a:chExt cx="12192000" cy="6931152"/>
          </a:xfrm>
          <a:solidFill>
            <a:srgbClr val="0070C0"/>
          </a:solidFill>
        </p:grpSpPr>
        <p:pic>
          <p:nvPicPr>
            <p:cNvPr id="6" name="Рисунок 5">
              <a:extLst>
                <a:ext uri="{FF2B5EF4-FFF2-40B4-BE49-F238E27FC236}">
                  <a16:creationId xmlns:a16="http://schemas.microsoft.com/office/drawing/2014/main" id="{92B41D88-F0E3-4660-BE1E-9A3A66A36E56}"/>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6931152" cy="6931152"/>
            </a:xfrm>
            <a:prstGeom prst="rect">
              <a:avLst/>
            </a:prstGeom>
            <a:grpFill/>
          </p:spPr>
        </p:pic>
        <p:pic>
          <p:nvPicPr>
            <p:cNvPr id="9" name="Рисунок 8">
              <a:extLst>
                <a:ext uri="{FF2B5EF4-FFF2-40B4-BE49-F238E27FC236}">
                  <a16:creationId xmlns:a16="http://schemas.microsoft.com/office/drawing/2014/main" id="{F5953EA1-8FBB-4CE5-A0C3-83D77CC8AB4D}"/>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60848" y="0"/>
              <a:ext cx="6931152" cy="6931152"/>
            </a:xfrm>
            <a:prstGeom prst="rect">
              <a:avLst/>
            </a:prstGeom>
            <a:grpFill/>
          </p:spPr>
        </p:pic>
      </p:grpSp>
      <p:grpSp>
        <p:nvGrpSpPr>
          <p:cNvPr id="5" name="Группа 4">
            <a:extLst>
              <a:ext uri="{FF2B5EF4-FFF2-40B4-BE49-F238E27FC236}">
                <a16:creationId xmlns:a16="http://schemas.microsoft.com/office/drawing/2014/main" id="{2240326C-01C0-41CC-9DAC-40AD3FAA5C5D}"/>
              </a:ext>
            </a:extLst>
          </p:cNvPr>
          <p:cNvGrpSpPr/>
          <p:nvPr/>
        </p:nvGrpSpPr>
        <p:grpSpPr>
          <a:xfrm>
            <a:off x="9178835" y="4068581"/>
            <a:ext cx="2862571" cy="2862571"/>
            <a:chOff x="9178835" y="4068581"/>
            <a:chExt cx="2862571" cy="2862571"/>
          </a:xfrm>
        </p:grpSpPr>
        <p:pic>
          <p:nvPicPr>
            <p:cNvPr id="1030" name="Picture 6" descr="Мальчик Пишет — стоковая векторная графика и другие изображения на тему  Писать - iStock">
              <a:extLst>
                <a:ext uri="{FF2B5EF4-FFF2-40B4-BE49-F238E27FC236}">
                  <a16:creationId xmlns:a16="http://schemas.microsoft.com/office/drawing/2014/main" id="{D7816BD2-E663-465A-8C48-D5C4B51352A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78835" y="4068581"/>
              <a:ext cx="2862571" cy="28625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Як росіяни не вкрали Тризуб | Збруч">
              <a:extLst>
                <a:ext uri="{FF2B5EF4-FFF2-40B4-BE49-F238E27FC236}">
                  <a16:creationId xmlns:a16="http://schemas.microsoft.com/office/drawing/2014/main" id="{04216B73-CFC5-45F2-A449-D0E72E3EC3A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701" r="26027"/>
            <a:stretch/>
          </p:blipFill>
          <p:spPr bwMode="auto">
            <a:xfrm>
              <a:off x="10177507" y="6045994"/>
              <a:ext cx="261893" cy="2993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Ukraine Ukraine Flag GIF - Ukraine Ukraine Flag Ukrainian - Discover &amp;  Share GIFs">
            <a:extLst>
              <a:ext uri="{FF2B5EF4-FFF2-40B4-BE49-F238E27FC236}">
                <a16:creationId xmlns:a16="http://schemas.microsoft.com/office/drawing/2014/main" id="{58B772BC-209B-40E6-A328-517FAD4D3A86}"/>
              </a:ext>
            </a:extLst>
          </p:cNvPr>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1215017" y="5369285"/>
            <a:ext cx="826389" cy="826389"/>
          </a:xfrm>
          <a:prstGeom prst="rect">
            <a:avLst/>
          </a:prstGeom>
          <a:noFill/>
          <a:extLst>
            <a:ext uri="{909E8E84-426E-40DD-AFC4-6F175D3DCCD1}">
              <a14:hiddenFill xmlns:a14="http://schemas.microsoft.com/office/drawing/2010/main">
                <a:solidFill>
                  <a:srgbClr val="FFFFFF"/>
                </a:solidFill>
              </a14:hiddenFill>
            </a:ext>
          </a:extLst>
        </p:spPr>
      </p:pic>
      <p:sp>
        <p:nvSpPr>
          <p:cNvPr id="88" name="Прямоугольник: скругленные углы 2">
            <a:extLst>
              <a:ext uri="{FF2B5EF4-FFF2-40B4-BE49-F238E27FC236}">
                <a16:creationId xmlns:a16="http://schemas.microsoft.com/office/drawing/2014/main" id="{9AF7DCA0-3D43-E5B6-1738-FF40B0F62292}"/>
              </a:ext>
            </a:extLst>
          </p:cNvPr>
          <p:cNvSpPr/>
          <p:nvPr/>
        </p:nvSpPr>
        <p:spPr>
          <a:xfrm>
            <a:off x="1829790" y="474251"/>
            <a:ext cx="8845864" cy="1168927"/>
          </a:xfrm>
          <a:prstGeom prst="roundRect">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t>Повну презентацію дивіться у </a:t>
            </a:r>
            <a:r>
              <a:rPr lang="uk-UA" sz="3600" b="1" dirty="0" err="1"/>
              <a:t>відеоуроці</a:t>
            </a:r>
            <a:r>
              <a:rPr lang="uk-UA" sz="3600" b="1" dirty="0"/>
              <a:t>.</a:t>
            </a:r>
            <a:endParaRPr lang="ru-RU" sz="3600" b="1" dirty="0"/>
          </a:p>
        </p:txBody>
      </p:sp>
      <p:pic>
        <p:nvPicPr>
          <p:cNvPr id="89" name="Рисунок 88">
            <a:hlinkClick r:id="rId7"/>
            <a:extLst>
              <a:ext uri="{FF2B5EF4-FFF2-40B4-BE49-F238E27FC236}">
                <a16:creationId xmlns:a16="http://schemas.microsoft.com/office/drawing/2014/main" id="{5BA5E41B-3086-6C97-6D6E-9D3CA51735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4259" y="2289437"/>
            <a:ext cx="4783482" cy="1865811"/>
          </a:xfrm>
          <a:prstGeom prst="rect">
            <a:avLst/>
          </a:prstGeom>
        </p:spPr>
      </p:pic>
      <p:pic>
        <p:nvPicPr>
          <p:cNvPr id="87" name="Рисунок 86">
            <a:extLst>
              <a:ext uri="{FF2B5EF4-FFF2-40B4-BE49-F238E27FC236}">
                <a16:creationId xmlns:a16="http://schemas.microsoft.com/office/drawing/2014/main" id="{A8935F2D-25F5-DAAD-DD8A-486A6B461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74497"/>
            <a:ext cx="4790804" cy="5748965"/>
          </a:xfrm>
          <a:prstGeom prst="rect">
            <a:avLst/>
          </a:prstGeom>
        </p:spPr>
      </p:pic>
    </p:spTree>
    <p:extLst>
      <p:ext uri="{BB962C8B-B14F-4D97-AF65-F5344CB8AC3E}">
        <p14:creationId xmlns:p14="http://schemas.microsoft.com/office/powerpoint/2010/main" val="37445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par>
                                <p:cTn id="13" presetID="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5279</TotalTime>
  <Words>279</Words>
  <Application>Microsoft Office PowerPoint</Application>
  <PresentationFormat>Широкий екран</PresentationFormat>
  <Paragraphs>31</Paragraphs>
  <Slides>8</Slides>
  <Notes>1</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8</vt:i4>
      </vt:variant>
    </vt:vector>
  </HeadingPairs>
  <TitlesOfParts>
    <vt:vector size="14" baseType="lpstr">
      <vt:lpstr>a_Assuan</vt:lpstr>
      <vt:lpstr>Arial</vt:lpstr>
      <vt:lpstr>Arial Black</vt:lpstr>
      <vt:lpstr>Calibri</vt:lpstr>
      <vt:lpstr>Calibri Light</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User</dc:creator>
  <cp:lastModifiedBy>User</cp:lastModifiedBy>
  <cp:revision>587</cp:revision>
  <dcterms:created xsi:type="dcterms:W3CDTF">2023-03-17T21:15:50Z</dcterms:created>
  <dcterms:modified xsi:type="dcterms:W3CDTF">2025-10-06T16:09:41Z</dcterms:modified>
</cp:coreProperties>
</file>