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2" r:id="rId3"/>
    <p:sldId id="306" r:id="rId4"/>
    <p:sldId id="308" r:id="rId5"/>
    <p:sldId id="311" r:id="rId6"/>
    <p:sldId id="312" r:id="rId7"/>
    <p:sldId id="315" r:id="rId8"/>
    <p:sldId id="319" r:id="rId9"/>
    <p:sldId id="271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46B36-E04D-477A-9369-6E8A25E54930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253EA-902D-4886-B754-EC495E30632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077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687BC-2E1F-FCFD-24AD-97516F5C4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1AC2F41-8897-F242-8C75-643EF475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122D5D-2D27-5906-7D4A-391052C2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313C63-701C-640C-55AF-FA9703AE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8CC779-D8B3-329C-C58B-D2109D48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58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FB630-C5E4-F8C4-74AF-F4836060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6A777C-7B31-76CF-6ADB-40460169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750932-EA3C-EE93-EE06-8B15C2B0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9FB830-7DCB-A64E-8CAE-0ABE1548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5EFB9A-5646-8EE0-CE88-805D702C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249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C610BB5-FE4B-BAD8-BDFA-551E071C6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D721EED-5A84-B3BA-44EB-64965756F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6D2AA8-4AA0-A6F0-C25A-02E03EFC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E3B2B6-1AD5-865A-2371-2A1AB2A2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0CFBAC-FDA6-B4D6-8914-D9C707B8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77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2B9F4-DC46-3285-BABE-B3ECBF0C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BE2BD3-E112-B1B8-CC2B-46FFF69FB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AE431-FBB6-F073-DB39-FE286AED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C37140-1C0A-94FB-D711-D5245087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F43597-7800-3A62-4436-807DF7F7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21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6219E-464B-A563-C676-07E763E6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8A6DF4-C28B-8F52-51C2-3D3F55FA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6E3B3-FA7C-3701-9F44-10B40AC7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20F304-2382-A658-AF1C-C3A5F36B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133E-793D-72BB-D9DF-D72D14BE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23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533A9-1053-7A01-9499-F79FA1E0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0478CF-1230-87B6-27C1-6CA27D9F2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A079B67-43F1-AE66-7BE1-8B5B438D9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7516F87-49D6-4A7E-BF55-C0603C29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7D7B8D2-9604-5E87-F5F1-F524413E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CA055A0-22D7-CB12-121C-1410C441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06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27D7E-8FAA-D786-C9CF-F5881571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99D4D3B-FE6F-9113-D24D-CF0D82344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C28D64B-50D9-6096-0BCC-667AABDA4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DB4EDAE-3E95-1AA4-0360-27CA0ED6B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A9C4FC-5177-EDBD-B62C-B111A8C94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15FB462-13C9-263D-17A6-5E5B38D6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7A0D641-494B-2D17-6D2E-D7F95A6D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A475337-5896-D7F9-2E55-7549D8A2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562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4249E-EF14-BF37-9441-E9D72FAB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356540A-ACFE-8175-CD0E-1B6AD30B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63F6A05-B6C5-D6B6-528B-FFEA459A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47251AD-7E37-1788-1C03-B670FD45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936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45E4274-DD6C-93B4-8632-37ADD158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FBD7447-E782-7136-32F7-21D3A398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8474622-C504-39D0-B1B8-19AFA115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379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8AA0A-8D90-7847-378B-62DAB696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090D71-AD43-47B2-0923-ED7D44909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4288F2F-46A5-84B3-9453-3BE775B39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F8FEAFB-8F41-D635-F40C-576E7952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49ADEB-D1BF-AF1E-5B46-4D8DCC22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EC3856-D559-4757-51FC-8A55B4F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357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07427-48CE-A145-2D6B-2044AAA4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BF2312-8E7F-E74B-7D75-F1ABCFF25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C52CFB9-4ECF-7C5C-201C-C90D9E5A8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875B01-BDC6-8BB6-32CF-29AB7E74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7BC937-07E2-F42F-A67D-62DAD19A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58AA86-101C-30E1-EED5-1F23DF03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241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E22351A-714F-F03F-77A0-6EC4DFE5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1061BA8-C913-E218-AF1E-70E3B8BFF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167B52-7469-1F58-7AB5-BEAB458A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F973-E9AF-42E4-885A-D2ED114AEE05}" type="datetimeFigureOut">
              <a:rPr lang="uk-UA" smtClean="0"/>
              <a:t>24.10.2025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25A9C3-C557-454A-48F1-DED9FA41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AAE5D1-FCAD-20DF-0B19-A4F25B9A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3471-A3C3-435A-AD17-5D8ABBC2B1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4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miDa1A8bS4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youtu.be/JmiDa1A8bS4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youtu.be/JmiDa1A8bS4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g"/><Relationship Id="rId7" Type="http://schemas.openxmlformats.org/officeDocument/2006/relationships/hyperlink" Target="https://youtu.be/JmiDa1A8bS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A38F435D-D983-A212-636E-6BE53AF49613}"/>
              </a:ext>
            </a:extLst>
          </p:cNvPr>
          <p:cNvSpPr/>
          <p:nvPr/>
        </p:nvSpPr>
        <p:spPr>
          <a:xfrm>
            <a:off x="9353006" y="-3827"/>
            <a:ext cx="268960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4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D2A9F668-1ED9-6C12-9B49-412AC195D086}"/>
              </a:ext>
            </a:extLst>
          </p:cNvPr>
          <p:cNvGrpSpPr/>
          <p:nvPr/>
        </p:nvGrpSpPr>
        <p:grpSpPr>
          <a:xfrm>
            <a:off x="3222402" y="5974971"/>
            <a:ext cx="6012581" cy="857013"/>
            <a:chOff x="6179419" y="6024791"/>
            <a:chExt cx="6012581" cy="8570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E8325F-5E62-69FD-E118-D0B6821A1CAC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7BDA2A06-7FAE-16AC-326B-DBB059D8A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3A915AE5-B030-35C2-5769-AEF95B2B2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149385" y="63282"/>
            <a:ext cx="1030501" cy="1080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A7608-4D49-4C63-5B64-3BF8CEB0DE08}"/>
              </a:ext>
            </a:extLst>
          </p:cNvPr>
          <p:cNvSpPr txBox="1"/>
          <p:nvPr/>
        </p:nvSpPr>
        <p:spPr>
          <a:xfrm>
            <a:off x="1179886" y="310686"/>
            <a:ext cx="6368142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FF"/>
                </a:solidFill>
                <a:latin typeface="BauhausC Medium" panose="04000800000000000000" pitchFamily="82" charset="-52"/>
              </a:rPr>
              <a:t>«Підприємництво і фінансова грамотність»</a:t>
            </a: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438F4E14-980B-F184-E424-3B8355A310BA}"/>
              </a:ext>
            </a:extLst>
          </p:cNvPr>
          <p:cNvSpPr/>
          <p:nvPr/>
        </p:nvSpPr>
        <p:spPr>
          <a:xfrm>
            <a:off x="900420" y="1502623"/>
            <a:ext cx="7794171" cy="175432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i="1" spc="50" dirty="0">
              <a:ln w="12700" cmpd="sng">
                <a:solidFill>
                  <a:schemeClr val="bg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600" b="1" i="1" spc="50" dirty="0">
                <a:ln w="12700" cmpd="sng">
                  <a:solidFill>
                    <a:schemeClr val="bg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ФІНАНСОВА ПОВЕДІНКА: РИЗИКИ ТА НАСЛІДКИ</a:t>
            </a:r>
            <a:endParaRPr lang="ru-RU" sz="3600" b="1" i="1" cap="none" spc="50" dirty="0">
              <a:ln w="12700" cmpd="sng">
                <a:solidFill>
                  <a:schemeClr val="bg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DA0CBF-53EE-81AA-B9EE-12EC28C6E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0" y="3704211"/>
            <a:ext cx="2689609" cy="316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A4F651-0215-B408-8B55-F5088CD69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53" y="764290"/>
            <a:ext cx="2951747" cy="610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5884C910-78BD-B002-BB97-C73C3B1DC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4" y="4578885"/>
            <a:ext cx="3579222" cy="13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/>
          <p:bldP spid="10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/>
          <p:bldP spid="10" grpId="0" animBg="1"/>
          <p:bldP spid="11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9318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Поговорімо</a:t>
            </a:r>
            <a:r>
              <a:rPr lang="ru-RU" b="1" dirty="0">
                <a:solidFill>
                  <a:schemeClr val="tx1"/>
                </a:solidFill>
              </a:rPr>
              <a:t> про </a:t>
            </a:r>
            <a:r>
              <a:rPr lang="ru-RU" b="1" dirty="0" err="1">
                <a:solidFill>
                  <a:schemeClr val="tx1"/>
                </a:solidFill>
              </a:rPr>
              <a:t>ризики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наслідки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можуть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виникнути</a:t>
            </a:r>
            <a:r>
              <a:rPr lang="ru-RU" b="1" dirty="0">
                <a:solidFill>
                  <a:schemeClr val="tx1"/>
                </a:solidFill>
              </a:rPr>
              <a:t> в людей з </a:t>
            </a:r>
            <a:r>
              <a:rPr lang="ru-RU" b="1" dirty="0" err="1">
                <a:solidFill>
                  <a:schemeClr val="tx1"/>
                </a:solidFill>
              </a:rPr>
              <a:t>різними</a:t>
            </a:r>
            <a:r>
              <a:rPr lang="ru-RU" b="1" dirty="0">
                <a:solidFill>
                  <a:schemeClr val="tx1"/>
                </a:solidFill>
              </a:rPr>
              <a:t> типами </a:t>
            </a:r>
            <a:r>
              <a:rPr lang="ru-RU" b="1" dirty="0" err="1">
                <a:solidFill>
                  <a:schemeClr val="tx1"/>
                </a:solidFill>
              </a:rPr>
              <a:t>фінансової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поведінки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Проаналізуйте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обговоріть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групах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запропоновану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нижче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ситуацію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Визначте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можливі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рішення</a:t>
            </a:r>
            <a:r>
              <a:rPr lang="ru-RU" b="1" dirty="0">
                <a:solidFill>
                  <a:schemeClr val="tx1"/>
                </a:solidFill>
              </a:rPr>
              <a:t>. До </a:t>
            </a:r>
            <a:r>
              <a:rPr lang="ru-RU" b="1" dirty="0" err="1">
                <a:solidFill>
                  <a:schemeClr val="tx1"/>
                </a:solidFill>
              </a:rPr>
              <a:t>якого</a:t>
            </a:r>
            <a:r>
              <a:rPr lang="ru-RU" b="1" dirty="0">
                <a:solidFill>
                  <a:schemeClr val="tx1"/>
                </a:solidFill>
              </a:rPr>
              <a:t> типу </a:t>
            </a:r>
            <a:r>
              <a:rPr lang="ru-RU" b="1" dirty="0" err="1">
                <a:solidFill>
                  <a:schemeClr val="tx1"/>
                </a:solidFill>
              </a:rPr>
              <a:t>фінансової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поведінки</a:t>
            </a:r>
            <a:r>
              <a:rPr lang="ru-RU" b="1" dirty="0">
                <a:solidFill>
                  <a:schemeClr val="tx1"/>
                </a:solidFill>
              </a:rPr>
              <a:t> вони належать? </a:t>
            </a:r>
            <a:r>
              <a:rPr lang="ru-RU" b="1" dirty="0" err="1">
                <a:solidFill>
                  <a:schemeClr val="tx1"/>
                </a:solidFill>
              </a:rPr>
              <a:t>Чому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так </a:t>
            </a:r>
            <a:r>
              <a:rPr lang="ru-RU" b="1" dirty="0" err="1">
                <a:solidFill>
                  <a:schemeClr val="tx1"/>
                </a:solidFill>
              </a:rPr>
              <a:t>вважаєте</a:t>
            </a:r>
            <a:r>
              <a:rPr lang="ru-RU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50C5C4-1860-9400-AA14-7AC9EDDB2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4" t="32381" r="14215" b="11619"/>
          <a:stretch/>
        </p:blipFill>
        <p:spPr>
          <a:xfrm>
            <a:off x="1254034" y="1288868"/>
            <a:ext cx="9565722" cy="5233851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767A209D-94BA-7623-C70C-00443CAFE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5834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Як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вважаєте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сценарії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розпорядження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грошима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оберуть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брати</a:t>
            </a:r>
            <a:r>
              <a:rPr lang="ru-RU" b="1" dirty="0">
                <a:solidFill>
                  <a:schemeClr val="tx1"/>
                </a:solidFill>
              </a:rPr>
              <a:t>? </a:t>
            </a:r>
            <a:r>
              <a:rPr lang="ru-RU" b="1" dirty="0" err="1">
                <a:solidFill>
                  <a:schemeClr val="tx1"/>
                </a:solidFill>
              </a:rPr>
              <a:t>Які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наслідки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можуть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рішення</a:t>
            </a:r>
            <a:r>
              <a:rPr lang="ru-RU" b="1" dirty="0">
                <a:solidFill>
                  <a:schemeClr val="tx1"/>
                </a:solidFill>
              </a:rPr>
              <a:t> кожного з них?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01394E-E301-B805-8CDA-53855665D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840"/>
          <a:stretch/>
        </p:blipFill>
        <p:spPr>
          <a:xfrm>
            <a:off x="160892" y="2908663"/>
            <a:ext cx="4229339" cy="3949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D223F6-0CB0-780F-606F-18A0F6E63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453"/>
          <a:stretch/>
        </p:blipFill>
        <p:spPr>
          <a:xfrm>
            <a:off x="3670516" y="3204754"/>
            <a:ext cx="4093807" cy="36532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35C41F-51D3-46BD-2738-694EB52D2E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286"/>
          <a:stretch/>
        </p:blipFill>
        <p:spPr>
          <a:xfrm>
            <a:off x="7297455" y="3106503"/>
            <a:ext cx="3448922" cy="3751498"/>
          </a:xfrm>
          <a:prstGeom prst="rect">
            <a:avLst/>
          </a:prstGeom>
        </p:spPr>
      </p:pic>
      <p:pic>
        <p:nvPicPr>
          <p:cNvPr id="11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B8A4D186-0192-8909-6F52-5C68EEB48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3826423" y="2951444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ляма: 8 точок 11">
            <a:extLst>
              <a:ext uri="{FF2B5EF4-FFF2-40B4-BE49-F238E27FC236}">
                <a16:creationId xmlns:a16="http://schemas.microsoft.com/office/drawing/2014/main" id="{516C8436-82B5-6C07-5E5F-F90580D5B464}"/>
              </a:ext>
            </a:extLst>
          </p:cNvPr>
          <p:cNvSpPr/>
          <p:nvPr/>
        </p:nvSpPr>
        <p:spPr>
          <a:xfrm rot="20985965">
            <a:off x="4301967" y="691060"/>
            <a:ext cx="3173042" cy="2162190"/>
          </a:xfrm>
          <a:prstGeom prst="irregularSeal1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200 000 грн</a:t>
            </a:r>
          </a:p>
        </p:txBody>
      </p:sp>
      <p:pic>
        <p:nvPicPr>
          <p:cNvPr id="13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D28953A1-4278-47A3-5E26-2D51DD572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2802272" y="2738748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301B6CF0-47D0-BE2A-343A-3F8B2AB74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5841118" y="2767817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740ACA26-DCE5-1C26-6E2B-ECC9E5307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7125024" y="2770582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67614BF6-957A-8604-CCE1-7D04B8A09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7090448" y="1833105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Нарисованные деньги пнг - 72 фото">
            <a:extLst>
              <a:ext uri="{FF2B5EF4-FFF2-40B4-BE49-F238E27FC236}">
                <a16:creationId xmlns:a16="http://schemas.microsoft.com/office/drawing/2014/main" id="{941B7E95-FECC-BD21-98A7-9E9758666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3" b="11098"/>
          <a:stretch/>
        </p:blipFill>
        <p:spPr bwMode="auto">
          <a:xfrm rot="20640952">
            <a:off x="2596517" y="2038111"/>
            <a:ext cx="1736487" cy="8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AC46F0F-1B53-FF0C-92E8-42CAB25FA523}"/>
              </a:ext>
            </a:extLst>
          </p:cNvPr>
          <p:cNvSpPr/>
          <p:nvPr/>
        </p:nvSpPr>
        <p:spPr>
          <a:xfrm>
            <a:off x="1873115" y="1918509"/>
            <a:ext cx="7617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72B0295-4B32-F524-ED83-894E68F3DF5B}"/>
              </a:ext>
            </a:extLst>
          </p:cNvPr>
          <p:cNvSpPr/>
          <p:nvPr/>
        </p:nvSpPr>
        <p:spPr>
          <a:xfrm>
            <a:off x="5372977" y="2170433"/>
            <a:ext cx="7617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921CEBF3-2937-7C75-61BF-11B2F1909ED0}"/>
              </a:ext>
            </a:extLst>
          </p:cNvPr>
          <p:cNvSpPr/>
          <p:nvPr/>
        </p:nvSpPr>
        <p:spPr>
          <a:xfrm>
            <a:off x="8641042" y="2123833"/>
            <a:ext cx="7617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pic>
        <p:nvPicPr>
          <p:cNvPr id="20" name="Рисунок 19">
            <a:hlinkClick r:id="rId11"/>
            <a:extLst>
              <a:ext uri="{FF2B5EF4-FFF2-40B4-BE49-F238E27FC236}">
                <a16:creationId xmlns:a16="http://schemas.microsoft.com/office/drawing/2014/main" id="{58709176-5CDB-9C9C-DFE4-C4BA5924E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23251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1. </a:t>
            </a:r>
            <a:r>
              <a:rPr lang="ru-RU" b="1" dirty="0" err="1">
                <a:solidFill>
                  <a:srgbClr val="FF0000"/>
                </a:solidFill>
              </a:rPr>
              <a:t>Витрачання</a:t>
            </a:r>
            <a:r>
              <a:rPr lang="ru-RU" b="1" dirty="0">
                <a:solidFill>
                  <a:srgbClr val="FF0000"/>
                </a:solidFill>
              </a:rPr>
              <a:t> грошей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«Не </a:t>
            </a:r>
            <a:r>
              <a:rPr lang="ru-RU" b="1" i="1" dirty="0" err="1">
                <a:solidFill>
                  <a:srgbClr val="7030A0"/>
                </a:solidFill>
              </a:rPr>
              <a:t>зберігайте</a:t>
            </a:r>
            <a:r>
              <a:rPr lang="ru-RU" b="1" i="1" dirty="0">
                <a:solidFill>
                  <a:srgbClr val="7030A0"/>
                </a:solidFill>
              </a:rPr>
              <a:t> те,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залишилося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після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витрат</a:t>
            </a:r>
            <a:r>
              <a:rPr lang="ru-RU" b="1" i="1" dirty="0">
                <a:solidFill>
                  <a:srgbClr val="7030A0"/>
                </a:solidFill>
              </a:rPr>
              <a:t>, а </a:t>
            </a:r>
            <a:r>
              <a:rPr lang="ru-RU" b="1" i="1" dirty="0" err="1">
                <a:solidFill>
                  <a:srgbClr val="7030A0"/>
                </a:solidFill>
              </a:rPr>
              <a:t>витрачайте</a:t>
            </a:r>
            <a:r>
              <a:rPr lang="ru-RU" b="1" i="1" dirty="0">
                <a:solidFill>
                  <a:srgbClr val="7030A0"/>
                </a:solidFill>
              </a:rPr>
              <a:t> те,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залишилося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після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заощаджень</a:t>
            </a:r>
            <a:r>
              <a:rPr lang="ru-RU" b="1" i="1" dirty="0">
                <a:solidFill>
                  <a:srgbClr val="7030A0"/>
                </a:solidFill>
              </a:rPr>
              <a:t>». 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ru-RU" b="1" i="1" dirty="0" err="1">
                <a:solidFill>
                  <a:srgbClr val="7030A0"/>
                </a:solidFill>
              </a:rPr>
              <a:t>Воррен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Баффет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інвестор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  <a:p>
            <a:r>
              <a:rPr lang="ru-RU" b="1" dirty="0" err="1">
                <a:solidFill>
                  <a:srgbClr val="0000FF"/>
                </a:solidFill>
              </a:rPr>
              <a:t>Ризики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витрачати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гроші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швидше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ніж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заробляти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опинитися</a:t>
            </a:r>
            <a:r>
              <a:rPr lang="ru-RU" b="1" dirty="0">
                <a:solidFill>
                  <a:schemeClr val="tx1"/>
                </a:solidFill>
              </a:rPr>
              <a:t> без </a:t>
            </a:r>
            <a:r>
              <a:rPr lang="ru-RU" b="1" dirty="0" err="1">
                <a:solidFill>
                  <a:schemeClr val="tx1"/>
                </a:solidFill>
              </a:rPr>
              <a:t>необхідних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коштів</a:t>
            </a:r>
            <a:r>
              <a:rPr lang="ru-RU" b="1" dirty="0">
                <a:solidFill>
                  <a:schemeClr val="tx1"/>
                </a:solidFill>
              </a:rPr>
              <a:t>, коли вони </a:t>
            </a:r>
            <a:r>
              <a:rPr lang="ru-RU" b="1" dirty="0" err="1">
                <a:solidFill>
                  <a:schemeClr val="tx1"/>
                </a:solidFill>
              </a:rPr>
              <a:t>дійсно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знадобляться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Наприклад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купите </a:t>
            </a:r>
            <a:r>
              <a:rPr lang="ru-RU" b="1" dirty="0" err="1">
                <a:solidFill>
                  <a:schemeClr val="tx1"/>
                </a:solidFill>
              </a:rPr>
              <a:t>нову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ігрову</a:t>
            </a:r>
            <a:r>
              <a:rPr lang="ru-RU" b="1" dirty="0">
                <a:solidFill>
                  <a:schemeClr val="tx1"/>
                </a:solidFill>
              </a:rPr>
              <a:t> консоль, а </a:t>
            </a:r>
            <a:r>
              <a:rPr lang="ru-RU" b="1" dirty="0" err="1">
                <a:solidFill>
                  <a:schemeClr val="tx1"/>
                </a:solidFill>
              </a:rPr>
              <a:t>потім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раптово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зламається</a:t>
            </a:r>
            <a:r>
              <a:rPr lang="ru-RU" b="1" dirty="0">
                <a:solidFill>
                  <a:schemeClr val="tx1"/>
                </a:solidFill>
              </a:rPr>
              <a:t> велосипед, вам </a:t>
            </a:r>
            <a:r>
              <a:rPr lang="ru-RU" b="1" dirty="0" err="1">
                <a:solidFill>
                  <a:schemeClr val="tx1"/>
                </a:solidFill>
              </a:rPr>
              <a:t>може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вистачити</a:t>
            </a:r>
            <a:r>
              <a:rPr lang="ru-RU" b="1" dirty="0">
                <a:solidFill>
                  <a:schemeClr val="tx1"/>
                </a:solidFill>
              </a:rPr>
              <a:t> грошей на ремонт.</a:t>
            </a:r>
          </a:p>
          <a:p>
            <a:r>
              <a:rPr lang="ru-RU" b="1" dirty="0" err="1">
                <a:solidFill>
                  <a:srgbClr val="0000FF"/>
                </a:solidFill>
              </a:rPr>
              <a:t>Наслідки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виникнути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серйозна</a:t>
            </a:r>
            <a:r>
              <a:rPr lang="ru-RU" b="1" dirty="0">
                <a:solidFill>
                  <a:schemeClr val="tx1"/>
                </a:solidFill>
              </a:rPr>
              <a:t> проблема через </a:t>
            </a:r>
            <a:r>
              <a:rPr lang="ru-RU" b="1" dirty="0" err="1">
                <a:solidFill>
                  <a:schemeClr val="tx1"/>
                </a:solidFill>
              </a:rPr>
              <a:t>відсутність</a:t>
            </a:r>
            <a:r>
              <a:rPr lang="ru-RU" b="1" dirty="0">
                <a:solidFill>
                  <a:schemeClr val="tx1"/>
                </a:solidFill>
              </a:rPr>
              <a:t> грошей на </a:t>
            </a:r>
            <a:r>
              <a:rPr lang="ru-RU" b="1" dirty="0" err="1">
                <a:solidFill>
                  <a:schemeClr val="tx1"/>
                </a:solidFill>
              </a:rPr>
              <a:t>важливі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речі</a:t>
            </a:r>
            <a:r>
              <a:rPr lang="ru-RU" b="1" dirty="0">
                <a:solidFill>
                  <a:schemeClr val="tx1"/>
                </a:solidFill>
              </a:rPr>
              <a:t>, як-от </a:t>
            </a:r>
            <a:r>
              <a:rPr lang="ru-RU" b="1" dirty="0" err="1">
                <a:solidFill>
                  <a:schemeClr val="tx1"/>
                </a:solidFill>
              </a:rPr>
              <a:t>їжа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одяг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навіть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подарунки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друзів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сім’ї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дні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народження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6AF8DE-E706-7FC6-D4AA-87959C428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43" t="46222" r="18143" b="11238"/>
          <a:stretch/>
        </p:blipFill>
        <p:spPr>
          <a:xfrm>
            <a:off x="1960453" y="2534194"/>
            <a:ext cx="8271094" cy="4236721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59B7E64A-AC15-E480-DC7E-A0D8D9A90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6"/>
            <a:ext cx="12000412" cy="18636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4. </a:t>
            </a:r>
            <a:r>
              <a:rPr lang="ru-RU" b="1" dirty="0" err="1">
                <a:solidFill>
                  <a:srgbClr val="FF0000"/>
                </a:solidFill>
              </a:rPr>
              <a:t>Позика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«Борг – </a:t>
            </a:r>
            <a:r>
              <a:rPr lang="ru-RU" b="1" i="1" dirty="0" err="1">
                <a:solidFill>
                  <a:srgbClr val="7030A0"/>
                </a:solidFill>
              </a:rPr>
              <a:t>це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невидимі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кайдани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обтяжують</a:t>
            </a:r>
            <a:r>
              <a:rPr lang="ru-RU" b="1" i="1" dirty="0">
                <a:solidFill>
                  <a:srgbClr val="7030A0"/>
                </a:solidFill>
              </a:rPr>
              <a:t> ваше </a:t>
            </a:r>
            <a:r>
              <a:rPr lang="ru-RU" b="1" i="1" dirty="0" err="1">
                <a:solidFill>
                  <a:srgbClr val="7030A0"/>
                </a:solidFill>
              </a:rPr>
              <a:t>майбутнє</a:t>
            </a:r>
            <a:r>
              <a:rPr lang="ru-RU" b="1" i="1" dirty="0">
                <a:solidFill>
                  <a:srgbClr val="7030A0"/>
                </a:solidFill>
              </a:rPr>
              <a:t>».</a:t>
            </a:r>
          </a:p>
          <a:p>
            <a:r>
              <a:rPr lang="ru-RU" b="1" dirty="0" err="1">
                <a:solidFill>
                  <a:srgbClr val="0000FF"/>
                </a:solidFill>
              </a:rPr>
              <a:t>Ризики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Беручи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гроші</a:t>
            </a:r>
            <a:r>
              <a:rPr lang="ru-RU" b="1" dirty="0">
                <a:solidFill>
                  <a:schemeClr val="tx1"/>
                </a:solidFill>
              </a:rPr>
              <a:t> в борг, особливо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робиться часто,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опинитися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ситуації</a:t>
            </a:r>
            <a:r>
              <a:rPr lang="ru-RU" b="1" dirty="0">
                <a:solidFill>
                  <a:schemeClr val="tx1"/>
                </a:solidFill>
              </a:rPr>
              <a:t>, коли </a:t>
            </a:r>
            <a:r>
              <a:rPr lang="ru-RU" b="1" dirty="0" err="1">
                <a:solidFill>
                  <a:schemeClr val="tx1"/>
                </a:solidFill>
              </a:rPr>
              <a:t>заборгованість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переросте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більшу</a:t>
            </a:r>
            <a:r>
              <a:rPr lang="ru-RU" b="1" dirty="0">
                <a:solidFill>
                  <a:schemeClr val="tx1"/>
                </a:solidFill>
              </a:rPr>
              <a:t> проблему: </a:t>
            </a:r>
            <a:r>
              <a:rPr lang="ru-RU" b="1" dirty="0" err="1">
                <a:solidFill>
                  <a:schemeClr val="tx1"/>
                </a:solidFill>
              </a:rPr>
              <a:t>доведеться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повертати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більше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позиченого</a:t>
            </a:r>
            <a:r>
              <a:rPr lang="ru-RU" b="1" dirty="0">
                <a:solidFill>
                  <a:schemeClr val="tx1"/>
                </a:solidFill>
              </a:rPr>
              <a:t> через </a:t>
            </a:r>
            <a:r>
              <a:rPr lang="ru-RU" b="1" dirty="0" err="1">
                <a:solidFill>
                  <a:schemeClr val="tx1"/>
                </a:solidFill>
              </a:rPr>
              <a:t>відсотки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err="1">
                <a:solidFill>
                  <a:srgbClr val="0000FF"/>
                </a:solidFill>
              </a:rPr>
              <a:t>Наслідки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Стрес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труднощі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фінансовим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плануванням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майбутньому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оскільки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частина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коштів</a:t>
            </a:r>
            <a:r>
              <a:rPr lang="ru-RU" b="1" dirty="0">
                <a:solidFill>
                  <a:schemeClr val="tx1"/>
                </a:solidFill>
              </a:rPr>
              <a:t> регулярно </a:t>
            </a:r>
            <a:r>
              <a:rPr lang="ru-RU" b="1" dirty="0" err="1">
                <a:solidFill>
                  <a:schemeClr val="tx1"/>
                </a:solidFill>
              </a:rPr>
              <a:t>йде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погашення</a:t>
            </a:r>
            <a:r>
              <a:rPr lang="ru-RU" b="1" dirty="0">
                <a:solidFill>
                  <a:schemeClr val="tx1"/>
                </a:solidFill>
              </a:rPr>
              <a:t> боргу, </a:t>
            </a:r>
            <a:r>
              <a:rPr lang="ru-RU" b="1" dirty="0" err="1">
                <a:solidFill>
                  <a:schemeClr val="tx1"/>
                </a:solidFill>
              </a:rPr>
              <a:t>обмежуючи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здатність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витрачати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гроші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інші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речі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накопичити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майбутнє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093A59-1F8B-4B41-9739-4CABD691D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41524" r="18429" b="10603"/>
          <a:stretch/>
        </p:blipFill>
        <p:spPr>
          <a:xfrm>
            <a:off x="1724297" y="2124893"/>
            <a:ext cx="8229600" cy="4562588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B1807640-88D6-825E-04E0-C0A2344B6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6705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«</a:t>
            </a:r>
            <a:r>
              <a:rPr lang="ru-RU" b="1" dirty="0" err="1">
                <a:solidFill>
                  <a:schemeClr val="tx1"/>
                </a:solidFill>
              </a:rPr>
              <a:t>Гроші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важливий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інструмент</a:t>
            </a:r>
            <a:r>
              <a:rPr lang="ru-RU" b="1" dirty="0">
                <a:solidFill>
                  <a:schemeClr val="tx1"/>
                </a:solidFill>
              </a:rPr>
              <a:t>, але </a:t>
            </a:r>
            <a:r>
              <a:rPr lang="ru-RU" b="1" dirty="0" err="1">
                <a:solidFill>
                  <a:schemeClr val="tx1"/>
                </a:solidFill>
              </a:rPr>
              <a:t>найкраще</a:t>
            </a:r>
            <a:r>
              <a:rPr lang="ru-RU" b="1" dirty="0">
                <a:solidFill>
                  <a:schemeClr val="tx1"/>
                </a:solidFill>
              </a:rPr>
              <a:t> вони </a:t>
            </a:r>
            <a:r>
              <a:rPr lang="ru-RU" b="1" dirty="0" err="1">
                <a:solidFill>
                  <a:schemeClr val="tx1"/>
                </a:solidFill>
              </a:rPr>
              <a:t>служать</a:t>
            </a:r>
            <a:r>
              <a:rPr lang="ru-RU" b="1" dirty="0">
                <a:solidFill>
                  <a:schemeClr val="tx1"/>
                </a:solidFill>
              </a:rPr>
              <a:t> людям, коли </a:t>
            </a:r>
            <a:r>
              <a:rPr lang="ru-RU" b="1" dirty="0" err="1">
                <a:solidFill>
                  <a:schemeClr val="tx1"/>
                </a:solidFill>
              </a:rPr>
              <a:t>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розуміють</a:t>
            </a:r>
            <a:r>
              <a:rPr lang="ru-RU" b="1" dirty="0">
                <a:solidFill>
                  <a:schemeClr val="tx1"/>
                </a:solidFill>
              </a:rPr>
              <a:t>, як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використовувати</a:t>
            </a:r>
            <a:r>
              <a:rPr lang="ru-RU" b="1" dirty="0">
                <a:solidFill>
                  <a:schemeClr val="tx1"/>
                </a:solidFill>
              </a:rPr>
              <a:t>».</a:t>
            </a:r>
          </a:p>
          <a:p>
            <a:r>
              <a:rPr lang="ru-RU" b="1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</a:t>
            </a:r>
            <a:r>
              <a:rPr lang="ru-RU" b="1" i="1" dirty="0">
                <a:solidFill>
                  <a:schemeClr val="tx1"/>
                </a:solidFill>
              </a:rPr>
              <a:t>Сьюзен </a:t>
            </a:r>
            <a:r>
              <a:rPr lang="ru-RU" b="1" i="1" dirty="0" err="1">
                <a:solidFill>
                  <a:schemeClr val="tx1"/>
                </a:solidFill>
              </a:rPr>
              <a:t>Лінн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b="1" i="1" dirty="0" err="1">
                <a:solidFill>
                  <a:schemeClr val="tx1"/>
                </a:solidFill>
              </a:rPr>
              <a:t>Орман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фінансова</a:t>
            </a:r>
            <a:r>
              <a:rPr lang="ru-RU" b="1" dirty="0">
                <a:solidFill>
                  <a:schemeClr val="tx1"/>
                </a:solidFill>
              </a:rPr>
              <a:t> консультантка.</a:t>
            </a:r>
          </a:p>
        </p:txBody>
      </p:sp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F8B8CB-920E-C3B6-DA64-36715D408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1" t="29587" r="11786" b="11873"/>
          <a:stretch/>
        </p:blipFill>
        <p:spPr>
          <a:xfrm>
            <a:off x="644434" y="957942"/>
            <a:ext cx="10537256" cy="5495109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1D199663-798A-0E75-9783-F0DED7949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400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Ризиків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уникнути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дотримуючись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певних</a:t>
            </a:r>
            <a:r>
              <a:rPr lang="ru-RU" b="1" dirty="0">
                <a:solidFill>
                  <a:schemeClr val="tx1"/>
                </a:solidFill>
              </a:rPr>
              <a:t> правил.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C3ADB67E-AAD1-9343-8860-99C5BFDC3BEC}"/>
              </a:ext>
            </a:extLst>
          </p:cNvPr>
          <p:cNvSpPr/>
          <p:nvPr/>
        </p:nvSpPr>
        <p:spPr>
          <a:xfrm>
            <a:off x="95794" y="618307"/>
            <a:ext cx="12000412" cy="9753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rgbClr val="FF0000"/>
                </a:solidFill>
              </a:rPr>
              <a:t>Інвестуйте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розумом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Важливо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знайти</a:t>
            </a:r>
            <a:r>
              <a:rPr lang="ru-RU" b="1" dirty="0">
                <a:solidFill>
                  <a:schemeClr val="tx1"/>
                </a:solidFill>
              </a:rPr>
              <a:t> баланс </a:t>
            </a:r>
            <a:r>
              <a:rPr lang="ru-RU" b="1" dirty="0" err="1">
                <a:solidFill>
                  <a:schemeClr val="tx1"/>
                </a:solidFill>
              </a:rPr>
              <a:t>між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заощадженням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майбутнє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дозволом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собі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насолоджуватися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життям</a:t>
            </a:r>
            <a:r>
              <a:rPr lang="ru-RU" b="1" dirty="0">
                <a:solidFill>
                  <a:schemeClr val="tx1"/>
                </a:solidFill>
              </a:rPr>
              <a:t> зараз. </a:t>
            </a:r>
            <a:r>
              <a:rPr lang="ru-RU" b="1" dirty="0" err="1">
                <a:solidFill>
                  <a:schemeClr val="tx1"/>
                </a:solidFill>
              </a:rPr>
              <a:t>Можливо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купуватимете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каву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щось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солоденьке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щодня</a:t>
            </a:r>
            <a:r>
              <a:rPr lang="ru-RU" b="1" dirty="0">
                <a:solidFill>
                  <a:schemeClr val="tx1"/>
                </a:solidFill>
              </a:rPr>
              <a:t>, але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дозволити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собі</a:t>
            </a:r>
            <a:r>
              <a:rPr lang="ru-RU" b="1" dirty="0">
                <a:solidFill>
                  <a:schemeClr val="tx1"/>
                </a:solidFill>
              </a:rPr>
              <a:t> час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часу </a:t>
            </a:r>
            <a:r>
              <a:rPr lang="ru-RU" b="1" dirty="0" err="1">
                <a:solidFill>
                  <a:schemeClr val="tx1"/>
                </a:solidFill>
              </a:rPr>
              <a:t>вийти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кудись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друзями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FCD5E-2165-A886-112A-560A60F4F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16" t="38349" r="15928" b="11238"/>
          <a:stretch/>
        </p:blipFill>
        <p:spPr>
          <a:xfrm>
            <a:off x="992778" y="1724296"/>
            <a:ext cx="9197219" cy="4981304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C1D50806-8AEE-724B-504F-EA68E8ADE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3A8C4AD-879B-FEE8-05E9-2CB4B6B96D91}"/>
              </a:ext>
            </a:extLst>
          </p:cNvPr>
          <p:cNvSpPr/>
          <p:nvPr/>
        </p:nvSpPr>
        <p:spPr>
          <a:xfrm>
            <a:off x="95794" y="87085"/>
            <a:ext cx="12000412" cy="8215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Пам’ятайте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розумне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управління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грошима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важлива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навичка</a:t>
            </a:r>
            <a:r>
              <a:rPr lang="ru-RU" b="1" dirty="0">
                <a:solidFill>
                  <a:schemeClr val="tx1"/>
                </a:solidFill>
              </a:rPr>
              <a:t>, яка </a:t>
            </a:r>
            <a:r>
              <a:rPr lang="ru-RU" b="1" dirty="0" err="1">
                <a:solidFill>
                  <a:schemeClr val="tx1"/>
                </a:solidFill>
              </a:rPr>
              <a:t>допоможе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уникнути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багатьох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фінансових</a:t>
            </a:r>
            <a:r>
              <a:rPr lang="ru-RU" b="1" dirty="0">
                <a:solidFill>
                  <a:schemeClr val="tx1"/>
                </a:solidFill>
              </a:rPr>
              <a:t> проблем у </a:t>
            </a:r>
            <a:r>
              <a:rPr lang="ru-RU" b="1" dirty="0" err="1">
                <a:solidFill>
                  <a:schemeClr val="tx1"/>
                </a:solidFill>
              </a:rPr>
              <a:t>майбутньому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Вчитися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фінансової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грамотності</a:t>
            </a:r>
            <a:r>
              <a:rPr lang="ru-RU" b="1" dirty="0">
                <a:solidFill>
                  <a:schemeClr val="tx1"/>
                </a:solidFill>
              </a:rPr>
              <a:t> з молодого </a:t>
            </a:r>
            <a:r>
              <a:rPr lang="ru-RU" b="1" dirty="0" err="1">
                <a:solidFill>
                  <a:schemeClr val="tx1"/>
                </a:solidFill>
              </a:rPr>
              <a:t>віку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 як </a:t>
            </a:r>
            <a:r>
              <a:rPr lang="ru-RU" b="1" dirty="0" err="1">
                <a:solidFill>
                  <a:schemeClr val="tx1"/>
                </a:solidFill>
              </a:rPr>
              <a:t>інвестувати</a:t>
            </a:r>
            <a:r>
              <a:rPr lang="ru-RU" b="1" dirty="0">
                <a:solidFill>
                  <a:schemeClr val="tx1"/>
                </a:solidFill>
              </a:rPr>
              <a:t> в себе,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з часом </a:t>
            </a:r>
            <a:r>
              <a:rPr lang="ru-RU" b="1" dirty="0" err="1">
                <a:solidFill>
                  <a:schemeClr val="tx1"/>
                </a:solidFill>
              </a:rPr>
              <a:t>принесе</a:t>
            </a:r>
            <a:r>
              <a:rPr lang="ru-RU" b="1" dirty="0">
                <a:solidFill>
                  <a:schemeClr val="tx1"/>
                </a:solidFill>
              </a:rPr>
              <a:t> вам велику </a:t>
            </a:r>
            <a:r>
              <a:rPr lang="ru-RU" b="1" dirty="0" err="1">
                <a:solidFill>
                  <a:schemeClr val="tx1"/>
                </a:solidFill>
              </a:rPr>
              <a:t>вигоду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EC5EA35F-F885-3C9A-61EB-AC23C6D2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11204265" y="5973168"/>
            <a:ext cx="891941" cy="8215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73275-CFD2-526D-7F2D-B212B7CAF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00" t="31492" r="11214" b="11746"/>
          <a:stretch/>
        </p:blipFill>
        <p:spPr>
          <a:xfrm>
            <a:off x="748936" y="1123406"/>
            <a:ext cx="10364077" cy="5355771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F4064947-117F-5510-8EE4-CFF049F91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284"/>
            <a:ext cx="2905547" cy="11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9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398</Words>
  <Application>Microsoft Office PowerPoint</Application>
  <PresentationFormat>Широкий екран</PresentationFormat>
  <Paragraphs>27</Paragraphs>
  <Slides>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BauhausC Medium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49</cp:revision>
  <dcterms:created xsi:type="dcterms:W3CDTF">2025-03-03T20:30:53Z</dcterms:created>
  <dcterms:modified xsi:type="dcterms:W3CDTF">2025-10-24T16:16:46Z</dcterms:modified>
</cp:coreProperties>
</file>