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22" r:id="rId2"/>
    <p:sldId id="525" r:id="rId3"/>
    <p:sldId id="524" r:id="rId4"/>
    <p:sldId id="534" r:id="rId5"/>
    <p:sldId id="540" r:id="rId6"/>
    <p:sldId id="543" r:id="rId7"/>
    <p:sldId id="545" r:id="rId8"/>
    <p:sldId id="547" r:id="rId9"/>
    <p:sldId id="548" r:id="rId10"/>
    <p:sldId id="271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BB"/>
    <a:srgbClr val="F7F6F5"/>
    <a:srgbClr val="D6CECB"/>
    <a:srgbClr val="EFEDEC"/>
    <a:srgbClr val="7F4628"/>
    <a:srgbClr val="C5EAFA"/>
    <a:srgbClr val="0000FF"/>
    <a:srgbClr val="5BD4FF"/>
    <a:srgbClr val="FF00FF"/>
    <a:srgbClr val="F0F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D6906-2AF0-4FCF-B3A5-F1624E60CC83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E4E5B-1B24-4E2B-9FC1-9E76464FC64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8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06.10.2025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hyperlink" Target="https://youtu.be/G5ZH9eRtslk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jpg"/><Relationship Id="rId7" Type="http://schemas.openxmlformats.org/officeDocument/2006/relationships/hyperlink" Target="https://youtu.be/G5ZH9eRtsl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5ZH9eRtsl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hyperlink" Target="https://youtu.be/G5ZH9eRtslk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youtu.be/G5ZH9eRtslk" TargetMode="Externa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G5ZH9eRtslk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G5ZH9eRtsl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G5ZH9eRtslk" TargetMode="Externa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G5ZH9eRtslk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G5ZH9eRtslk" TargetMode="Externa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34777" y="71616"/>
            <a:ext cx="3399129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646398" y="1961889"/>
            <a:ext cx="7585166" cy="1938992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Етикет та безпека електронного спілкування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067BC-5E66-67C8-D198-2799A8FF6C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506" t="31619" r="22857" b="48571"/>
          <a:stretch/>
        </p:blipFill>
        <p:spPr>
          <a:xfrm>
            <a:off x="1158241" y="12476"/>
            <a:ext cx="4598125" cy="1127810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A6E72-7BAB-9159-6CDF-F0F5AC5159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8594" l="10000" r="90000">
                        <a14:foregroundMark x1="36875" y1="94219" x2="68906" y2="94531"/>
                        <a14:foregroundMark x1="80000" y1="97813" x2="59844" y2="98594"/>
                        <a14:foregroundMark x1="59844" y1="98594" x2="59844" y2="98594"/>
                        <a14:foregroundMark x1="21719" y1="30469" x2="22344" y2="54531"/>
                        <a14:foregroundMark x1="18281" y1="58594" x2="17031" y2="63750"/>
                        <a14:backgroundMark x1="75313" y1="43594" x2="75781" y2="43750"/>
                        <a14:backgroundMark x1="76250" y1="41563" x2="77500" y2="44219"/>
                        <a14:backgroundMark x1="75000" y1="43125" x2="75469" y2="44219"/>
                        <a14:backgroundMark x1="79063" y1="55000" x2="79844" y2="57500"/>
                        <a14:backgroundMark x1="78750" y1="54375" x2="79063" y2="55000"/>
                        <a14:backgroundMark x1="74531" y1="45313" x2="75469" y2="47500"/>
                        <a14:backgroundMark x1="71563" y1="32813" x2="71563" y2="34063"/>
                        <a14:backgroundMark x1="43906" y1="22344" x2="40625" y2="28438"/>
                        <a14:backgroundMark x1="37969" y1="43281" x2="35938" y2="45000"/>
                        <a14:backgroundMark x1="41094" y1="39375" x2="35938" y2="44219"/>
                        <a14:backgroundMark x1="69688" y1="26563" x2="70625" y2="27344"/>
                        <a14:backgroundMark x1="26406" y1="52969" x2="27813" y2="52031"/>
                        <a14:backgroundMark x1="15000" y1="57500" x2="13906" y2="5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6344" y="1585847"/>
            <a:ext cx="5295957" cy="5295957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9C1D3AB5-680B-D3CB-B263-63FCEF0B31DB}"/>
              </a:ext>
            </a:extLst>
          </p:cNvPr>
          <p:cNvSpPr/>
          <p:nvPr/>
        </p:nvSpPr>
        <p:spPr>
          <a:xfrm rot="2245049">
            <a:off x="4480453" y="4830868"/>
            <a:ext cx="400050" cy="233252"/>
          </a:xfrm>
          <a:prstGeom prst="roundRect">
            <a:avLst/>
          </a:prstGeom>
          <a:solidFill>
            <a:srgbClr val="EFEDE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259AF093-94AC-039A-826C-8A763B88EE05}"/>
              </a:ext>
            </a:extLst>
          </p:cNvPr>
          <p:cNvSpPr/>
          <p:nvPr/>
        </p:nvSpPr>
        <p:spPr>
          <a:xfrm rot="2245049">
            <a:off x="3562873" y="5391942"/>
            <a:ext cx="400050" cy="233252"/>
          </a:xfrm>
          <a:prstGeom prst="roundRect">
            <a:avLst/>
          </a:prstGeom>
          <a:solidFill>
            <a:srgbClr val="F7F6F5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9A2799E9-E1DF-030A-DF70-55F6A51D6BD9}"/>
              </a:ext>
            </a:extLst>
          </p:cNvPr>
          <p:cNvSpPr/>
          <p:nvPr/>
        </p:nvSpPr>
        <p:spPr>
          <a:xfrm rot="2245049">
            <a:off x="2935166" y="5961381"/>
            <a:ext cx="551695" cy="291162"/>
          </a:xfrm>
          <a:prstGeom prst="roundRect">
            <a:avLst/>
          </a:prstGeom>
          <a:solidFill>
            <a:srgbClr val="D6CECB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86321FA6-7E1B-0415-ACED-A69205C8C658}"/>
              </a:ext>
            </a:extLst>
          </p:cNvPr>
          <p:cNvSpPr/>
          <p:nvPr/>
        </p:nvSpPr>
        <p:spPr>
          <a:xfrm rot="2245049">
            <a:off x="3659403" y="3956968"/>
            <a:ext cx="263609" cy="233252"/>
          </a:xfrm>
          <a:prstGeom prst="roundRect">
            <a:avLst/>
          </a:prstGeom>
          <a:solidFill>
            <a:srgbClr val="7F4628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36252E46-B7CF-B28E-DC74-3AC0D7E3EA9B}"/>
              </a:ext>
            </a:extLst>
          </p:cNvPr>
          <p:cNvSpPr/>
          <p:nvPr/>
        </p:nvSpPr>
        <p:spPr>
          <a:xfrm rot="2245049">
            <a:off x="5500573" y="4709255"/>
            <a:ext cx="511587" cy="331041"/>
          </a:xfrm>
          <a:prstGeom prst="roundRect">
            <a:avLst/>
          </a:prstGeom>
          <a:solidFill>
            <a:srgbClr val="CABFBB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hlinkClick r:id="rId13"/>
            <a:extLst>
              <a:ext uri="{FF2B5EF4-FFF2-40B4-BE49-F238E27FC236}">
                <a16:creationId xmlns:a16="http://schemas.microsoft.com/office/drawing/2014/main" id="{06060C49-F1C9-64F8-6826-53320DC5C6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50" y="487477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8000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6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 err="1"/>
              <a:t>Електрoннa</a:t>
            </a:r>
            <a:r>
              <a:rPr lang="uk-UA" sz="2000" b="1" dirty="0"/>
              <a:t> </a:t>
            </a:r>
            <a:r>
              <a:rPr lang="uk-UA" sz="2000" b="1" dirty="0" err="1"/>
              <a:t>пoштa</a:t>
            </a:r>
            <a:r>
              <a:rPr lang="uk-UA" sz="2000" b="1" dirty="0"/>
              <a:t> – </a:t>
            </a:r>
            <a:r>
              <a:rPr lang="uk-UA" sz="2000" b="1" dirty="0" err="1"/>
              <a:t>зaсіб</a:t>
            </a:r>
            <a:r>
              <a:rPr lang="uk-UA" sz="2000" b="1" dirty="0"/>
              <a:t> </a:t>
            </a:r>
            <a:r>
              <a:rPr lang="uk-UA" sz="2000" b="1" dirty="0" err="1"/>
              <a:t>спілкувaння</a:t>
            </a:r>
            <a:r>
              <a:rPr lang="uk-UA" sz="2000" b="1" dirty="0"/>
              <a:t> людей, </a:t>
            </a:r>
            <a:r>
              <a:rPr lang="uk-UA" sz="2000" b="1" dirty="0" err="1"/>
              <a:t>тoму</a:t>
            </a:r>
            <a:r>
              <a:rPr lang="uk-UA" sz="2000" b="1" dirty="0"/>
              <a:t> </a:t>
            </a:r>
            <a:r>
              <a:rPr lang="uk-UA" sz="2000" b="1" dirty="0" err="1"/>
              <a:t>вoнa</a:t>
            </a:r>
            <a:r>
              <a:rPr lang="uk-UA" sz="2000" b="1" dirty="0"/>
              <a:t> </a:t>
            </a:r>
            <a:r>
              <a:rPr lang="uk-UA" sz="2000" b="1" dirty="0" err="1"/>
              <a:t>передбaчaє</a:t>
            </a:r>
            <a:r>
              <a:rPr lang="uk-UA" sz="2000" b="1" dirty="0"/>
              <a:t> </a:t>
            </a:r>
            <a:r>
              <a:rPr lang="uk-UA" sz="2000" b="1" dirty="0" err="1"/>
              <a:t>дoтримaння</a:t>
            </a:r>
            <a:r>
              <a:rPr lang="uk-UA" sz="2000" b="1" dirty="0"/>
              <a:t> </a:t>
            </a:r>
            <a:r>
              <a:rPr lang="uk-UA" sz="2000" b="1" dirty="0" err="1"/>
              <a:t>відпoвідних</a:t>
            </a:r>
            <a:r>
              <a:rPr lang="uk-UA" sz="2000" b="1" dirty="0"/>
              <a:t> </a:t>
            </a:r>
            <a:r>
              <a:rPr lang="uk-UA" sz="2000" b="1" dirty="0" err="1"/>
              <a:t>прaвил</a:t>
            </a:r>
            <a:r>
              <a:rPr lang="uk-UA" sz="2000" b="1" dirty="0"/>
              <a:t> </a:t>
            </a:r>
            <a:r>
              <a:rPr lang="uk-UA" sz="2000" b="1" dirty="0" err="1"/>
              <a:t>увічливoсті</a:t>
            </a:r>
            <a:r>
              <a:rPr lang="uk-UA" sz="2000" b="1" dirty="0"/>
              <a:t>. Деякі з них не відрізняються від </a:t>
            </a:r>
            <a:r>
              <a:rPr lang="uk-UA" sz="2000" b="1" dirty="0" err="1"/>
              <a:t>зaгaльнoприйнятих</a:t>
            </a:r>
            <a:r>
              <a:rPr lang="uk-UA" sz="2000" b="1" dirty="0"/>
              <a:t> </a:t>
            </a:r>
            <a:r>
              <a:rPr lang="uk-UA" sz="2000" b="1" dirty="0" err="1"/>
              <a:t>нoрм</a:t>
            </a:r>
            <a:r>
              <a:rPr lang="uk-UA" sz="2000" b="1" dirty="0"/>
              <a:t> </a:t>
            </a:r>
            <a:r>
              <a:rPr lang="uk-UA" sz="2000" b="1" dirty="0" err="1"/>
              <a:t>людськoгo</a:t>
            </a:r>
            <a:r>
              <a:rPr lang="uk-UA" sz="2000" b="1" dirty="0"/>
              <a:t> </a:t>
            </a:r>
            <a:r>
              <a:rPr lang="uk-UA" sz="2000" b="1" dirty="0" err="1"/>
              <a:t>спілкувaння</a:t>
            </a:r>
            <a:r>
              <a:rPr lang="uk-UA" sz="2000" b="1" dirty="0"/>
              <a:t>.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8E395-A0C4-917E-BDB0-6FE5216E3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4" t="29333" r="11927" b="10985"/>
          <a:stretch/>
        </p:blipFill>
        <p:spPr>
          <a:xfrm>
            <a:off x="1158239" y="914401"/>
            <a:ext cx="10012542" cy="5704114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8A648AF9-09FD-34A2-C74D-122795C91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0C8F3-CC7F-A819-8AA4-C2CF5513DDBC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/>
            <a:r>
              <a:rPr lang="uk-UA" sz="2000" b="1" dirty="0"/>
              <a:t>Зазначайте тему свого листа: часто отримувач орієнтується саме на тему, коли переглядає пошту та </a:t>
            </a:r>
            <a:r>
              <a:rPr lang="uk-UA" sz="2000" b="1" dirty="0" err="1"/>
              <a:t>оби</a:t>
            </a:r>
            <a:r>
              <a:rPr lang="uk-UA" sz="2000" b="1" dirty="0"/>
              <a:t>-рає листи для читання. Не пишіть весь текст листа великими літерами – його важко читати, це </a:t>
            </a:r>
            <a:r>
              <a:rPr lang="uk-UA" sz="2000" b="1" dirty="0" err="1"/>
              <a:t>сприйма-ється</a:t>
            </a:r>
            <a:r>
              <a:rPr lang="uk-UA" sz="2000" b="1" dirty="0"/>
              <a:t> як крик. </a:t>
            </a:r>
          </a:p>
        </p:txBody>
      </p:sp>
      <p:pic>
        <p:nvPicPr>
          <p:cNvPr id="2050" name="Picture 2" descr="Technology Animated Clipart-sending email on computer animated clipart">
            <a:extLst>
              <a:ext uri="{FF2B5EF4-FFF2-40B4-BE49-F238E27FC236}">
                <a16:creationId xmlns:a16="http://schemas.microsoft.com/office/drawing/2014/main" id="{A979BD06-993D-BDD3-961C-5FE02D86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70" y="1285603"/>
            <a:ext cx="47625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ED6450-8AE0-4347-BF8E-3C4AC3025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357" t="32254" r="3071" b="4508"/>
          <a:stretch/>
        </p:blipFill>
        <p:spPr>
          <a:xfrm>
            <a:off x="240030" y="1686197"/>
            <a:ext cx="7179087" cy="4286794"/>
          </a:xfrm>
          <a:prstGeom prst="rect">
            <a:avLst/>
          </a:prstGeom>
        </p:spPr>
      </p:pic>
      <p:pic>
        <p:nvPicPr>
          <p:cNvPr id="8" name="Графіка 7" descr="Question mark with solid fill">
            <a:extLst>
              <a:ext uri="{FF2B5EF4-FFF2-40B4-BE49-F238E27FC236}">
                <a16:creationId xmlns:a16="http://schemas.microsoft.com/office/drawing/2014/main" id="{0A54CFA0-575C-0D48-8C11-A2A649CB3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5565" y="2144486"/>
            <a:ext cx="914400" cy="914400"/>
          </a:xfrm>
          <a:prstGeom prst="rect">
            <a:avLst/>
          </a:prstGeom>
        </p:spPr>
      </p:pic>
      <p:pic>
        <p:nvPicPr>
          <p:cNvPr id="10" name="Графіка 9" descr="Question mark with solid fill">
            <a:extLst>
              <a:ext uri="{FF2B5EF4-FFF2-40B4-BE49-F238E27FC236}">
                <a16:creationId xmlns:a16="http://schemas.microsoft.com/office/drawing/2014/main" id="{FE2D02EB-E7D8-CB7E-F1EE-5C130D64B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9573" y="2135777"/>
            <a:ext cx="914400" cy="914400"/>
          </a:xfrm>
          <a:prstGeom prst="rect">
            <a:avLst/>
          </a:prstGeom>
        </p:spPr>
      </p:pic>
      <p:pic>
        <p:nvPicPr>
          <p:cNvPr id="11" name="Графіка 10" descr="Question mark with solid fill">
            <a:extLst>
              <a:ext uri="{FF2B5EF4-FFF2-40B4-BE49-F238E27FC236}">
                <a16:creationId xmlns:a16="http://schemas.microsoft.com/office/drawing/2014/main" id="{FDC5B06F-7D94-A9EA-C299-D1F605A46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5331" y="2144486"/>
            <a:ext cx="914400" cy="914400"/>
          </a:xfrm>
          <a:prstGeom prst="rect">
            <a:avLst/>
          </a:prstGeom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34B4F2C6-5089-1C7F-C460-3B04F5B42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Електронна пошта позбавлена можливості передавати міміку та жести, які під час особистого </a:t>
            </a:r>
            <a:r>
              <a:rPr lang="uk-UA" sz="2000" b="1" dirty="0" err="1"/>
              <a:t>спілкуван</a:t>
            </a:r>
            <a:r>
              <a:rPr lang="uk-UA" sz="2000" b="1" dirty="0"/>
              <a:t>-ня виражають ваше ставлення до предмета обговорення. Для передавання емоцій в Інтернеті </a:t>
            </a:r>
            <a:r>
              <a:rPr lang="uk-UA" sz="2000" b="1" dirty="0" err="1"/>
              <a:t>викорис-товують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Смайли</a:t>
            </a:r>
            <a:r>
              <a:rPr lang="uk-UA" sz="2000" b="1" dirty="0"/>
              <a:t> (посмішка) – послідовності символів, що нагадують обличчя.</a:t>
            </a:r>
          </a:p>
        </p:txBody>
      </p:sp>
      <p:pic>
        <p:nvPicPr>
          <p:cNvPr id="3074" name="Picture 2" descr="Смайлик гифки, анимированные GIF изображения смайлик - скачать гиф картинки  на GIFER">
            <a:extLst>
              <a:ext uri="{FF2B5EF4-FFF2-40B4-BE49-F238E27FC236}">
                <a16:creationId xmlns:a16="http://schemas.microsoft.com/office/drawing/2014/main" id="{061CA4C2-3369-52EB-2CAE-528A754C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1100219"/>
            <a:ext cx="3259183" cy="325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олее 60 бесплатных GIF-файлов и стикеров на тему «Смайлики» и «Смайлик» -  Pixabay">
            <a:extLst>
              <a:ext uri="{FF2B5EF4-FFF2-40B4-BE49-F238E27FC236}">
                <a16:creationId xmlns:a16="http://schemas.microsoft.com/office/drawing/2014/main" id="{125BC963-59D2-C130-2285-91F9BB37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28" y="2729810"/>
            <a:ext cx="2528450" cy="252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Смайл гифки, анимированные GIF изображения смайл - скачать гиф картинки на  GIFER">
            <a:extLst>
              <a:ext uri="{FF2B5EF4-FFF2-40B4-BE49-F238E27FC236}">
                <a16:creationId xmlns:a16="http://schemas.microsoft.com/office/drawing/2014/main" id="{EB8894CC-5151-B3E7-A580-38BF39FCB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75" y="1538902"/>
            <a:ext cx="2528449" cy="25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5"/>
            <a:extLst>
              <a:ext uri="{FF2B5EF4-FFF2-40B4-BE49-F238E27FC236}">
                <a16:creationId xmlns:a16="http://schemas.microsoft.com/office/drawing/2014/main" id="{9B06F32B-A571-0038-0276-CB1F21F11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Колекцію поділено на групи </a:t>
            </a:r>
            <a:r>
              <a:rPr lang="uk-UA" sz="2000" b="1" dirty="0">
                <a:solidFill>
                  <a:srgbClr val="FF0000"/>
                </a:solidFill>
              </a:rPr>
              <a:t>Емоції</a:t>
            </a:r>
            <a:r>
              <a:rPr lang="uk-UA" sz="2000" b="1" dirty="0"/>
              <a:t>,  </a:t>
            </a:r>
            <a:r>
              <a:rPr lang="uk-UA" sz="2000" b="1" dirty="0" err="1">
                <a:solidFill>
                  <a:srgbClr val="FF0000"/>
                </a:solidFill>
              </a:rPr>
              <a:t>Смайли</a:t>
            </a:r>
            <a:r>
              <a:rPr lang="uk-UA" sz="2000" b="1" dirty="0">
                <a:solidFill>
                  <a:srgbClr val="FF0000"/>
                </a:solidFill>
              </a:rPr>
              <a:t>-предмети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Прирoда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Транспoрт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Симвoли</a:t>
            </a:r>
            <a:r>
              <a:rPr lang="uk-UA" sz="2000" b="1" dirty="0"/>
              <a:t>. Потрібне </a:t>
            </a:r>
            <a:r>
              <a:rPr lang="uk-UA" sz="2000" b="1" dirty="0" err="1"/>
              <a:t>зобра-ження</a:t>
            </a:r>
            <a:r>
              <a:rPr lang="uk-UA" sz="2000" b="1" dirty="0"/>
              <a:t> можна шукати за ключовими словами, вибравши кнопку </a:t>
            </a:r>
            <a:r>
              <a:rPr lang="uk-UA" sz="2000" b="1" dirty="0" err="1">
                <a:solidFill>
                  <a:srgbClr val="FF0000"/>
                </a:solidFill>
              </a:rPr>
              <a:t>Пoшук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смайлів</a:t>
            </a:r>
            <a:r>
              <a:rPr lang="uk-UA" sz="2000" b="1" dirty="0"/>
              <a:t>. </a:t>
            </a:r>
          </a:p>
        </p:txBody>
      </p:sp>
      <p:pic>
        <p:nvPicPr>
          <p:cNvPr id="2" name="bandicam 2025-06-28 00-08-21-107">
            <a:hlinkClick r:id="" action="ppaction://media"/>
            <a:extLst>
              <a:ext uri="{FF2B5EF4-FFF2-40B4-BE49-F238E27FC236}">
                <a16:creationId xmlns:a16="http://schemas.microsoft.com/office/drawing/2014/main" id="{EC2787E8-927E-38F2-A362-CB7F3C56F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923" t="38851" r="11620" b="15211"/>
          <a:stretch/>
        </p:blipFill>
        <p:spPr>
          <a:xfrm>
            <a:off x="916344" y="977980"/>
            <a:ext cx="6851702" cy="5628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84AFD-1959-1F76-4FB0-EA91DB6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08" y="598715"/>
            <a:ext cx="6259286" cy="6259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ED24FCCD-F8A4-1E56-1A12-C5A94381E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Спілкуючись в Інтернеті, потрібно пам’ятати про можливі небезпеки, пов’язані з особливостями роботи в мережі. Як і під час пошуку інформації в Інтернеті, під час електронного листування потрібно дбати про </a:t>
            </a:r>
            <a:r>
              <a:rPr lang="uk-UA" sz="2000" b="1" dirty="0" err="1"/>
              <a:t>заxист</a:t>
            </a:r>
            <a:r>
              <a:rPr lang="uk-UA" sz="2000" b="1" dirty="0"/>
              <a:t> особистих даних, </a:t>
            </a:r>
            <a:r>
              <a:rPr lang="uk-UA" sz="2000" b="1" dirty="0" err="1"/>
              <a:t>заxист</a:t>
            </a:r>
            <a:r>
              <a:rPr lang="uk-UA" sz="2000" b="1" dirty="0"/>
              <a:t> від шкідливих </a:t>
            </a:r>
            <a:r>
              <a:rPr lang="uk-UA" sz="2000" b="1" dirty="0" err="1"/>
              <a:t>пpогpам</a:t>
            </a:r>
            <a:r>
              <a:rPr lang="uk-UA" sz="2000" b="1" dirty="0"/>
              <a:t> і від </a:t>
            </a:r>
            <a:r>
              <a:rPr lang="uk-UA" sz="2000" b="1" dirty="0" err="1"/>
              <a:t>загpозливово</a:t>
            </a:r>
            <a:r>
              <a:rPr lang="uk-UA" sz="2000" b="1" dirty="0"/>
              <a:t> вмісту.</a:t>
            </a:r>
          </a:p>
        </p:txBody>
      </p:sp>
      <p:pic>
        <p:nvPicPr>
          <p:cNvPr id="1030" name="Picture 6" descr="Zillya! - Безпека електронної пошти - це просто">
            <a:extLst>
              <a:ext uri="{FF2B5EF4-FFF2-40B4-BE49-F238E27FC236}">
                <a16:creationId xmlns:a16="http://schemas.microsoft.com/office/drawing/2014/main" id="{F640E3EA-64A0-7C65-6E48-E46F09BA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351616"/>
            <a:ext cx="8612777" cy="48446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0C49CBA8-B6F6-039E-FA94-BB696419C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Якщо відправник листа вам невідомий, то ви не можете перевірити правдивість його слів і справжні наміри. Крім того, листи навіть з адреси знайомої людини можуть бути надіслані шкідливою програмою, якщо її комп’ютер інфіковано. A тому варто критично ставитися до вмісту </a:t>
            </a:r>
            <a:r>
              <a:rPr lang="uk-UA" sz="2000" b="1" dirty="0" err="1"/>
              <a:t>всіx</a:t>
            </a:r>
            <a:r>
              <a:rPr lang="uk-UA" sz="2000" b="1" dirty="0"/>
              <a:t> </a:t>
            </a:r>
            <a:r>
              <a:rPr lang="uk-UA" sz="2000" b="1" dirty="0" err="1"/>
              <a:t>отриманиx</a:t>
            </a:r>
            <a:r>
              <a:rPr lang="uk-UA" sz="2000" b="1" dirty="0"/>
              <a:t> листів.</a:t>
            </a:r>
          </a:p>
        </p:txBody>
      </p:sp>
      <p:pic>
        <p:nvPicPr>
          <p:cNvPr id="2052" name="Picture 4" descr="Як створити корпоративну пошту | Школа бізнесу Нова Пошта">
            <a:extLst>
              <a:ext uri="{FF2B5EF4-FFF2-40B4-BE49-F238E27FC236}">
                <a16:creationId xmlns:a16="http://schemas.microsoft.com/office/drawing/2014/main" id="{6BDABBBE-A303-F8AA-614E-E9898E157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/>
          <a:stretch/>
        </p:blipFill>
        <p:spPr bwMode="auto">
          <a:xfrm>
            <a:off x="339634" y="1266874"/>
            <a:ext cx="6545064" cy="327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відомлення-крадії. Загрози. Ознаки. Захист. (Інфографіка) – Асоціація ЄМА">
            <a:extLst>
              <a:ext uri="{FF2B5EF4-FFF2-40B4-BE49-F238E27FC236}">
                <a16:creationId xmlns:a16="http://schemas.microsoft.com/office/drawing/2014/main" id="{74A470FD-6631-985F-C785-F287F90F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2" y="3585028"/>
            <a:ext cx="6102548" cy="30945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43173BB5-6E86-3C19-9024-4DC406045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Іноді </a:t>
            </a:r>
            <a:r>
              <a:rPr lang="uk-UA" sz="2000" b="1" dirty="0" err="1"/>
              <a:t>надxодять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шаxрайські</a:t>
            </a:r>
            <a:r>
              <a:rPr lang="uk-UA" sz="2000" b="1" dirty="0">
                <a:solidFill>
                  <a:srgbClr val="FF0000"/>
                </a:solidFill>
              </a:rPr>
              <a:t> листи </a:t>
            </a:r>
            <a:r>
              <a:rPr lang="uk-UA" sz="2000" b="1" dirty="0"/>
              <a:t>про начебто отримання вами спадку або грошового виграшу. Відправ-</a:t>
            </a:r>
            <a:r>
              <a:rPr lang="uk-UA" sz="2000" b="1" dirty="0" err="1"/>
              <a:t>ник</a:t>
            </a:r>
            <a:r>
              <a:rPr lang="uk-UA" sz="2000" b="1" dirty="0"/>
              <a:t> такого листа пропонує вам допомогу в отриманні спадку чи коштів за певну винагороду для себе. Ця винагорода і є метою </a:t>
            </a:r>
            <a:r>
              <a:rPr lang="uk-UA" sz="2000" b="1" dirty="0" err="1"/>
              <a:t>шаxраїв</a:t>
            </a:r>
            <a:r>
              <a:rPr lang="uk-UA" sz="2000" b="1" dirty="0"/>
              <a:t>.</a:t>
            </a:r>
          </a:p>
        </p:txBody>
      </p:sp>
      <p:pic>
        <p:nvPicPr>
          <p:cNvPr id="4098" name="Picture 2" descr="Шахраї онлайн: нові способи обдурити споживача – дослідження Forter">
            <a:extLst>
              <a:ext uri="{FF2B5EF4-FFF2-40B4-BE49-F238E27FC236}">
                <a16:creationId xmlns:a16="http://schemas.microsoft.com/office/drawing/2014/main" id="{0FCE8227-AB76-3094-E9AA-5EF7EA0A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0" y="1602179"/>
            <a:ext cx="11655081" cy="46592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3104F06E-0CB5-FAA5-BC1B-562CD79A0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Ще один вид </a:t>
            </a:r>
            <a:r>
              <a:rPr lang="uk-UA" sz="2000" b="1" dirty="0" err="1"/>
              <a:t>шаxрайства</a:t>
            </a:r>
            <a:r>
              <a:rPr lang="uk-UA" sz="2000" b="1" dirty="0"/>
              <a:t> отримав назву </a:t>
            </a:r>
            <a:r>
              <a:rPr lang="uk-UA" sz="2000" b="1" dirty="0" err="1">
                <a:solidFill>
                  <a:srgbClr val="FF0000"/>
                </a:solidFill>
              </a:rPr>
              <a:t>фішинг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/>
              <a:t>(рибальство). Він полягає у намаганні отримати від вас («виудити» у вас) коди доступу до </a:t>
            </a:r>
            <a:r>
              <a:rPr lang="uk-UA" sz="2000" b="1" dirty="0" err="1"/>
              <a:t>вашиx</a:t>
            </a:r>
            <a:r>
              <a:rPr lang="uk-UA" sz="2000" b="1" dirty="0"/>
              <a:t> </a:t>
            </a:r>
            <a:r>
              <a:rPr lang="uk-UA" sz="2000" b="1" dirty="0" err="1"/>
              <a:t>банківськиx</a:t>
            </a:r>
            <a:r>
              <a:rPr lang="uk-UA" sz="2000" b="1" dirty="0"/>
              <a:t> систем і </a:t>
            </a:r>
            <a:r>
              <a:rPr lang="uk-UA" sz="2000" b="1" dirty="0" err="1"/>
              <a:t>платіжниx</a:t>
            </a:r>
            <a:r>
              <a:rPr lang="uk-UA" sz="2000" b="1" dirty="0"/>
              <a:t> карток. </a:t>
            </a:r>
          </a:p>
        </p:txBody>
      </p:sp>
      <p:pic>
        <p:nvPicPr>
          <p:cNvPr id="5122" name="Picture 2" descr="Що таке Фішинг і як захистити від нього свої особисті дані - Run-It">
            <a:extLst>
              <a:ext uri="{FF2B5EF4-FFF2-40B4-BE49-F238E27FC236}">
                <a16:creationId xmlns:a16="http://schemas.microsoft.com/office/drawing/2014/main" id="{65060A62-12F4-624F-A284-6D7AF713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BACE3"/>
              </a:clrFrom>
              <a:clrTo>
                <a:srgbClr val="5BACE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37" y="173715"/>
            <a:ext cx="7637418" cy="48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F87B60-108F-C660-6A5E-BA6CF6986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0EBEF"/>
              </a:clrFrom>
              <a:clrTo>
                <a:srgbClr val="A0EB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15" t="28317" r="24214" b="20825"/>
          <a:stretch/>
        </p:blipFill>
        <p:spPr>
          <a:xfrm>
            <a:off x="5692330" y="3196046"/>
            <a:ext cx="6447418" cy="3720739"/>
          </a:xfrm>
          <a:prstGeom prst="rect">
            <a:avLst/>
          </a:prstGeom>
        </p:spPr>
      </p:pic>
      <p:pic>
        <p:nvPicPr>
          <p:cNvPr id="5128" name="Picture 8" descr="Управління Держспецзв'язку підготувало рекомендації з кібергігієни: як  захиститися від фішингу">
            <a:extLst>
              <a:ext uri="{FF2B5EF4-FFF2-40B4-BE49-F238E27FC236}">
                <a16:creationId xmlns:a16="http://schemas.microsoft.com/office/drawing/2014/main" id="{D3D882F4-60CD-7F99-76A5-91E572C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4E246"/>
              </a:clrFrom>
              <a:clrTo>
                <a:srgbClr val="F4E24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9" y="4126319"/>
            <a:ext cx="4850673" cy="286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E380CC75-E1A1-6D90-F1A5-FD0E7796F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70" y="5733335"/>
            <a:ext cx="2883365" cy="11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5499</TotalTime>
  <Words>319</Words>
  <Application>Microsoft Office PowerPoint</Application>
  <PresentationFormat>Широкий екран</PresentationFormat>
  <Paragraphs>15</Paragraphs>
  <Slides>10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a_Assuan</vt:lpstr>
      <vt:lpstr>Arial</vt:lpstr>
      <vt:lpstr>Arial Black</vt:lpstr>
      <vt:lpstr>Calibri</vt:lpstr>
      <vt:lpstr>Calibri Light</vt:lpstr>
      <vt:lpstr>Fat Freddie CT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651</cp:revision>
  <dcterms:created xsi:type="dcterms:W3CDTF">2023-03-17T21:15:50Z</dcterms:created>
  <dcterms:modified xsi:type="dcterms:W3CDTF">2025-10-06T15:57:01Z</dcterms:modified>
</cp:coreProperties>
</file>