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522" r:id="rId2"/>
    <p:sldId id="527" r:id="rId3"/>
    <p:sldId id="528" r:id="rId4"/>
    <p:sldId id="532" r:id="rId5"/>
    <p:sldId id="541" r:id="rId6"/>
    <p:sldId id="535" r:id="rId7"/>
    <p:sldId id="271" r:id="rId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C5EAFA"/>
    <a:srgbClr val="0000FF"/>
    <a:srgbClr val="5BD4FF"/>
    <a:srgbClr val="F0F97F"/>
    <a:srgbClr val="EEDDEF"/>
    <a:srgbClr val="DDF0FE"/>
    <a:srgbClr val="3A39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3BF9DF-6FD0-49E8-8AC2-35D7081A3C79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03986A-CA11-4046-B554-02D5C592766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1109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6D8F8-1E25-43AB-9034-6EC45E637E8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179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D5CCEE-143D-60EB-6935-879ED8616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FDAEDAE-99D1-F70D-DEA8-D935896C0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BCCB5B1-0572-9C33-D4A0-AAC21B7FB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5296216-B219-6640-7E51-09326A4E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BC6197-DC99-D2EC-3AFC-9CCCDA5B6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6702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2F6D7-6844-78D9-3E27-B458504CA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9089143-6FFB-AFFE-6F1F-CA6A51F18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4E4851A-1A0C-E230-119F-042637EF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12ABC3-7344-E6F6-7BA1-FEE4F4C81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42BEBE4-29CA-BD89-6365-73B6CD86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9315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A4F6040-0FF0-B42D-2647-38B0630743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F344D33-D11B-BB54-9176-9E61BE991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DB0D7D-1859-58D9-8071-ECE1CAA1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9A832B8-AC26-8D4F-E349-18479C060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03D7E19-D7CF-51CB-F6A8-900F87A60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3482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3B64D-D001-A58E-D287-2AAEF3C01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14F2F6-51EE-EA7C-F82A-D389DA94A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E70FA8D-06DF-A22C-67D6-A54E9761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33C760-8721-712E-9949-415531F76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CB1FBCD-4280-B1CD-0E12-900B6FB0A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1723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B2F87-FD2B-90C1-6BBF-83D5D81D7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718925D-90A8-33F1-636E-B1751B0DF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9EBB276-5B1C-103B-E35B-71B3D4077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A7AA3A-9EDA-8351-1FF1-43FB32DE2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D2A20A4-5DF2-4DD2-DE4B-2C80F85F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4918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88BA49-7A5F-C9E0-C4DE-6CC17CB6D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DC26D3C-39AF-2B3D-96E9-B9D316FB44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45E39BB-6B3A-CF5F-09E1-A28EDC8A7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2E0BE47-B8B9-CA90-81F7-5D9CFCF80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E9D3F53-635C-6EC6-4951-BABF4356F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E2BEE36-6F12-A25C-4A3B-819E7CA54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8720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6EFE09-ACAC-9CAA-2C27-88BF3609C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F61FFF8-9EAF-5D83-1817-D1A146833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65D8A77-1679-6B16-9455-37938357E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416A592-64A3-58E6-4FA0-DAC8662B91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F893D938-842C-938E-7E43-3B5824C03A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0A134D2-73C7-4207-AA61-C89323C90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AA12C4C-5AAE-BCDC-F3D3-FF1BEA819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54653E3-5E8E-76B5-3211-66FB61CC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159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69942-7232-CDB9-7D9B-5C334312D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9C4A3B6-363C-94FC-209C-B175FBD85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3678554-D93D-FA53-117C-2577BA843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5DAECEF-854B-6940-667D-AF5D9051D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95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BEA5633-AD68-EE39-FDA1-F9BBD609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30F6B48-C5E5-3C18-504E-CF54AE51E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3AF835F-FDBB-5E9C-0882-ACDFE5A9D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6180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E31C8-4678-ED5B-67EA-D6AA5BFB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FFE1AE2-67D5-3BC9-FC07-151B1DF0F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4235BBC-88D9-08D8-6873-9C6DAF84B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1475C2E-4E7F-8830-DACC-926386A70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040E41A-C6CF-9561-9B76-6D6FDC078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B394003-7BA0-BC2E-ECD9-B037BF8AA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8561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62E07E-8068-E47D-279D-0420F7CE5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80DCE83-CC71-E9CC-BC1F-A8DD8FFA9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00C439D-2EDB-70B1-EDF1-06CA7D69B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649DBF3-B7BB-9068-91ED-03B9ED649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9EEA5E8-7C1A-9DD1-EB56-4C8D8E4F0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398429C-2D05-4CCE-EE87-98B5F4289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7403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B8AF1BF-188E-DFA2-D054-09F7DD7D3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C434913-EBEE-559D-3839-6776A02E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044F351-8286-C883-4FBF-C49FDEB4CC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3B80A-18F8-41CF-B782-306013C2E149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2E0F98-ABB5-DF22-FEDA-E4F5F395DB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38B266F-0335-16C1-9D38-29B50427E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007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3.jpeg"/><Relationship Id="rId7" Type="http://schemas.openxmlformats.org/officeDocument/2006/relationships/hyperlink" Target="https://www.youtube.com/channel/UCYtu9EnlIk3Nph-Yj_nHd6A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hyperlink" Target="https://youtu.be/c4BissZjmiQ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hyperlink" Target="https://youtu.be/c4BissZjmiQ" TargetMode="Externa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c4BissZjmiQ" TargetMode="External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hyperlink" Target="https://youtu.be/c4BissZjmiQ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c4BissZjmiQ" TargetMode="External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7.wdp"/><Relationship Id="rId7" Type="http://schemas.openxmlformats.org/officeDocument/2006/relationships/hyperlink" Target="https://youtu.be/c4BissZjmiQ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microsoft.com/office/2007/relationships/hdphoto" Target="../media/hdphoto8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9.jpg"/><Relationship Id="rId7" Type="http://schemas.openxmlformats.org/officeDocument/2006/relationships/hyperlink" Target="https://youtu.be/c4BissZjmiQ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6" descr="Нова українська школа — все про НУШ у 2022 році">
            <a:extLst>
              <a:ext uri="{FF2B5EF4-FFF2-40B4-BE49-F238E27FC236}">
                <a16:creationId xmlns:a16="http://schemas.microsoft.com/office/drawing/2014/main" id="{61D02583-63B9-4127-F596-C10E6E5EA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27361" b="50000"/>
          <a:stretch/>
        </p:blipFill>
        <p:spPr bwMode="auto">
          <a:xfrm>
            <a:off x="-16639" y="0"/>
            <a:ext cx="1087794" cy="114028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Иконка шестерёнка - Png картинки и иконки без фона">
            <a:extLst>
              <a:ext uri="{FF2B5EF4-FFF2-40B4-BE49-F238E27FC236}">
                <a16:creationId xmlns:a16="http://schemas.microsoft.com/office/drawing/2014/main" id="{B873EC40-13CC-DD0C-7711-81EA0F5AA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24" y="1910506"/>
            <a:ext cx="3036988" cy="30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3">
            <a:extLst>
              <a:ext uri="{FF2B5EF4-FFF2-40B4-BE49-F238E27FC236}">
                <a16:creationId xmlns:a16="http://schemas.microsoft.com/office/drawing/2014/main" id="{65885A23-84B0-3B9F-249B-FB83FAE865C6}"/>
              </a:ext>
            </a:extLst>
          </p:cNvPr>
          <p:cNvSpPr/>
          <p:nvPr/>
        </p:nvSpPr>
        <p:spPr>
          <a:xfrm>
            <a:off x="1575407" y="2547656"/>
            <a:ext cx="52894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0" b="1" cap="none" spc="50" dirty="0">
                <a:ln w="5715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320EBE8-0A68-D756-41E8-A22EFCBDD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1923"/>
            <a:ext cx="1839881" cy="1839881"/>
          </a:xfrm>
          <a:prstGeom prst="rect">
            <a:avLst/>
          </a:prstGeom>
        </p:spPr>
      </p:pic>
      <p:sp>
        <p:nvSpPr>
          <p:cNvPr id="24" name="Прямоугольник 12">
            <a:extLst>
              <a:ext uri="{FF2B5EF4-FFF2-40B4-BE49-F238E27FC236}">
                <a16:creationId xmlns:a16="http://schemas.microsoft.com/office/drawing/2014/main" id="{C5F4BD2D-3D11-B47B-85BA-001EF9EBA860}"/>
              </a:ext>
            </a:extLst>
          </p:cNvPr>
          <p:cNvSpPr/>
          <p:nvPr/>
        </p:nvSpPr>
        <p:spPr>
          <a:xfrm>
            <a:off x="8421189" y="71616"/>
            <a:ext cx="3612717" cy="1107996"/>
          </a:xfrm>
          <a:prstGeom prst="rect">
            <a:avLst/>
          </a:prstGeom>
          <a:solidFill>
            <a:srgbClr val="C5EAFA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cap="none" spc="5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Урок </a:t>
            </a:r>
            <a:r>
              <a:rPr lang="ru-RU" sz="6600" b="1" i="1" cap="none" spc="5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15</a:t>
            </a:r>
          </a:p>
        </p:txBody>
      </p: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A40CCA30-7D0D-3B1E-CE18-E0E81882AD5E}"/>
              </a:ext>
            </a:extLst>
          </p:cNvPr>
          <p:cNvGrpSpPr/>
          <p:nvPr/>
        </p:nvGrpSpPr>
        <p:grpSpPr>
          <a:xfrm>
            <a:off x="1413760" y="4370304"/>
            <a:ext cx="2249183" cy="2249183"/>
            <a:chOff x="2209664" y="3808717"/>
            <a:chExt cx="2249183" cy="2249183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5AAF99F-DF26-37E1-21A6-850855DC5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664" y="3808717"/>
              <a:ext cx="2249183" cy="2249183"/>
            </a:xfrm>
            <a:prstGeom prst="rect">
              <a:avLst/>
            </a:prstGeom>
          </p:spPr>
        </p:pic>
        <p:pic>
          <p:nvPicPr>
            <p:cNvPr id="25" name="Рисунок 24">
              <a:hlinkClick r:id="rId7"/>
              <a:extLst>
                <a:ext uri="{FF2B5EF4-FFF2-40B4-BE49-F238E27FC236}">
                  <a16:creationId xmlns:a16="http://schemas.microsoft.com/office/drawing/2014/main" id="{1127D1D3-7E7D-F136-07AB-53A7FA9A0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2869034" y="4505603"/>
              <a:ext cx="930442" cy="857013"/>
            </a:xfrm>
            <a:prstGeom prst="rect">
              <a:avLst/>
            </a:prstGeom>
          </p:spPr>
        </p:pic>
      </p:grpSp>
      <p:sp>
        <p:nvSpPr>
          <p:cNvPr id="29" name="Прямоугольник 5">
            <a:extLst>
              <a:ext uri="{FF2B5EF4-FFF2-40B4-BE49-F238E27FC236}">
                <a16:creationId xmlns:a16="http://schemas.microsoft.com/office/drawing/2014/main" id="{EF9BD8D0-9885-4773-26BA-641DDA687CB9}"/>
              </a:ext>
            </a:extLst>
          </p:cNvPr>
          <p:cNvSpPr/>
          <p:nvPr/>
        </p:nvSpPr>
        <p:spPr>
          <a:xfrm>
            <a:off x="4606834" y="1910506"/>
            <a:ext cx="7585166" cy="1938992"/>
          </a:xfrm>
          <a:prstGeom prst="rect">
            <a:avLst/>
          </a:prstGeom>
          <a:solidFill>
            <a:srgbClr val="FFFF00">
              <a:alpha val="15000"/>
            </a:srgbClr>
          </a:solidFill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Fat Freddie CT" panose="02000504020000020004" pitchFamily="50" charset="0"/>
              </a:rPr>
              <a:t>Змінні. </a:t>
            </a:r>
          </a:p>
          <a:p>
            <a:pPr algn="ctr"/>
            <a:r>
              <a:rPr lang="uk-UA" sz="40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Fat Freddie CT" panose="02000504020000020004" pitchFamily="50" charset="0"/>
              </a:rPr>
              <a:t>Команда присвоювання</a:t>
            </a:r>
          </a:p>
        </p:txBody>
      </p:sp>
      <p:sp>
        <p:nvSpPr>
          <p:cNvPr id="30" name="Прямокутник 29">
            <a:extLst>
              <a:ext uri="{FF2B5EF4-FFF2-40B4-BE49-F238E27FC236}">
                <a16:creationId xmlns:a16="http://schemas.microsoft.com/office/drawing/2014/main" id="{7C21D8BF-097F-6515-DE23-6AAC8F0716D7}"/>
              </a:ext>
            </a:extLst>
          </p:cNvPr>
          <p:cNvSpPr/>
          <p:nvPr/>
        </p:nvSpPr>
        <p:spPr>
          <a:xfrm>
            <a:off x="683021" y="2298979"/>
            <a:ext cx="2171192" cy="16312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183086"/>
              </a:avLst>
            </a:prstTxWarp>
            <a:spAutoFit/>
          </a:bodyPr>
          <a:lstStyle/>
          <a:p>
            <a:pPr algn="ctr"/>
            <a:r>
              <a:rPr lang="uk-UA" sz="60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_Assuan" panose="02040904030706050204" pitchFamily="18" charset="-52"/>
              </a:rPr>
              <a:t>інформатика</a:t>
            </a:r>
          </a:p>
        </p:txBody>
      </p:sp>
      <p:grpSp>
        <p:nvGrpSpPr>
          <p:cNvPr id="16" name="Групувати 15">
            <a:extLst>
              <a:ext uri="{FF2B5EF4-FFF2-40B4-BE49-F238E27FC236}">
                <a16:creationId xmlns:a16="http://schemas.microsoft.com/office/drawing/2014/main" id="{A2BCDF86-6612-B70D-937B-2AA050F59D7B}"/>
              </a:ext>
            </a:extLst>
          </p:cNvPr>
          <p:cNvGrpSpPr/>
          <p:nvPr/>
        </p:nvGrpSpPr>
        <p:grpSpPr>
          <a:xfrm>
            <a:off x="5107806" y="5851620"/>
            <a:ext cx="7084194" cy="993904"/>
            <a:chOff x="6179420" y="5945347"/>
            <a:chExt cx="5988173" cy="93645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CE0EC9-6176-8A86-A930-49A22AD46D52}"/>
                </a:ext>
              </a:extLst>
            </p:cNvPr>
            <p:cNvSpPr txBox="1"/>
            <p:nvPr/>
          </p:nvSpPr>
          <p:spPr>
            <a:xfrm>
              <a:off x="7002035" y="6183295"/>
              <a:ext cx="5165558" cy="37698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uk-UA" sz="2000" b="1" dirty="0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 Підпишись на </a:t>
              </a:r>
              <a:r>
                <a:rPr lang="uk-UA" sz="2000" b="1" dirty="0" err="1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Ютуб</a:t>
              </a:r>
              <a:r>
                <a:rPr lang="uk-UA" sz="2000" b="1" dirty="0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-канал «Дистанційне навчання»</a:t>
              </a:r>
              <a:endParaRPr lang="uk-UA" sz="2000" b="1" dirty="0">
                <a:solidFill>
                  <a:srgbClr val="FF0000"/>
                </a:solidFill>
              </a:endParaRPr>
            </a:p>
          </p:txBody>
        </p:sp>
        <p:pic>
          <p:nvPicPr>
            <p:cNvPr id="19" name="Рисунок 18">
              <a:hlinkClick r:id="rId7"/>
              <a:extLst>
                <a:ext uri="{FF2B5EF4-FFF2-40B4-BE49-F238E27FC236}">
                  <a16:creationId xmlns:a16="http://schemas.microsoft.com/office/drawing/2014/main" id="{97ED6AB3-826B-93F2-0EB3-A8F0563429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6179420" y="5945347"/>
              <a:ext cx="935653" cy="936457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F82444-431F-7BDF-2877-D583D60E997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168" t="33523" r="28117" b="50000"/>
          <a:stretch/>
        </p:blipFill>
        <p:spPr>
          <a:xfrm>
            <a:off x="1071155" y="-8280"/>
            <a:ext cx="4598125" cy="1148566"/>
          </a:xfrm>
          <a:prstGeom prst="rect">
            <a:avLst/>
          </a:prstGeom>
        </p:spPr>
      </p:pic>
      <p:pic>
        <p:nvPicPr>
          <p:cNvPr id="22" name="Рисунок 21">
            <a:hlinkClick r:id="rId10"/>
            <a:extLst>
              <a:ext uri="{FF2B5EF4-FFF2-40B4-BE49-F238E27FC236}">
                <a16:creationId xmlns:a16="http://schemas.microsoft.com/office/drawing/2014/main" id="{63DA5116-0C47-7649-007B-244385883F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247" y="4580392"/>
            <a:ext cx="3648892" cy="142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1" accel="54000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7" dur="2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 animBg="1"/>
          <p:bldP spid="2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1" accel="54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7" dur="2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 animBg="1"/>
          <p:bldP spid="29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A39558-3342-19B4-8AD6-BB8D312AF1BD}"/>
              </a:ext>
            </a:extLst>
          </p:cNvPr>
          <p:cNvSpPr txBox="1"/>
          <p:nvPr/>
        </p:nvSpPr>
        <p:spPr>
          <a:xfrm>
            <a:off x="97313" y="84556"/>
            <a:ext cx="1194664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FF0000"/>
                </a:solidFill>
              </a:rPr>
              <a:t>Тип змінної визначає </a:t>
            </a:r>
            <a:r>
              <a:rPr lang="uk-UA" sz="2000" b="1" dirty="0"/>
              <a:t>яких значень може набувати ця змінна; які операції над нею можна виконувати; який обсяг оперативної пам’яті комп’ютера буде виділено для зберігання значення цієї змінної.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EBAA09-3612-420E-DD6F-245667A60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463" y="2845545"/>
            <a:ext cx="3028057" cy="3945333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B92A14E0-0AE6-310D-DA57-A927ACEE798F}"/>
              </a:ext>
            </a:extLst>
          </p:cNvPr>
          <p:cNvSpPr/>
          <p:nvPr/>
        </p:nvSpPr>
        <p:spPr>
          <a:xfrm>
            <a:off x="6727540" y="5077322"/>
            <a:ext cx="1404472" cy="102958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uk-UA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56</a:t>
            </a:r>
          </a:p>
        </p:txBody>
      </p:sp>
      <p:pic>
        <p:nvPicPr>
          <p:cNvPr id="1026" name="Picture 2" descr="Флажок настольный Илитид 15278789 купить по низкой цене в Киеве и Украине ≡  FATLINE">
            <a:extLst>
              <a:ext uri="{FF2B5EF4-FFF2-40B4-BE49-F238E27FC236}">
                <a16:creationId xmlns:a16="http://schemas.microsoft.com/office/drawing/2014/main" id="{7E633A81-13A9-2BB1-3ED1-7B5D8C2364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95" r="19026" b="13382"/>
          <a:stretch/>
        </p:blipFill>
        <p:spPr bwMode="auto">
          <a:xfrm rot="1527515">
            <a:off x="7310135" y="1407658"/>
            <a:ext cx="3028057" cy="404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4F547EB4-B83F-F403-BD7A-1905D62F6719}"/>
              </a:ext>
            </a:extLst>
          </p:cNvPr>
          <p:cNvGrpSpPr/>
          <p:nvPr/>
        </p:nvGrpSpPr>
        <p:grpSpPr>
          <a:xfrm>
            <a:off x="5941462" y="2845545"/>
            <a:ext cx="3028057" cy="3945333"/>
            <a:chOff x="7417925" y="1456333"/>
            <a:chExt cx="3028057" cy="394533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9E74D329-9DA5-A0C3-FAC6-324AC2888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7925" y="1456333"/>
              <a:ext cx="3028057" cy="3945333"/>
            </a:xfrm>
            <a:prstGeom prst="rect">
              <a:avLst/>
            </a:prstGeom>
          </p:spPr>
        </p:pic>
        <p:sp>
          <p:nvSpPr>
            <p:cNvPr id="7" name="Прямокутник 6">
              <a:extLst>
                <a:ext uri="{FF2B5EF4-FFF2-40B4-BE49-F238E27FC236}">
                  <a16:creationId xmlns:a16="http://schemas.microsoft.com/office/drawing/2014/main" id="{068D3DAF-C0F2-9045-BC8E-251B18283DCE}"/>
                </a:ext>
              </a:extLst>
            </p:cNvPr>
            <p:cNvSpPr/>
            <p:nvPr/>
          </p:nvSpPr>
          <p:spPr>
            <a:xfrm>
              <a:off x="7568159" y="1950719"/>
              <a:ext cx="2727588" cy="86661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>
                  <a:gd name="adj" fmla="val 962470"/>
                </a:avLst>
              </a:prstTxWarp>
              <a:spAutoFit/>
            </a:bodyPr>
            <a:lstStyle/>
            <a:p>
              <a:pPr algn="ctr"/>
              <a:r>
                <a:rPr lang="en-US" sz="54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suma</a:t>
              </a:r>
              <a:endParaRPr lang="uk-UA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endParaRPr>
            </a:p>
          </p:txBody>
        </p:sp>
      </p:grp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1913BACB-FE46-438F-6B90-6EA8DC7F7B45}"/>
              </a:ext>
            </a:extLst>
          </p:cNvPr>
          <p:cNvSpPr/>
          <p:nvPr/>
        </p:nvSpPr>
        <p:spPr>
          <a:xfrm rot="1547523">
            <a:off x="8531621" y="2103554"/>
            <a:ext cx="1712170" cy="90917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uk-UA" sz="1800" b="1" dirty="0">
                <a:ln w="38100">
                  <a:solidFill>
                    <a:schemeClr val="bg1"/>
                  </a:solidFill>
                </a:ln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int</a:t>
            </a:r>
            <a:endParaRPr lang="uk-UA" sz="5400" b="1" cap="none" spc="0" dirty="0">
              <a:ln w="381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Бульбашка прямої мови: прямокутна 8">
            <a:extLst>
              <a:ext uri="{FF2B5EF4-FFF2-40B4-BE49-F238E27FC236}">
                <a16:creationId xmlns:a16="http://schemas.microsoft.com/office/drawing/2014/main" id="{D571D16A-19C7-9986-2242-63C2F9515C05}"/>
              </a:ext>
            </a:extLst>
          </p:cNvPr>
          <p:cNvSpPr/>
          <p:nvPr/>
        </p:nvSpPr>
        <p:spPr>
          <a:xfrm>
            <a:off x="4332923" y="4110445"/>
            <a:ext cx="1582824" cy="592183"/>
          </a:xfrm>
          <a:prstGeom prst="wedgeRectCallout">
            <a:avLst>
              <a:gd name="adj1" fmla="val 97500"/>
              <a:gd name="adj2" fmla="val -462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Ім’я змінної</a:t>
            </a:r>
            <a:endParaRPr lang="uk-UA" sz="2000" b="1" dirty="0"/>
          </a:p>
        </p:txBody>
      </p:sp>
      <p:sp>
        <p:nvSpPr>
          <p:cNvPr id="13" name="Бульбашка прямої мови: прямокутна 12">
            <a:extLst>
              <a:ext uri="{FF2B5EF4-FFF2-40B4-BE49-F238E27FC236}">
                <a16:creationId xmlns:a16="http://schemas.microsoft.com/office/drawing/2014/main" id="{C95DE113-637A-10E6-F210-E2E8E81FCAFE}"/>
              </a:ext>
            </a:extLst>
          </p:cNvPr>
          <p:cNvSpPr/>
          <p:nvPr/>
        </p:nvSpPr>
        <p:spPr>
          <a:xfrm>
            <a:off x="4469436" y="5810812"/>
            <a:ext cx="1582824" cy="592183"/>
          </a:xfrm>
          <a:prstGeom prst="wedgeRectCallout">
            <a:avLst>
              <a:gd name="adj1" fmla="val 97500"/>
              <a:gd name="adj2" fmla="val -462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Значення змінної</a:t>
            </a:r>
            <a:endParaRPr lang="uk-UA" sz="2000" b="1" dirty="0"/>
          </a:p>
        </p:txBody>
      </p:sp>
      <p:sp>
        <p:nvSpPr>
          <p:cNvPr id="14" name="Бульбашка прямої мови: прямокутна 13">
            <a:extLst>
              <a:ext uri="{FF2B5EF4-FFF2-40B4-BE49-F238E27FC236}">
                <a16:creationId xmlns:a16="http://schemas.microsoft.com/office/drawing/2014/main" id="{6063AD83-A4FE-C1AA-4951-8F4AAE1D7F5F}"/>
              </a:ext>
            </a:extLst>
          </p:cNvPr>
          <p:cNvSpPr/>
          <p:nvPr/>
        </p:nvSpPr>
        <p:spPr>
          <a:xfrm>
            <a:off x="6068977" y="1888374"/>
            <a:ext cx="1582824" cy="592183"/>
          </a:xfrm>
          <a:prstGeom prst="wedgeRectCallout">
            <a:avLst>
              <a:gd name="adj1" fmla="val 90898"/>
              <a:gd name="adj2" fmla="val 22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Тип змінної</a:t>
            </a:r>
            <a:endParaRPr lang="uk-UA" sz="2000" b="1" dirty="0"/>
          </a:p>
        </p:txBody>
      </p:sp>
      <p:pic>
        <p:nvPicPr>
          <p:cNvPr id="16" name="Рисунок 15">
            <a:hlinkClick r:id="rId5"/>
            <a:extLst>
              <a:ext uri="{FF2B5EF4-FFF2-40B4-BE49-F238E27FC236}">
                <a16:creationId xmlns:a16="http://schemas.microsoft.com/office/drawing/2014/main" id="{EFBAE60C-D514-C951-EA5A-A76191883E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26" y="5745064"/>
            <a:ext cx="2853295" cy="111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0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1" grpId="0"/>
      <p:bldP spid="9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F6E369-47E6-D6DE-76BB-0EEBD8F1C455}"/>
              </a:ext>
            </a:extLst>
          </p:cNvPr>
          <p:cNvSpPr txBox="1"/>
          <p:nvPr/>
        </p:nvSpPr>
        <p:spPr>
          <a:xfrm>
            <a:off x="97313" y="84556"/>
            <a:ext cx="1194664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R="466725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</a:pPr>
            <a:r>
              <a:rPr lang="uk-UA" sz="20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Як</a:t>
            </a:r>
            <a:r>
              <a:rPr lang="uk-UA" sz="2000" b="1" spc="200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uk-UA" sz="20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і</a:t>
            </a:r>
            <a:r>
              <a:rPr lang="uk-UA" sz="2000" b="1" spc="200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uk-UA" sz="20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в</a:t>
            </a:r>
            <a:r>
              <a:rPr lang="uk-UA" sz="2000" b="1" spc="200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uk-UA" sz="20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електронних</a:t>
            </a:r>
            <a:r>
              <a:rPr lang="uk-UA" sz="2000" b="1" spc="200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uk-UA" sz="20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таблицях,</a:t>
            </a:r>
            <a:r>
              <a:rPr lang="uk-UA" sz="2000" b="1" spc="200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uk-UA" sz="20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у</a:t>
            </a:r>
            <a:r>
              <a:rPr lang="uk-UA" sz="2000" b="1" spc="200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uk-UA" sz="2000" b="1" dirty="0" err="1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проєктах</a:t>
            </a:r>
            <a:r>
              <a:rPr lang="uk-UA" sz="2000" b="1" spc="200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uk-UA" sz="20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мовами</a:t>
            </a:r>
            <a:r>
              <a:rPr lang="uk-UA" sz="2000" b="1" spc="200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uk-UA" sz="20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програмування</a:t>
            </a:r>
            <a:r>
              <a:rPr lang="uk-UA" sz="2000" b="1" spc="135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uk-UA" sz="20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використовують</a:t>
            </a:r>
            <a:r>
              <a:rPr lang="uk-UA" sz="2000" b="1" spc="135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uk-UA" sz="20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відомий</a:t>
            </a:r>
            <a:r>
              <a:rPr lang="uk-UA" sz="2000" b="1" spc="135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uk-UA" sz="20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вам </a:t>
            </a:r>
            <a:r>
              <a:rPr lang="uk-UA" sz="2000" b="1" dirty="0">
                <a:solidFill>
                  <a:srgbClr val="FF0000"/>
                </a:solidFill>
                <a:effectLst/>
                <a:ea typeface="Georgia" panose="02040502050405020303" pitchFamily="18" charset="0"/>
                <a:cs typeface="Georgia" panose="02040502050405020303" pitchFamily="18" charset="0"/>
              </a:rPr>
              <a:t>лінійний запис</a:t>
            </a:r>
            <a:r>
              <a:rPr lang="uk-UA" sz="20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 математичних виразів.</a:t>
            </a:r>
            <a:r>
              <a:rPr lang="uk-UA" sz="2000" b="1" spc="300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endParaRPr lang="uk-UA" sz="2000" b="1" dirty="0"/>
          </a:p>
        </p:txBody>
      </p:sp>
      <p:sp>
        <p:nvSpPr>
          <p:cNvPr id="6" name="Стрілка: вправо 5">
            <a:extLst>
              <a:ext uri="{FF2B5EF4-FFF2-40B4-BE49-F238E27FC236}">
                <a16:creationId xmlns:a16="http://schemas.microsoft.com/office/drawing/2014/main" id="{FC5B5FA8-02F4-D893-27CE-30F910B05749}"/>
              </a:ext>
            </a:extLst>
          </p:cNvPr>
          <p:cNvSpPr/>
          <p:nvPr/>
        </p:nvSpPr>
        <p:spPr>
          <a:xfrm rot="5400000">
            <a:off x="5462436" y="3446575"/>
            <a:ext cx="625771" cy="5906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DB99DA1-1885-866B-C03A-EEFEF15C4F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365"/>
          <a:stretch/>
        </p:blipFill>
        <p:spPr>
          <a:xfrm>
            <a:off x="3988070" y="716302"/>
            <a:ext cx="3728254" cy="26430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29E5E7-BBC6-556D-D188-4417DC6630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9571" t="40889" r="28572" b="48789"/>
          <a:stretch/>
        </p:blipFill>
        <p:spPr>
          <a:xfrm>
            <a:off x="4528495" y="1380655"/>
            <a:ext cx="2821577" cy="138165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79209D7-5802-413A-B992-05EF1F8383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63" b="19365"/>
          <a:stretch/>
        </p:blipFill>
        <p:spPr>
          <a:xfrm>
            <a:off x="2647368" y="4124441"/>
            <a:ext cx="7123650" cy="25022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7B26C1-BF11-07C6-CF4F-9153C705D6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2286" t="51703" r="36786" b="43619"/>
          <a:stretch/>
        </p:blipFill>
        <p:spPr>
          <a:xfrm>
            <a:off x="2647368" y="4971901"/>
            <a:ext cx="6653424" cy="566058"/>
          </a:xfrm>
          <a:prstGeom prst="rect">
            <a:avLst/>
          </a:prstGeom>
        </p:spPr>
      </p:pic>
      <p:pic>
        <p:nvPicPr>
          <p:cNvPr id="9" name="Рисунок 8">
            <a:hlinkClick r:id="rId6"/>
            <a:extLst>
              <a:ext uri="{FF2B5EF4-FFF2-40B4-BE49-F238E27FC236}">
                <a16:creationId xmlns:a16="http://schemas.microsoft.com/office/drawing/2014/main" id="{D8A48814-AAEF-EB0A-63A6-8B7615628D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26" y="5745064"/>
            <a:ext cx="2853295" cy="111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5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Указатель гифки, анимированные GIF изображения указатель - скачать гиф  картинки на GIFER">
            <a:extLst>
              <a:ext uri="{FF2B5EF4-FFF2-40B4-BE49-F238E27FC236}">
                <a16:creationId xmlns:a16="http://schemas.microsoft.com/office/drawing/2014/main" id="{05B16613-0A4B-ED89-C34D-A229E9688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3795" y="1091641"/>
            <a:ext cx="1055899" cy="105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A39558-3342-19B4-8AD6-BB8D312AF1BD}"/>
              </a:ext>
            </a:extLst>
          </p:cNvPr>
          <p:cNvSpPr txBox="1"/>
          <p:nvPr/>
        </p:nvSpPr>
        <p:spPr>
          <a:xfrm>
            <a:off x="97313" y="84556"/>
            <a:ext cx="11946641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У мові програмування </a:t>
            </a:r>
            <a:r>
              <a:rPr lang="uk-UA" sz="2000" b="1" dirty="0" err="1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Python</a:t>
            </a:r>
            <a:r>
              <a:rPr lang="uk-UA" sz="20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 як знак присвоювання використовують символ</a:t>
            </a:r>
            <a:endParaRPr lang="uk-UA" sz="2000" b="1" dirty="0"/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729CE4EE-1395-F95B-D857-9ED4CF9B7863}"/>
              </a:ext>
            </a:extLst>
          </p:cNvPr>
          <p:cNvGrpSpPr/>
          <p:nvPr/>
        </p:nvGrpSpPr>
        <p:grpSpPr>
          <a:xfrm>
            <a:off x="4624315" y="579943"/>
            <a:ext cx="2525422" cy="2216975"/>
            <a:chOff x="4624315" y="579943"/>
            <a:chExt cx="2525422" cy="2216975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62B1A977-606D-C804-8159-146565CC1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4315" y="579943"/>
              <a:ext cx="2525422" cy="2216975"/>
            </a:xfrm>
            <a:prstGeom prst="rect">
              <a:avLst/>
            </a:prstGeom>
          </p:spPr>
        </p:pic>
        <p:sp>
          <p:nvSpPr>
            <p:cNvPr id="8" name="Прямокутник 7">
              <a:extLst>
                <a:ext uri="{FF2B5EF4-FFF2-40B4-BE49-F238E27FC236}">
                  <a16:creationId xmlns:a16="http://schemas.microsoft.com/office/drawing/2014/main" id="{4157B222-5D1E-2351-6142-5AE24E628ABC}"/>
                </a:ext>
              </a:extLst>
            </p:cNvPr>
            <p:cNvSpPr/>
            <p:nvPr/>
          </p:nvSpPr>
          <p:spPr>
            <a:xfrm>
              <a:off x="5359076" y="1331237"/>
              <a:ext cx="1055899" cy="7143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uk-UA" sz="5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=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299DD0C-CE04-9081-9C41-ACD4905EDCCA}"/>
              </a:ext>
            </a:extLst>
          </p:cNvPr>
          <p:cNvSpPr txBox="1"/>
          <p:nvPr/>
        </p:nvSpPr>
        <p:spPr>
          <a:xfrm>
            <a:off x="97312" y="3003783"/>
            <a:ext cx="11946641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Кілька</a:t>
            </a:r>
            <a:r>
              <a:rPr lang="uk-UA" sz="2000" b="1" spc="400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uk-UA" sz="20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команд</a:t>
            </a:r>
            <a:r>
              <a:rPr lang="uk-UA" sz="2000" b="1" spc="400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uk-UA" sz="20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у</a:t>
            </a:r>
            <a:r>
              <a:rPr lang="uk-UA" sz="2000" b="1" spc="400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uk-UA" sz="2000" b="1" dirty="0" err="1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проєктах</a:t>
            </a:r>
            <a:r>
              <a:rPr lang="uk-UA" sz="2000" b="1" spc="400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uk-UA" sz="20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мовою</a:t>
            </a:r>
            <a:r>
              <a:rPr lang="uk-UA" sz="2000" b="1" spc="400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uk-UA" sz="2000" b="1" dirty="0" err="1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Python</a:t>
            </a:r>
            <a:r>
              <a:rPr lang="uk-UA" sz="2000" b="1" spc="400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uk-UA" sz="20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можна записати в</a:t>
            </a:r>
            <a:r>
              <a:rPr lang="uk-UA" sz="2000" b="1" spc="200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uk-UA" sz="20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одному</a:t>
            </a:r>
            <a:r>
              <a:rPr lang="uk-UA" sz="2000" b="1" spc="200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uk-UA" sz="20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рядку,</a:t>
            </a:r>
            <a:r>
              <a:rPr lang="uk-UA" sz="2000" b="1" spc="200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uk-UA" sz="20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розділяючи</a:t>
            </a:r>
            <a:r>
              <a:rPr lang="uk-UA" sz="2000" b="1" spc="200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uk-UA" sz="20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їх</a:t>
            </a:r>
            <a:r>
              <a:rPr lang="uk-UA" sz="2000" b="1" spc="200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uk-UA" sz="20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символом</a:t>
            </a:r>
            <a:endParaRPr lang="uk-UA" sz="2000" b="1" dirty="0"/>
          </a:p>
        </p:txBody>
      </p:sp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6C96E07E-F62D-3DFA-F542-8D699E83C8E2}"/>
              </a:ext>
            </a:extLst>
          </p:cNvPr>
          <p:cNvGrpSpPr/>
          <p:nvPr/>
        </p:nvGrpSpPr>
        <p:grpSpPr>
          <a:xfrm>
            <a:off x="4685275" y="3454108"/>
            <a:ext cx="2525422" cy="2216975"/>
            <a:chOff x="4685275" y="3454108"/>
            <a:chExt cx="2525422" cy="2216975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A815E232-9D79-6856-0B74-EB057DDA1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5275" y="3454108"/>
              <a:ext cx="2525422" cy="2216975"/>
            </a:xfrm>
            <a:prstGeom prst="rect">
              <a:avLst/>
            </a:prstGeom>
          </p:spPr>
        </p:pic>
        <p:sp>
          <p:nvSpPr>
            <p:cNvPr id="36" name="Прямокутник 35">
              <a:extLst>
                <a:ext uri="{FF2B5EF4-FFF2-40B4-BE49-F238E27FC236}">
                  <a16:creationId xmlns:a16="http://schemas.microsoft.com/office/drawing/2014/main" id="{E12480BB-1EB1-3445-E44E-79600CDB3A4E}"/>
                </a:ext>
              </a:extLst>
            </p:cNvPr>
            <p:cNvSpPr/>
            <p:nvPr/>
          </p:nvSpPr>
          <p:spPr>
            <a:xfrm>
              <a:off x="5489706" y="4100898"/>
              <a:ext cx="606294" cy="111063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uk-UA" sz="5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;</a:t>
              </a:r>
            </a:p>
          </p:txBody>
        </p:sp>
      </p:grpSp>
      <p:pic>
        <p:nvPicPr>
          <p:cNvPr id="37" name="Picture 2" descr="Указатель гифки, анимированные GIF изображения указатель - скачать гиф  картинки на GIFER">
            <a:extLst>
              <a:ext uri="{FF2B5EF4-FFF2-40B4-BE49-F238E27FC236}">
                <a16:creationId xmlns:a16="http://schemas.microsoft.com/office/drawing/2014/main" id="{A5547970-FAA5-97B7-01D6-744D0924D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49737" y="4034645"/>
            <a:ext cx="1055899" cy="105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7695501-966C-6BF3-5E26-138C4CC63C35}"/>
              </a:ext>
            </a:extLst>
          </p:cNvPr>
          <p:cNvSpPr txBox="1"/>
          <p:nvPr/>
        </p:nvSpPr>
        <p:spPr>
          <a:xfrm>
            <a:off x="97312" y="5946787"/>
            <a:ext cx="1194664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Імена</a:t>
            </a:r>
            <a:r>
              <a:rPr lang="uk-UA" sz="2000" b="1" spc="-15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 з</a:t>
            </a:r>
            <a:r>
              <a:rPr lang="uk-UA" sz="20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мінних</a:t>
            </a:r>
            <a:r>
              <a:rPr lang="uk-UA" sz="2000" b="1" spc="-15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uk-UA" sz="20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у</a:t>
            </a:r>
            <a:r>
              <a:rPr lang="uk-UA" sz="2000" b="1" spc="-15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uk-UA" sz="20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мові</a:t>
            </a:r>
            <a:r>
              <a:rPr lang="uk-UA" sz="2000" b="1" spc="-15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uk-UA" sz="20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програмування</a:t>
            </a:r>
            <a:r>
              <a:rPr lang="uk-UA" sz="2000" b="1" spc="-15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uk-UA" sz="2000" b="1" dirty="0" err="1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Python</a:t>
            </a:r>
            <a:r>
              <a:rPr lang="uk-UA" sz="2000" b="1" spc="-30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uk-UA" sz="20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можуть</a:t>
            </a:r>
            <a:r>
              <a:rPr lang="uk-UA" sz="2000" b="1" spc="-15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uk-UA" sz="20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містити великі та малі українські та англійські літери, цифри та знак підкреслення</a:t>
            </a:r>
            <a:endParaRPr lang="uk-UA" sz="2000" b="1" dirty="0"/>
          </a:p>
        </p:txBody>
      </p:sp>
      <p:pic>
        <p:nvPicPr>
          <p:cNvPr id="13" name="Рисунок 12">
            <a:hlinkClick r:id="rId4"/>
            <a:extLst>
              <a:ext uri="{FF2B5EF4-FFF2-40B4-BE49-F238E27FC236}">
                <a16:creationId xmlns:a16="http://schemas.microsoft.com/office/drawing/2014/main" id="{F4E67FB7-799D-ACAB-C88B-9689639544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67" y="4695999"/>
            <a:ext cx="2853295" cy="111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5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4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A39558-3342-19B4-8AD6-BB8D312AF1BD}"/>
              </a:ext>
            </a:extLst>
          </p:cNvPr>
          <p:cNvSpPr txBox="1"/>
          <p:nvPr/>
        </p:nvSpPr>
        <p:spPr>
          <a:xfrm>
            <a:off x="97313" y="84556"/>
            <a:ext cx="11946641" cy="3954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R="502285" lvl="0">
              <a:lnSpc>
                <a:spcPct val="102000"/>
              </a:lnSpc>
              <a:spcBef>
                <a:spcPts val="25"/>
              </a:spcBef>
              <a:spcAft>
                <a:spcPts val="0"/>
              </a:spcAft>
              <a:buSzPts val="1200"/>
              <a:tabLst>
                <a:tab pos="923925" algn="l"/>
              </a:tabLst>
            </a:pPr>
            <a:r>
              <a:rPr lang="uk-UA" sz="2000" b="1" spc="0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Ім’я</a:t>
            </a:r>
            <a:r>
              <a:rPr lang="uk-UA" sz="2000" b="1" spc="195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uk-UA" sz="2000" b="1" dirty="0">
                <a:ea typeface="Georgia" panose="02040502050405020303" pitchFamily="18" charset="0"/>
                <a:cs typeface="Georgia" panose="02040502050405020303" pitchFamily="18" charset="0"/>
              </a:rPr>
              <a:t>з</a:t>
            </a:r>
            <a:r>
              <a:rPr lang="uk-UA" sz="2000" b="1" spc="0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мінної</a:t>
            </a:r>
            <a:r>
              <a:rPr lang="uk-UA" sz="2000" b="1" spc="195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uk-UA" sz="2000" b="1" spc="0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в</a:t>
            </a:r>
            <a:r>
              <a:rPr lang="uk-UA" sz="2000" b="1" spc="195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uk-UA" sz="2000" b="1" spc="0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мові</a:t>
            </a:r>
            <a:r>
              <a:rPr lang="uk-UA" sz="2000" b="1" spc="195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uk-UA" sz="2000" b="1" spc="0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програмування</a:t>
            </a:r>
            <a:r>
              <a:rPr lang="uk-UA" sz="2000" b="1" spc="195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uk-UA" sz="2000" b="1" spc="0" dirty="0" err="1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Python</a:t>
            </a:r>
            <a:r>
              <a:rPr lang="uk-UA" sz="2000" b="1" spc="0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uk-UA" sz="2000" b="1" spc="0" dirty="0">
                <a:solidFill>
                  <a:srgbClr val="FF0000"/>
                </a:solidFill>
                <a:effectLst/>
                <a:ea typeface="Georgia" panose="02040502050405020303" pitchFamily="18" charset="0"/>
                <a:cs typeface="Georgia" panose="02040502050405020303" pitchFamily="18" charset="0"/>
              </a:rPr>
              <a:t>не</a:t>
            </a:r>
            <a:r>
              <a:rPr lang="uk-UA" sz="2000" b="1" spc="195" dirty="0">
                <a:solidFill>
                  <a:srgbClr val="FF0000"/>
                </a:solidFill>
                <a:effectLst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uk-UA" sz="2000" b="1" spc="0" dirty="0">
                <a:solidFill>
                  <a:srgbClr val="FF0000"/>
                </a:solidFill>
                <a:effectLst/>
                <a:ea typeface="Georgia" panose="02040502050405020303" pitchFamily="18" charset="0"/>
                <a:cs typeface="Georgia" panose="02040502050405020303" pitchFamily="18" charset="0"/>
              </a:rPr>
              <a:t>може</a:t>
            </a:r>
            <a:r>
              <a:rPr lang="uk-UA" sz="2000" b="1" spc="195" dirty="0">
                <a:solidFill>
                  <a:srgbClr val="FF0000"/>
                </a:solidFill>
                <a:effectLst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uk-UA" sz="2000" b="1" spc="0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розпочинатися з цифри.</a:t>
            </a:r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568AC4E4-D7B6-F88F-B2A1-544051EF1390}"/>
              </a:ext>
            </a:extLst>
          </p:cNvPr>
          <p:cNvGrpSpPr/>
          <p:nvPr/>
        </p:nvGrpSpPr>
        <p:grpSpPr>
          <a:xfrm>
            <a:off x="719212" y="561122"/>
            <a:ext cx="5815006" cy="2867878"/>
            <a:chOff x="719212" y="561122"/>
            <a:chExt cx="5815006" cy="2867878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E08FCC2-AAC3-D378-B9E8-7380491A7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212" y="561122"/>
              <a:ext cx="5815006" cy="2867878"/>
            </a:xfrm>
            <a:prstGeom prst="rect">
              <a:avLst/>
            </a:prstGeom>
          </p:spPr>
        </p:pic>
        <p:sp>
          <p:nvSpPr>
            <p:cNvPr id="8" name="Прямокутник 7">
              <a:extLst>
                <a:ext uri="{FF2B5EF4-FFF2-40B4-BE49-F238E27FC236}">
                  <a16:creationId xmlns:a16="http://schemas.microsoft.com/office/drawing/2014/main" id="{4157B222-5D1E-2351-6142-5AE24E628ABC}"/>
                </a:ext>
              </a:extLst>
            </p:cNvPr>
            <p:cNvSpPr/>
            <p:nvPr/>
          </p:nvSpPr>
          <p:spPr>
            <a:xfrm>
              <a:off x="1805396" y="1390849"/>
              <a:ext cx="615004" cy="9755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sz="5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F</a:t>
              </a:r>
              <a:endParaRPr lang="uk-UA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17" name="Прямокутник 16">
              <a:extLst>
                <a:ext uri="{FF2B5EF4-FFF2-40B4-BE49-F238E27FC236}">
                  <a16:creationId xmlns:a16="http://schemas.microsoft.com/office/drawing/2014/main" id="{1CE0E226-3AFE-140F-96F6-295938692A93}"/>
                </a:ext>
              </a:extLst>
            </p:cNvPr>
            <p:cNvSpPr/>
            <p:nvPr/>
          </p:nvSpPr>
          <p:spPr>
            <a:xfrm>
              <a:off x="4365428" y="1279967"/>
              <a:ext cx="1393371" cy="9755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x2</a:t>
              </a:r>
              <a:endParaRPr lang="uk-UA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9" name="Picture 2" descr="неправильный знак png | PNGWing">
            <a:extLst>
              <a:ext uri="{FF2B5EF4-FFF2-40B4-BE49-F238E27FC236}">
                <a16:creationId xmlns:a16="http://schemas.microsoft.com/office/drawing/2014/main" id="{1465BF0E-7708-B1A1-1DE5-61C81C405A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1944" y1="48444" x2="32778" y2="54222"/>
                        <a14:foregroundMark x1="36667" y1="41333" x2="26944" y2="65778"/>
                        <a14:foregroundMark x1="26944" y1="65778" x2="15556" y2="54222"/>
                        <a14:foregroundMark x1="15833" y1="51111" x2="24722" y2="60444"/>
                        <a14:foregroundMark x1="61944" y1="37778" x2="74722" y2="56444"/>
                        <a14:foregroundMark x1="74722" y1="56444" x2="78611" y2="70667"/>
                        <a14:foregroundMark x1="79167" y1="38222" x2="57500" y2="70667"/>
                        <a14:foregroundMark x1="58333" y1="49778" x2="73889" y2="72444"/>
                        <a14:foregroundMark x1="73889" y1="72444" x2="75000" y2="73333"/>
                        <a14:foregroundMark x1="59167" y1="33778" x2="78889" y2="33333"/>
                        <a14:foregroundMark x1="78889" y1="33333" x2="81111" y2="64444"/>
                        <a14:foregroundMark x1="81111" y1="64444" x2="79444" y2="68444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41" t="21044" r="53841" b="21099"/>
          <a:stretch/>
        </p:blipFill>
        <p:spPr bwMode="auto">
          <a:xfrm>
            <a:off x="2827810" y="2931294"/>
            <a:ext cx="1245326" cy="123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557BA1D6-CC13-06BC-DC8C-CE019B9D7AF1}"/>
              </a:ext>
            </a:extLst>
          </p:cNvPr>
          <p:cNvGrpSpPr/>
          <p:nvPr/>
        </p:nvGrpSpPr>
        <p:grpSpPr>
          <a:xfrm>
            <a:off x="6162878" y="3178561"/>
            <a:ext cx="5815006" cy="2867878"/>
            <a:chOff x="6162878" y="3178561"/>
            <a:chExt cx="5815006" cy="2867878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4ED73C11-2FCE-A64E-8637-C710470CE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2878" y="3178561"/>
              <a:ext cx="5815006" cy="2867878"/>
            </a:xfrm>
            <a:prstGeom prst="rect">
              <a:avLst/>
            </a:prstGeom>
          </p:spPr>
        </p:pic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B8E2521B-1862-5378-7F33-4B3D9107A70F}"/>
                </a:ext>
              </a:extLst>
            </p:cNvPr>
            <p:cNvSpPr/>
            <p:nvPr/>
          </p:nvSpPr>
          <p:spPr>
            <a:xfrm>
              <a:off x="6724454" y="3683481"/>
              <a:ext cx="1622270" cy="9755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2A</a:t>
              </a:r>
              <a:endParaRPr lang="uk-UA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22" name="Прямокутник 21">
              <a:extLst>
                <a:ext uri="{FF2B5EF4-FFF2-40B4-BE49-F238E27FC236}">
                  <a16:creationId xmlns:a16="http://schemas.microsoft.com/office/drawing/2014/main" id="{D194473E-17B3-0D3E-AC16-22F5EB98719F}"/>
                </a:ext>
              </a:extLst>
            </p:cNvPr>
            <p:cNvSpPr/>
            <p:nvPr/>
          </p:nvSpPr>
          <p:spPr>
            <a:xfrm>
              <a:off x="9790910" y="3683481"/>
              <a:ext cx="1706880" cy="9755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5-s</a:t>
              </a:r>
              <a:endParaRPr lang="uk-UA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3074" name="Picture 2" descr="неправильный знак png | PNGWing">
            <a:extLst>
              <a:ext uri="{FF2B5EF4-FFF2-40B4-BE49-F238E27FC236}">
                <a16:creationId xmlns:a16="http://schemas.microsoft.com/office/drawing/2014/main" id="{42C3842B-562A-5E0A-BCFA-3B9B02688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1944" y1="48444" x2="32778" y2="54222"/>
                        <a14:foregroundMark x1="36667" y1="41333" x2="26944" y2="65778"/>
                        <a14:foregroundMark x1="26944" y1="65778" x2="15556" y2="54222"/>
                        <a14:foregroundMark x1="15833" y1="51111" x2="24722" y2="60444"/>
                        <a14:foregroundMark x1="61944" y1="37778" x2="74722" y2="56444"/>
                        <a14:foregroundMark x1="74722" y1="56444" x2="78611" y2="70667"/>
                        <a14:foregroundMark x1="79167" y1="38222" x2="57500" y2="70667"/>
                        <a14:foregroundMark x1="58333" y1="49778" x2="73889" y2="72444"/>
                        <a14:foregroundMark x1="73889" y1="72444" x2="75000" y2="73333"/>
                        <a14:foregroundMark x1="59167" y1="33778" x2="78889" y2="33333"/>
                        <a14:foregroundMark x1="78889" y1="33333" x2="81111" y2="64444"/>
                        <a14:foregroundMark x1="81111" y1="64444" x2="79444" y2="68444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24" t="21044" r="12444" b="21099"/>
          <a:stretch/>
        </p:blipFill>
        <p:spPr bwMode="auto">
          <a:xfrm>
            <a:off x="8486907" y="5426461"/>
            <a:ext cx="1166949" cy="123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hlinkClick r:id="rId6"/>
            <a:extLst>
              <a:ext uri="{FF2B5EF4-FFF2-40B4-BE49-F238E27FC236}">
                <a16:creationId xmlns:a16="http://schemas.microsoft.com/office/drawing/2014/main" id="{40A44B99-A8C8-7AC1-EB31-A380E75E93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26" y="5745064"/>
            <a:ext cx="2853295" cy="111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4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A39558-3342-19B4-8AD6-BB8D312AF1BD}"/>
              </a:ext>
            </a:extLst>
          </p:cNvPr>
          <p:cNvSpPr txBox="1"/>
          <p:nvPr/>
        </p:nvSpPr>
        <p:spPr>
          <a:xfrm>
            <a:off x="97313" y="84556"/>
            <a:ext cx="11946641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/>
              <a:t>Для виведення значень змінних, результатів обчислення, текстів у мові програмування </a:t>
            </a:r>
            <a:r>
              <a:rPr lang="uk-UA" sz="2000" b="1" dirty="0" err="1"/>
              <a:t>Python</a:t>
            </a:r>
            <a:r>
              <a:rPr lang="uk-UA" sz="2000" b="1" dirty="0"/>
              <a:t> використовується команда </a:t>
            </a:r>
            <a:r>
              <a:rPr lang="uk-UA" sz="2400" b="1" dirty="0">
                <a:solidFill>
                  <a:srgbClr val="FF0000"/>
                </a:solidFill>
              </a:rPr>
              <a:t>print (&lt;текст у лапках&gt;, &lt;список виразів і/або імен змінних&gt;).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FFD9D3-123C-8303-6532-E74697A40A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286" t="29333" r="13071" b="6794"/>
          <a:stretch/>
        </p:blipFill>
        <p:spPr>
          <a:xfrm>
            <a:off x="2307772" y="984069"/>
            <a:ext cx="7022434" cy="4093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9496D28-D20C-F2F4-E012-1467A274DC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927" t="42920" r="14358" b="14350"/>
          <a:stretch/>
        </p:blipFill>
        <p:spPr>
          <a:xfrm>
            <a:off x="4868090" y="2943496"/>
            <a:ext cx="7055887" cy="3709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Указатель гифки, анимированные GIF изображения указатель - скачать гиф  картинки на GIFER">
            <a:extLst>
              <a:ext uri="{FF2B5EF4-FFF2-40B4-BE49-F238E27FC236}">
                <a16:creationId xmlns:a16="http://schemas.microsoft.com/office/drawing/2014/main" id="{7EC72074-FF57-49D0-7EAE-40941CCCB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99499" y="1687287"/>
            <a:ext cx="820702" cy="82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Указатель гифки, анимированные GIF изображения указатель - скачать гиф  картинки на GIFER">
            <a:extLst>
              <a:ext uri="{FF2B5EF4-FFF2-40B4-BE49-F238E27FC236}">
                <a16:creationId xmlns:a16="http://schemas.microsoft.com/office/drawing/2014/main" id="{FB949288-56D4-061D-29A3-CCD11D8FE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23453" y="4256396"/>
            <a:ext cx="820702" cy="82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hlinkClick r:id="rId7"/>
            <a:extLst>
              <a:ext uri="{FF2B5EF4-FFF2-40B4-BE49-F238E27FC236}">
                <a16:creationId xmlns:a16="http://schemas.microsoft.com/office/drawing/2014/main" id="{9D80D96A-192D-9174-BA47-9127132AA3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26" y="5745064"/>
            <a:ext cx="2853295" cy="111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7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B066674-80B8-4094-9E22-F2BD371FB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E0E0B7A-5D4D-429E-A748-54E5A8B9FD42}"/>
              </a:ext>
            </a:extLst>
          </p:cNvPr>
          <p:cNvGrpSpPr/>
          <p:nvPr/>
        </p:nvGrpSpPr>
        <p:grpSpPr>
          <a:xfrm>
            <a:off x="0" y="-49059"/>
            <a:ext cx="12192000" cy="6931152"/>
            <a:chOff x="0" y="0"/>
            <a:chExt cx="12192000" cy="6931152"/>
          </a:xfrm>
          <a:solidFill>
            <a:srgbClr val="0070C0"/>
          </a:solidFill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92B41D88-F0E3-4660-BE1E-9A3A66A36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931152" cy="6931152"/>
            </a:xfrm>
            <a:prstGeom prst="rect">
              <a:avLst/>
            </a:prstGeom>
            <a:grpFill/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5953EA1-8FBB-4CE5-A0C3-83D77CC8A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0848" y="0"/>
              <a:ext cx="6931152" cy="6931152"/>
            </a:xfrm>
            <a:prstGeom prst="rect">
              <a:avLst/>
            </a:prstGeom>
            <a:grpFill/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240326C-01C0-41CC-9DAC-40AD3FAA5C5D}"/>
              </a:ext>
            </a:extLst>
          </p:cNvPr>
          <p:cNvGrpSpPr/>
          <p:nvPr/>
        </p:nvGrpSpPr>
        <p:grpSpPr>
          <a:xfrm>
            <a:off x="9178835" y="4068581"/>
            <a:ext cx="2862571" cy="2862571"/>
            <a:chOff x="9178835" y="4068581"/>
            <a:chExt cx="2862571" cy="2862571"/>
          </a:xfrm>
        </p:grpSpPr>
        <p:pic>
          <p:nvPicPr>
            <p:cNvPr id="1030" name="Picture 6" descr="Мальчик Пишет — стоковая векторная графика и другие изображения на тему  Писать - iStock">
              <a:extLst>
                <a:ext uri="{FF2B5EF4-FFF2-40B4-BE49-F238E27FC236}">
                  <a16:creationId xmlns:a16="http://schemas.microsoft.com/office/drawing/2014/main" id="{D7816BD2-E663-465A-8C48-D5C4B51352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8835" y="4068581"/>
              <a:ext cx="2862571" cy="2862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Як росіяни не вкрали Тризуб | Збруч">
              <a:extLst>
                <a:ext uri="{FF2B5EF4-FFF2-40B4-BE49-F238E27FC236}">
                  <a16:creationId xmlns:a16="http://schemas.microsoft.com/office/drawing/2014/main" id="{04216B73-CFC5-45F2-A449-D0E72E3EC3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01" r="26027"/>
            <a:stretch/>
          </p:blipFill>
          <p:spPr bwMode="auto">
            <a:xfrm>
              <a:off x="10177507" y="6045994"/>
              <a:ext cx="261893" cy="299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 descr="Ukraine Ukraine Flag GIF - Ukraine Ukraine Flag Ukrainian - Discover &amp;  Share GIFs">
            <a:extLst>
              <a:ext uri="{FF2B5EF4-FFF2-40B4-BE49-F238E27FC236}">
                <a16:creationId xmlns:a16="http://schemas.microsoft.com/office/drawing/2014/main" id="{58B772BC-209B-40E6-A328-517FAD4D3A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017" y="5369285"/>
            <a:ext cx="826389" cy="82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Прямоугольник: скругленные углы 2">
            <a:extLst>
              <a:ext uri="{FF2B5EF4-FFF2-40B4-BE49-F238E27FC236}">
                <a16:creationId xmlns:a16="http://schemas.microsoft.com/office/drawing/2014/main" id="{9AF7DCA0-3D43-E5B6-1738-FF40B0F62292}"/>
              </a:ext>
            </a:extLst>
          </p:cNvPr>
          <p:cNvSpPr/>
          <p:nvPr/>
        </p:nvSpPr>
        <p:spPr>
          <a:xfrm>
            <a:off x="1829790" y="474251"/>
            <a:ext cx="8845864" cy="1168927"/>
          </a:xfrm>
          <a:prstGeom prst="round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Повну презентацію дивіться у </a:t>
            </a:r>
            <a:r>
              <a:rPr lang="uk-UA" sz="3600" b="1" dirty="0" err="1"/>
              <a:t>відеоуроці</a:t>
            </a:r>
            <a:r>
              <a:rPr lang="uk-UA" sz="3600" b="1" dirty="0"/>
              <a:t>.</a:t>
            </a:r>
            <a:endParaRPr lang="ru-RU" sz="3600" b="1" dirty="0"/>
          </a:p>
        </p:txBody>
      </p:sp>
      <p:pic>
        <p:nvPicPr>
          <p:cNvPr id="89" name="Рисунок 88">
            <a:hlinkClick r:id="rId7"/>
            <a:extLst>
              <a:ext uri="{FF2B5EF4-FFF2-40B4-BE49-F238E27FC236}">
                <a16:creationId xmlns:a16="http://schemas.microsoft.com/office/drawing/2014/main" id="{5BA5E41B-3086-6C97-6D6E-9D3CA51735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259" y="2289437"/>
            <a:ext cx="4783482" cy="1865811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A8935F2D-25F5-DAAD-DD8A-486A6B4618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497"/>
            <a:ext cx="4790804" cy="574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6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6064</TotalTime>
  <Words>172</Words>
  <Application>Microsoft Office PowerPoint</Application>
  <PresentationFormat>Широкий екран</PresentationFormat>
  <Paragraphs>27</Paragraphs>
  <Slides>7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7</vt:i4>
      </vt:variant>
    </vt:vector>
  </HeadingPairs>
  <TitlesOfParts>
    <vt:vector size="15" baseType="lpstr">
      <vt:lpstr>a_Assuan</vt:lpstr>
      <vt:lpstr>Arial</vt:lpstr>
      <vt:lpstr>Arial Black</vt:lpstr>
      <vt:lpstr>Calibri</vt:lpstr>
      <vt:lpstr>Calibri Light</vt:lpstr>
      <vt:lpstr>Fat Freddie CT</vt:lpstr>
      <vt:lpstr>Georgia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732</cp:revision>
  <dcterms:created xsi:type="dcterms:W3CDTF">2023-03-17T21:15:50Z</dcterms:created>
  <dcterms:modified xsi:type="dcterms:W3CDTF">2025-10-24T15:35:05Z</dcterms:modified>
</cp:coreProperties>
</file>