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70" r:id="rId11"/>
    <p:sldId id="268" r:id="rId12"/>
    <p:sldId id="269" r:id="rId13"/>
    <p:sldId id="271" r:id="rId14"/>
    <p:sldId id="272" r:id="rId15"/>
    <p:sldId id="273" r:id="rId16"/>
    <p:sldId id="274" r:id="rId17"/>
    <p:sldId id="276" r:id="rId18"/>
    <p:sldId id="277" r:id="rId19"/>
    <p:sldId id="275" r:id="rId20"/>
    <p:sldId id="279" r:id="rId2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2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D3418-7933-4CDF-B0FB-7441D821062E}" type="datetimeFigureOut">
              <a:rPr lang="uk-UA" smtClean="0"/>
              <a:t>08.10.2025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AE3-95D6-460E-8647-88224732C6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2852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D3418-7933-4CDF-B0FB-7441D821062E}" type="datetimeFigureOut">
              <a:rPr lang="uk-UA" smtClean="0"/>
              <a:t>08.10.2025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AE3-95D6-460E-8647-88224732C6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1106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D3418-7933-4CDF-B0FB-7441D821062E}" type="datetimeFigureOut">
              <a:rPr lang="uk-UA" smtClean="0"/>
              <a:t>08.10.2025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AE3-95D6-460E-8647-88224732C6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0524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D3418-7933-4CDF-B0FB-7441D821062E}" type="datetimeFigureOut">
              <a:rPr lang="uk-UA" smtClean="0"/>
              <a:t>08.10.2025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AE3-95D6-460E-8647-88224732C6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8208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D3418-7933-4CDF-B0FB-7441D821062E}" type="datetimeFigureOut">
              <a:rPr lang="uk-UA" smtClean="0"/>
              <a:t>08.10.2025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AE3-95D6-460E-8647-88224732C6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0652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D3418-7933-4CDF-B0FB-7441D821062E}" type="datetimeFigureOut">
              <a:rPr lang="uk-UA" smtClean="0"/>
              <a:t>08.10.2025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AE3-95D6-460E-8647-88224732C6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415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D3418-7933-4CDF-B0FB-7441D821062E}" type="datetimeFigureOut">
              <a:rPr lang="uk-UA" smtClean="0"/>
              <a:t>08.10.2025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AE3-95D6-460E-8647-88224732C6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773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D3418-7933-4CDF-B0FB-7441D821062E}" type="datetimeFigureOut">
              <a:rPr lang="uk-UA" smtClean="0"/>
              <a:t>08.10.2025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AE3-95D6-460E-8647-88224732C6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3313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D3418-7933-4CDF-B0FB-7441D821062E}" type="datetimeFigureOut">
              <a:rPr lang="uk-UA" smtClean="0"/>
              <a:t>08.10.2025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AE3-95D6-460E-8647-88224732C6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4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D3418-7933-4CDF-B0FB-7441D821062E}" type="datetimeFigureOut">
              <a:rPr lang="uk-UA" smtClean="0"/>
              <a:t>08.10.2025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AE3-95D6-460E-8647-88224732C6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3235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D3418-7933-4CDF-B0FB-7441D821062E}" type="datetimeFigureOut">
              <a:rPr lang="uk-UA" smtClean="0"/>
              <a:t>08.10.2025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9CAE3-95D6-460E-8647-88224732C6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4425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D3418-7933-4CDF-B0FB-7441D821062E}" type="datetimeFigureOut">
              <a:rPr lang="uk-UA" smtClean="0"/>
              <a:t>08.10.2025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9CAE3-95D6-460E-8647-88224732C6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521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.pinimg.com/564x/72/c8/56/72c856a41c69cee21f103d5f8a126f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16" b="-1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758" y="2388357"/>
            <a:ext cx="5895833" cy="1446663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САМООСВІТА</a:t>
            </a:r>
            <a:r>
              <a:rPr lang="uk-UA" dirty="0" smtClean="0"/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ВЧИТЕЛЯ</a:t>
            </a:r>
            <a:endParaRPr lang="uk-UA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idx="1"/>
          </p:nvPr>
        </p:nvSpPr>
        <p:spPr>
          <a:xfrm>
            <a:off x="838200" y="136478"/>
            <a:ext cx="10515600" cy="1965277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цілісний </a:t>
            </a:r>
          </a:p>
          <a:p>
            <a:r>
              <a:rPr lang="uk-UA" sz="4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         неперервний </a:t>
            </a:r>
          </a:p>
          <a:p>
            <a:r>
              <a:rPr lang="uk-UA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uk-UA" sz="4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                        процес</a:t>
            </a:r>
            <a:endParaRPr lang="uk-UA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81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.pinimg.com/564x/bd/d9/85/bdd985d27d1e0c0fce0bdc336febb3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8773"/>
            <a:ext cx="5574432" cy="57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483" y="2129051"/>
            <a:ext cx="4238767" cy="2770495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Підписки на різні фахові видання та групи в </a:t>
            </a:r>
            <a:r>
              <a:rPr lang="uk-UA" dirty="0" err="1" smtClean="0">
                <a:latin typeface="Comic Sans MS" panose="030F0702030302020204" pitchFamily="66" charset="0"/>
              </a:rPr>
              <a:t>соц.мережах</a:t>
            </a:r>
            <a:endParaRPr lang="uk-UA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007" y="378773"/>
            <a:ext cx="53149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9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.pinimg.com/564x/ab/7a/5b/ab7a5bed8c1ae3b20a415559940b80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012"/>
            <a:ext cx="5958623" cy="595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80650" y="1828799"/>
            <a:ext cx="3597322" cy="2579428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latin typeface="Comic Sans MS" panose="030F0702030302020204" pitchFamily="66" charset="0"/>
              </a:rPr>
              <a:t>Спілкування</a:t>
            </a:r>
            <a:br>
              <a:rPr lang="uk-UA" sz="4000" dirty="0" smtClean="0">
                <a:latin typeface="Comic Sans MS" panose="030F0702030302020204" pitchFamily="66" charset="0"/>
              </a:rPr>
            </a:br>
            <a:r>
              <a:rPr lang="uk-UA" sz="4000" dirty="0" smtClean="0">
                <a:latin typeface="Comic Sans MS" panose="030F0702030302020204" pitchFamily="66" charset="0"/>
              </a:rPr>
              <a:t> з </a:t>
            </a:r>
            <a:br>
              <a:rPr lang="uk-UA" sz="4000" dirty="0" smtClean="0">
                <a:latin typeface="Comic Sans MS" panose="030F0702030302020204" pitchFamily="66" charset="0"/>
              </a:rPr>
            </a:br>
            <a:r>
              <a:rPr lang="uk-UA" sz="4000" dirty="0" smtClean="0">
                <a:latin typeface="Comic Sans MS" panose="030F0702030302020204" pitchFamily="66" charset="0"/>
              </a:rPr>
              <a:t>колегами</a:t>
            </a:r>
            <a:endParaRPr lang="uk-UA" sz="40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12" y="931903"/>
            <a:ext cx="6402441" cy="484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2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.pinimg.com/564x/b1/cf/a7/b1cfa72ee02ea1b53faa76cb205931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1" y="334465"/>
            <a:ext cx="5565771" cy="62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2098" y="1852731"/>
            <a:ext cx="3979460" cy="3469896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latin typeface="Comic Sans MS" panose="030F0702030302020204" pitchFamily="66" charset="0"/>
              </a:rPr>
              <a:t>Науково-дослідницька робота над проблемою</a:t>
            </a:r>
            <a:endParaRPr lang="uk-UA" sz="4000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82737">
            <a:off x="7096054" y="433312"/>
            <a:ext cx="38957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4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564x/a8/c7/cf/a8c7cfed7f4c4ed9ecbfd4bb14eec3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"/>
          <a:stretch/>
        </p:blipFill>
        <p:spPr bwMode="auto">
          <a:xfrm>
            <a:off x="13648" y="-366783"/>
            <a:ext cx="4555358" cy="60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716" y="1324757"/>
            <a:ext cx="3370998" cy="289332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Відвідування закладів культури, екскурсій, виставок</a:t>
            </a:r>
            <a:endParaRPr lang="uk-UA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503" y="620890"/>
            <a:ext cx="7233181" cy="542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1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.pinimg.com/564x/9d/d0/34/9dd0346900346c410e952043026ebb4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17239" cy="1325563"/>
          </a:xfrm>
        </p:spPr>
        <p:txBody>
          <a:bodyPr/>
          <a:lstStyle/>
          <a:p>
            <a:pPr algn="ctr"/>
            <a:r>
              <a:rPr lang="uk-UA" dirty="0" smtClean="0">
                <a:latin typeface="Arial Black" panose="020B0A04020102020204" pitchFamily="34" charset="0"/>
              </a:rPr>
              <a:t>Індивідуальний план самоосвіти</a:t>
            </a:r>
            <a:endParaRPr lang="uk-UA" dirty="0">
              <a:latin typeface="Arial Black" panose="020B0A04020102020204" pitchFamily="34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59307" y="2197289"/>
            <a:ext cx="5322628" cy="3439236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Підвищення кваліфікації: 7-9 год на тиждень</a:t>
            </a:r>
          </a:p>
          <a:p>
            <a:pPr algn="ctr"/>
            <a:r>
              <a:rPr lang="uk-UA" sz="3200" dirty="0" smtClean="0">
                <a:latin typeface="Comic Sans MS" panose="030F0702030302020204" pitchFamily="66" charset="0"/>
              </a:rPr>
              <a:t> (виключаючи безпосередню підготовку до уроків)</a:t>
            </a:r>
            <a:endParaRPr lang="uk-UA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15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i.pinimg.com/564x/9a/2b/3b/9a2b3bad403856639b910fbe779e8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6036"/>
            <a:ext cx="12192000" cy="755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4796" y="2164899"/>
            <a:ext cx="5385180" cy="1832165"/>
          </a:xfrm>
        </p:spPr>
        <p:txBody>
          <a:bodyPr>
            <a:normAutofit/>
          </a:bodyPr>
          <a:lstStyle/>
          <a:p>
            <a:pPr algn="ctr"/>
            <a:r>
              <a:rPr lang="uk-UA" sz="6000" b="1" dirty="0" smtClean="0">
                <a:latin typeface="Arial Black" panose="020B0A04020102020204" pitchFamily="34" charset="0"/>
              </a:rPr>
              <a:t>РЕЗУЛЬТАТ</a:t>
            </a:r>
            <a:endParaRPr lang="uk-UA" sz="6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81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8671" y="365126"/>
            <a:ext cx="8052177" cy="1641095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Участь у педагогічних виставках, конкурсах, науково-практичних конференціях, практикумах…</a:t>
            </a:r>
            <a:endParaRPr lang="uk-UA" dirty="0">
              <a:latin typeface="Comic Sans MS" panose="030F0702030302020204" pitchFamily="66" charset="0"/>
            </a:endParaRPr>
          </a:p>
        </p:txBody>
      </p:sp>
      <p:pic>
        <p:nvPicPr>
          <p:cNvPr id="19458" name="Picture 2" descr="https://i.pinimg.com/564x/e4/9a/25/e49a255002fe893d363086fd4fc8892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9" t="25117" r="16979" b="21966"/>
          <a:stretch/>
        </p:blipFill>
        <p:spPr bwMode="auto">
          <a:xfrm>
            <a:off x="395787" y="177421"/>
            <a:ext cx="3452884" cy="289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0657" r="5821"/>
          <a:stretch/>
        </p:blipFill>
        <p:spPr>
          <a:xfrm rot="21072467">
            <a:off x="2858756" y="2390421"/>
            <a:ext cx="7088278" cy="381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1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8671" y="365125"/>
            <a:ext cx="8052177" cy="1325563"/>
          </a:xfrm>
        </p:spPr>
        <p:txBody>
          <a:bodyPr/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Розробка навчально-методичних матеріалів</a:t>
            </a:r>
            <a:endParaRPr lang="uk-UA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https://i.pinimg.com/564x/e4/9a/25/e49a255002fe893d363086fd4fc8892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9" t="25117" r="16979" b="21966"/>
          <a:stretch/>
        </p:blipFill>
        <p:spPr bwMode="auto">
          <a:xfrm>
            <a:off x="395787" y="177421"/>
            <a:ext cx="3452884" cy="289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-4139" t="212" r="4139" b="16189"/>
          <a:stretch/>
        </p:blipFill>
        <p:spPr>
          <a:xfrm rot="628608">
            <a:off x="1990536" y="1799988"/>
            <a:ext cx="3161465" cy="4698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82579">
            <a:off x="6107991" y="1916017"/>
            <a:ext cx="2597684" cy="46181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836" y="1878392"/>
            <a:ext cx="2640012" cy="469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1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8670" y="365125"/>
            <a:ext cx="7915700" cy="1325563"/>
          </a:xfrm>
        </p:spPr>
        <p:txBody>
          <a:bodyPr/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Розробка наочності для уроків</a:t>
            </a:r>
            <a:endParaRPr lang="uk-UA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https://i.pinimg.com/564x/e4/9a/25/e49a255002fe893d363086fd4fc8892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9" t="25117" r="16979" b="21966"/>
          <a:stretch/>
        </p:blipFill>
        <p:spPr bwMode="auto">
          <a:xfrm>
            <a:off x="395787" y="177421"/>
            <a:ext cx="3452884" cy="289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16045"/>
          <a:stretch/>
        </p:blipFill>
        <p:spPr>
          <a:xfrm>
            <a:off x="4266671" y="2193076"/>
            <a:ext cx="6931416" cy="37149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3843" r="13806"/>
          <a:stretch/>
        </p:blipFill>
        <p:spPr>
          <a:xfrm>
            <a:off x="602940" y="3611127"/>
            <a:ext cx="4499147" cy="324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9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8671" y="365125"/>
            <a:ext cx="7505129" cy="1325563"/>
          </a:xfrm>
        </p:spPr>
        <p:txBody>
          <a:bodyPr/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Креативні, творчі </a:t>
            </a:r>
            <a:r>
              <a:rPr lang="uk-UA" dirty="0" err="1" smtClean="0">
                <a:latin typeface="Comic Sans MS" panose="030F0702030302020204" pitchFamily="66" charset="0"/>
              </a:rPr>
              <a:t>уроки</a:t>
            </a:r>
            <a:r>
              <a:rPr lang="uk-UA" dirty="0" smtClean="0">
                <a:latin typeface="Comic Sans MS" panose="030F0702030302020204" pitchFamily="66" charset="0"/>
              </a:rPr>
              <a:t> </a:t>
            </a:r>
            <a:br>
              <a:rPr lang="uk-UA" dirty="0" smtClean="0">
                <a:latin typeface="Comic Sans MS" panose="030F0702030302020204" pitchFamily="66" charset="0"/>
              </a:rPr>
            </a:br>
            <a:r>
              <a:rPr lang="uk-UA" dirty="0" smtClean="0">
                <a:latin typeface="Comic Sans MS" panose="030F0702030302020204" pitchFamily="66" charset="0"/>
              </a:rPr>
              <a:t>та виховні заходи</a:t>
            </a:r>
            <a:endParaRPr lang="uk-UA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https://i.pinimg.com/564x/e4/9a/25/e49a255002fe893d363086fd4fc8892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9" t="25117" r="16979" b="21966"/>
          <a:stretch/>
        </p:blipFill>
        <p:spPr bwMode="auto">
          <a:xfrm>
            <a:off x="395787" y="177421"/>
            <a:ext cx="3452884" cy="289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0262" r="12574"/>
          <a:stretch/>
        </p:blipFill>
        <p:spPr>
          <a:xfrm>
            <a:off x="3034356" y="1878392"/>
            <a:ext cx="6798758" cy="455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i.pinimg.com/564x/d0/76/cb/d076cbd283cc75f3ce573ca29e73a4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9" y="0"/>
            <a:ext cx="1090456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2824" y="1709738"/>
            <a:ext cx="6673755" cy="2957796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Безперервний процес саморозвитку та самовдосконалення,</a:t>
            </a:r>
            <a:br>
              <a:rPr lang="uk-UA" sz="40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uk-UA" sz="40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це основна форма підвищення пед. компетентності</a:t>
            </a:r>
            <a:endParaRPr lang="uk-UA" sz="4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3125336" y="5022376"/>
            <a:ext cx="5418163" cy="1067274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САМООСВІТА</a:t>
            </a:r>
            <a:endParaRPr lang="uk-UA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42889" y="159027"/>
            <a:ext cx="3488359" cy="5703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САМООСВІТА  - ЦЕ ….</a:t>
            </a:r>
            <a:endParaRPr lang="uk-UA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Місце для тексту 2"/>
          <p:cNvSpPr txBox="1">
            <a:spLocks/>
          </p:cNvSpPr>
          <p:nvPr/>
        </p:nvSpPr>
        <p:spPr>
          <a:xfrm>
            <a:off x="175146" y="6355563"/>
            <a:ext cx="9038704" cy="661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800" i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ОПИШІТЬ ПОНЯТТЯ ТРЬОМА СЛОВАМИ, СКОРИСТАВШИСЬ ПОСИЛАННЯМ У </a:t>
            </a:r>
            <a:r>
              <a:rPr lang="en-US" sz="1800" i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VIBER</a:t>
            </a:r>
            <a:r>
              <a:rPr lang="uk-UA" sz="1800" i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.</a:t>
            </a:r>
            <a:endParaRPr lang="uk-UA" sz="1800" i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48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.pinimg.com/564x/3e/7a/d3/3e7ad351ee81a89e8687e7088a3dd4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9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6656" y="1883391"/>
            <a:ext cx="5677469" cy="3439236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Ти лише доти здатен сприяти освіті інших, поки продовжуєш працювати над власною освітою</a:t>
            </a:r>
            <a:r>
              <a:rPr lang="uk-UA" dirty="0" smtClean="0"/>
              <a:t>…</a:t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6455390" y="5227093"/>
            <a:ext cx="1924334" cy="586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uk-UA" sz="2400" b="1" dirty="0" err="1" smtClean="0">
                <a:latin typeface="Arial Black" panose="020B0A04020102020204" pitchFamily="34" charset="0"/>
              </a:rPr>
              <a:t>Дістервег</a:t>
            </a:r>
            <a:endParaRPr lang="uk-UA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1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i.pinimg.com/564x/ce/0f/86/ce0f8645d504eac64f438a15db8f996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0" b="786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2265528" y="2620370"/>
            <a:ext cx="7492621" cy="1705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5400" dirty="0" smtClean="0">
                <a:latin typeface="Arial Black" panose="020B0A04020102020204" pitchFamily="34" charset="0"/>
              </a:rPr>
              <a:t>Мотиви, що спонукають до самоосвіти</a:t>
            </a:r>
            <a:endParaRPr lang="uk-UA" sz="5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69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2" name="Picture 4" descr="https://i.pinimg.com/564x/ec/0c/5d/ec0c5d79e36bceb1455063453433a1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96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6095999" y="1536237"/>
            <a:ext cx="4244454" cy="61414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БАЖАННЯ ТВОРЧОСТІ</a:t>
            </a:r>
            <a:endParaRPr lang="uk-U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6539552" y="2917161"/>
            <a:ext cx="4244454" cy="61414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ЗМІНИ В СУСПІЛЬСТВІ</a:t>
            </a:r>
            <a:endParaRPr lang="uk-U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7218474" y="4450708"/>
            <a:ext cx="4244454" cy="61414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КОНКУРЕНЦІЯ</a:t>
            </a:r>
            <a:endParaRPr lang="uk-U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50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2" name="Picture 4" descr="https://i.pinimg.com/564x/ec/0c/5d/ec0c5d79e36bceb1455063453433a1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5868537" y="1487606"/>
            <a:ext cx="4244454" cy="61414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ГРОМАДСЬКА ДУМКА</a:t>
            </a:r>
            <a:endParaRPr lang="uk-U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6237028" y="2886406"/>
            <a:ext cx="4899545" cy="61414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МАТЕРІАЛЬНЕ СТИМУЛЮВАННЯ</a:t>
            </a:r>
            <a:endParaRPr lang="uk-U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7767850" y="4346716"/>
            <a:ext cx="3872553" cy="61414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ІНТЕРЕС</a:t>
            </a:r>
            <a:endParaRPr lang="uk-U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21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pinimg.com/564x/ad/8d/2e/ad8d2efa333bbb62bddb8377727d96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6499" y="1405719"/>
            <a:ext cx="7514229" cy="3207224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latin typeface="Arial Black" panose="020B0A04020102020204" pitchFamily="34" charset="0"/>
              </a:rPr>
              <a:t>Комплексний підхід!!!</a:t>
            </a:r>
            <a:br>
              <a:rPr lang="uk-UA" b="1" dirty="0" smtClean="0">
                <a:latin typeface="Arial Black" panose="020B0A04020102020204" pitchFamily="34" charset="0"/>
              </a:rPr>
            </a:br>
            <a:r>
              <a:rPr lang="uk-UA" dirty="0" smtClean="0">
                <a:latin typeface="Arial Black" panose="020B0A04020102020204" pitchFamily="34" charset="0"/>
              </a:rPr>
              <a:t> </a:t>
            </a:r>
            <a:r>
              <a:rPr lang="uk-UA" sz="6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ОБОВ’ЯЗКОВО!</a:t>
            </a:r>
            <a:endParaRPr lang="uk-UA" sz="6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0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564x/b3/40/dd/b340dd92b91c1d11daf78b66193c75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34" y="365125"/>
            <a:ext cx="536257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552" y="1156695"/>
            <a:ext cx="4115937" cy="357907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>
                <a:latin typeface="Comic Sans MS" panose="030F0702030302020204" pitchFamily="66" charset="0"/>
              </a:rPr>
              <a:t>Підвищення кваліфікації </a:t>
            </a:r>
            <a:br>
              <a:rPr lang="uk-UA" dirty="0" smtClean="0">
                <a:latin typeface="Comic Sans MS" panose="030F0702030302020204" pitchFamily="66" charset="0"/>
              </a:rPr>
            </a:br>
            <a:r>
              <a:rPr lang="uk-UA" dirty="0" smtClean="0">
                <a:latin typeface="Comic Sans MS" panose="030F0702030302020204" pitchFamily="66" charset="0"/>
              </a:rPr>
              <a:t>(на курсах і </a:t>
            </a:r>
            <a:br>
              <a:rPr lang="uk-UA" dirty="0" smtClean="0">
                <a:latin typeface="Comic Sans MS" panose="030F0702030302020204" pitchFamily="66" charset="0"/>
              </a:rPr>
            </a:br>
            <a:r>
              <a:rPr lang="uk-UA" dirty="0" smtClean="0">
                <a:latin typeface="Comic Sans MS" panose="030F0702030302020204" pitchFamily="66" charset="0"/>
              </a:rPr>
              <a:t>у </a:t>
            </a:r>
            <a:r>
              <a:rPr lang="uk-UA" dirty="0" err="1" smtClean="0">
                <a:latin typeface="Comic Sans MS" panose="030F0702030302020204" pitchFamily="66" charset="0"/>
              </a:rPr>
              <a:t>міжкурсовий</a:t>
            </a:r>
            <a:r>
              <a:rPr lang="uk-UA" dirty="0" smtClean="0">
                <a:latin typeface="Comic Sans MS" panose="030F0702030302020204" pitchFamily="66" charset="0"/>
              </a:rPr>
              <a:t> період)</a:t>
            </a:r>
            <a:endParaRPr lang="uk-UA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254" r="9553"/>
          <a:stretch/>
        </p:blipFill>
        <p:spPr>
          <a:xfrm>
            <a:off x="6599645" y="3800201"/>
            <a:ext cx="5035622" cy="29010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2650" r="11119" b="2799"/>
          <a:stretch/>
        </p:blipFill>
        <p:spPr>
          <a:xfrm rot="866901">
            <a:off x="5920321" y="687184"/>
            <a:ext cx="5940390" cy="340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7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63/fc/fe/63fcfed0514feb492b83e4e477938b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480"/>
            <a:ext cx="5615447" cy="538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938" y="1879978"/>
            <a:ext cx="4757382" cy="2446362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latin typeface="Comic Sans MS" panose="030F0702030302020204" pitchFamily="66" charset="0"/>
              </a:rPr>
              <a:t>Участь у роботі методичних об’єднань</a:t>
            </a:r>
            <a:endParaRPr lang="uk-UA" sz="4000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2559"/>
          <a:stretch/>
        </p:blipFill>
        <p:spPr>
          <a:xfrm>
            <a:off x="9352604" y="186480"/>
            <a:ext cx="2600325" cy="44773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575" t="16894" r="-1575" b="1888"/>
          <a:stretch/>
        </p:blipFill>
        <p:spPr>
          <a:xfrm>
            <a:off x="5499652" y="1594380"/>
            <a:ext cx="3852952" cy="469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7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571" t="5797" r="15373" b="9952"/>
          <a:stretch/>
        </p:blipFill>
        <p:spPr>
          <a:xfrm rot="19118620">
            <a:off x="4644976" y="1924333"/>
            <a:ext cx="3725560" cy="3603009"/>
          </a:xfrm>
          <a:prstGeom prst="rect">
            <a:avLst/>
          </a:prstGeom>
        </p:spPr>
      </p:pic>
      <p:pic>
        <p:nvPicPr>
          <p:cNvPr id="12290" name="Picture 2" descr="https://i.pinimg.com/564x/23/3a/2d/233a2d7415274d7e9dacfaded31bbaa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" b="5648"/>
          <a:stretch/>
        </p:blipFill>
        <p:spPr bwMode="auto">
          <a:xfrm>
            <a:off x="150126" y="191069"/>
            <a:ext cx="5196840" cy="591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8799"/>
            <a:ext cx="3597322" cy="2579428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latin typeface="Comic Sans MS" panose="030F0702030302020204" pitchFamily="66" charset="0"/>
              </a:rPr>
              <a:t>Робота над різною літературою</a:t>
            </a:r>
            <a:endParaRPr lang="uk-UA" sz="4000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549" y="322238"/>
            <a:ext cx="433387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7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137</Words>
  <Application>Microsoft Office PowerPoint</Application>
  <PresentationFormat>Широкоэкранный</PresentationFormat>
  <Paragraphs>33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Arial Narrow</vt:lpstr>
      <vt:lpstr>Bahnschrift</vt:lpstr>
      <vt:lpstr>Calibri</vt:lpstr>
      <vt:lpstr>Calibri Light</vt:lpstr>
      <vt:lpstr>Comic Sans MS</vt:lpstr>
      <vt:lpstr>Тема Office</vt:lpstr>
      <vt:lpstr>САМООСВІТА ВЧИТЕЛЯ</vt:lpstr>
      <vt:lpstr>Безперервний процес саморозвитку та самовдосконалення, це основна форма підвищення пед. компетентності</vt:lpstr>
      <vt:lpstr>Презентация PowerPoint</vt:lpstr>
      <vt:lpstr>Презентация PowerPoint</vt:lpstr>
      <vt:lpstr>Презентация PowerPoint</vt:lpstr>
      <vt:lpstr>Комплексний підхід!!!  ОБОВ’ЯЗКОВО!</vt:lpstr>
      <vt:lpstr> Підвищення кваліфікації  (на курсах і  у міжкурсовий період)</vt:lpstr>
      <vt:lpstr>Участь у роботі методичних об’єднань</vt:lpstr>
      <vt:lpstr>Робота над різною літературою</vt:lpstr>
      <vt:lpstr>Підписки на різні фахові видання та групи в соц.мережах</vt:lpstr>
      <vt:lpstr>Спілкування  з  колегами</vt:lpstr>
      <vt:lpstr>Науково-дослідницька робота над проблемою</vt:lpstr>
      <vt:lpstr>Відвідування закладів культури, екскурсій, виставок</vt:lpstr>
      <vt:lpstr>Індивідуальний план самоосвіти</vt:lpstr>
      <vt:lpstr>РЕЗУЛЬТАТ</vt:lpstr>
      <vt:lpstr>Участь у педагогічних виставках, конкурсах, науково-практичних конференціях, практикумах…</vt:lpstr>
      <vt:lpstr>Розробка навчально-методичних матеріалів</vt:lpstr>
      <vt:lpstr>Розробка наочності для уроків</vt:lpstr>
      <vt:lpstr>Креативні, творчі уроки  та виховні заходи</vt:lpstr>
      <vt:lpstr>Ти лише доти здатен сприяти освіті інших, поки продовжуєш працювати над власною освітою…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Dina</dc:creator>
  <cp:lastModifiedBy>Lenovo</cp:lastModifiedBy>
  <cp:revision>33</cp:revision>
  <dcterms:created xsi:type="dcterms:W3CDTF">2024-06-04T18:19:50Z</dcterms:created>
  <dcterms:modified xsi:type="dcterms:W3CDTF">2025-10-08T16:01:22Z</dcterms:modified>
</cp:coreProperties>
</file>