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22" r:id="rId2"/>
    <p:sldId id="524" r:id="rId3"/>
    <p:sldId id="525" r:id="rId4"/>
    <p:sldId id="527" r:id="rId5"/>
    <p:sldId id="529" r:id="rId6"/>
    <p:sldId id="543" r:id="rId7"/>
    <p:sldId id="544" r:id="rId8"/>
    <p:sldId id="552" r:id="rId9"/>
    <p:sldId id="554" r:id="rId10"/>
    <p:sldId id="27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AFA"/>
    <a:srgbClr val="0000FF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33CE5-7650-4077-87B5-C9F8CFD46EEB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8D56A-32CD-4F05-8F75-30992123FF3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75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dkkFMt7U0aI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jpg"/><Relationship Id="rId7" Type="http://schemas.openxmlformats.org/officeDocument/2006/relationships/hyperlink" Target="https://youtu.be/dkkFMt7U0a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kkFMt7U0aI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dkkFMt7U0aI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dkkFMt7U0a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dkkFMt7U0aI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hyperlink" Target="https://youtu.be/dkkFMt7U0aI" TargetMode="External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image" Target="../media/image6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hyperlink" Target="https://youtu.be/dkkFMt7U0aI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4.png"/><Relationship Id="rId12" Type="http://schemas.microsoft.com/office/2007/relationships/hdphoto" Target="../media/hdphoto13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2.wdp"/><Relationship Id="rId4" Type="http://schemas.openxmlformats.org/officeDocument/2006/relationships/image" Target="../media/image6.jpg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openxmlformats.org/officeDocument/2006/relationships/hyperlink" Target="https://youtu.be/dkkFMt7U0aI" TargetMode="External"/><Relationship Id="rId4" Type="http://schemas.openxmlformats.org/officeDocument/2006/relationships/image" Target="../media/image6.jp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31.jpeg"/><Relationship Id="rId12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hyperlink" Target="https://youtu.be/dkkFMt7U0aI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openxmlformats.org/officeDocument/2006/relationships/image" Target="../media/image6.jp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64732" y="0"/>
            <a:ext cx="3679132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6042942" y="2459503"/>
            <a:ext cx="5712823" cy="193899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Пристрої пам’яті, їх види та характеристики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3CA78-63BE-466D-8E64-32371314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093" t="35960" r="9621" b="44743"/>
          <a:stretch/>
        </p:blipFill>
        <p:spPr>
          <a:xfrm>
            <a:off x="1193075" y="99274"/>
            <a:ext cx="5712823" cy="110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EF1F8022-4155-48C9-9340-D43BD1295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12" y="5155773"/>
            <a:ext cx="3125223" cy="12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0"/>
            <a:ext cx="11949668" cy="116994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rgbClr val="FF0000"/>
                </a:solidFill>
              </a:rPr>
              <a:t>Внутрішня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пам’ять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призначена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забезпечення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роботи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процесора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Її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складові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>
                <a:solidFill>
                  <a:srgbClr val="FF0000"/>
                </a:solidFill>
              </a:rPr>
              <a:t>оперативна </a:t>
            </a:r>
            <a:r>
              <a:rPr lang="ru-RU" b="1" dirty="0" err="1">
                <a:solidFill>
                  <a:srgbClr val="FF0000"/>
                </a:solidFill>
              </a:rPr>
              <a:t>пам’ять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постійна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пам’ять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кеш-пам’ять</a:t>
            </a:r>
            <a:r>
              <a:rPr lang="ru-RU" b="1" dirty="0">
                <a:solidFill>
                  <a:schemeClr val="tx1"/>
                </a:solidFill>
              </a:rPr>
              <a:t>), як і </a:t>
            </a:r>
            <a:r>
              <a:rPr lang="ru-RU" b="1" dirty="0" err="1">
                <a:solidFill>
                  <a:schemeClr val="tx1"/>
                </a:solidFill>
              </a:rPr>
              <a:t>процесор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розміщуються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материнській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платі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комп’ютера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rgbClr val="FF0000"/>
                </a:solidFill>
              </a:rPr>
              <a:t>Материнська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систем-</a:t>
            </a:r>
          </a:p>
          <a:p>
            <a:r>
              <a:rPr lang="ru-RU" b="1" dirty="0">
                <a:solidFill>
                  <a:srgbClr val="FF0000"/>
                </a:solidFill>
              </a:rPr>
              <a:t>на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основна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складова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сучасних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персональних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комп’ютерів</a:t>
            </a:r>
            <a:r>
              <a:rPr lang="ru-RU" b="1" dirty="0">
                <a:solidFill>
                  <a:schemeClr val="tx1"/>
                </a:solidFill>
              </a:rPr>
              <a:t>, яка </a:t>
            </a:r>
            <a:r>
              <a:rPr lang="ru-RU" b="1" dirty="0" err="1">
                <a:solidFill>
                  <a:schemeClr val="tx1"/>
                </a:solidFill>
              </a:rPr>
              <a:t>забезпечує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передавання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пристроями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Материнська плата s1155 g2-3 Intel H61 GM (int video) 2*DDR3 Asus P8H61-M  LX3 Plus mATX б/в - купити за найкращою ціною в Дніпрі від компанії  &quot;vortex.dp.ua. Сервісний центр, ремонт ноутбуків, комп'ютерів,  комплектуючих,">
            <a:extLst>
              <a:ext uri="{FF2B5EF4-FFF2-40B4-BE49-F238E27FC236}">
                <a16:creationId xmlns:a16="http://schemas.microsoft.com/office/drawing/2014/main" id="{E8AF21F7-3674-4F2D-854D-6826A098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18" y="1328082"/>
            <a:ext cx="7854178" cy="53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ілка: вправо 1">
            <a:extLst>
              <a:ext uri="{FF2B5EF4-FFF2-40B4-BE49-F238E27FC236}">
                <a16:creationId xmlns:a16="http://schemas.microsoft.com/office/drawing/2014/main" id="{A1DD3801-2ED3-484C-9C37-B3A1F291D938}"/>
              </a:ext>
            </a:extLst>
          </p:cNvPr>
          <p:cNvSpPr/>
          <p:nvPr/>
        </p:nvSpPr>
        <p:spPr>
          <a:xfrm rot="821039">
            <a:off x="4902561" y="2677671"/>
            <a:ext cx="1860646" cy="526473"/>
          </a:xfrm>
          <a:prstGeom prst="rightArrow">
            <a:avLst>
              <a:gd name="adj1" fmla="val 50000"/>
              <a:gd name="adj2" fmla="val 1359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Picture 2" descr="CPU X на Андроид Скачать Бесплатно без регистрации">
            <a:extLst>
              <a:ext uri="{FF2B5EF4-FFF2-40B4-BE49-F238E27FC236}">
                <a16:creationId xmlns:a16="http://schemas.microsoft.com/office/drawing/2014/main" id="{444E4777-7A78-8A10-9EB6-FD8FAB68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75" y="1296973"/>
            <a:ext cx="1936821" cy="19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3D12EA39-2E19-1257-13F9-5B59ACB00A2A}"/>
              </a:ext>
            </a:extLst>
          </p:cNvPr>
          <p:cNvSpPr/>
          <p:nvPr/>
        </p:nvSpPr>
        <p:spPr>
          <a:xfrm>
            <a:off x="4573945" y="5445675"/>
            <a:ext cx="2001027" cy="604604"/>
          </a:xfrm>
          <a:prstGeom prst="wedgeRoundRectCallout">
            <a:avLst>
              <a:gd name="adj1" fmla="val 49690"/>
              <a:gd name="adj2" fmla="val -1077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Материнська плата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D2367B57-CF0B-866E-0A35-826EC8D262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419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Оперативна </a:t>
            </a:r>
            <a:r>
              <a:rPr lang="ru-RU" b="1" dirty="0" err="1">
                <a:solidFill>
                  <a:srgbClr val="FF0000"/>
                </a:solidFill>
              </a:rPr>
              <a:t>пам’ять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є основною в </a:t>
            </a:r>
            <a:r>
              <a:rPr lang="ru-RU" b="1" dirty="0" err="1">
                <a:solidFill>
                  <a:schemeClr val="tx1"/>
                </a:solidFill>
              </a:rPr>
              <a:t>комп’ютері</a:t>
            </a:r>
            <a:r>
              <a:rPr lang="ru-RU" b="1" dirty="0">
                <a:solidFill>
                  <a:schemeClr val="tx1"/>
                </a:solidFill>
              </a:rPr>
              <a:t>, у </a:t>
            </a:r>
            <a:r>
              <a:rPr lang="ru-RU" b="1" dirty="0" err="1">
                <a:solidFill>
                  <a:schemeClr val="tx1"/>
                </a:solidFill>
              </a:rPr>
              <a:t>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розміщуються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програми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дані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подальшому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опрацьову-ються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процесором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Щоб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були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опрацьовані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процесором</a:t>
            </a:r>
            <a:r>
              <a:rPr lang="ru-RU" b="1" dirty="0">
                <a:solidFill>
                  <a:schemeClr val="tx1"/>
                </a:solidFill>
              </a:rPr>
              <a:t>, вони </a:t>
            </a:r>
            <a:r>
              <a:rPr lang="ru-RU" b="1" dirty="0" err="1">
                <a:solidFill>
                  <a:schemeClr val="tx1"/>
                </a:solidFill>
              </a:rPr>
              <a:t>попередньо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повинні</a:t>
            </a:r>
            <a:r>
              <a:rPr lang="ru-RU" b="1" dirty="0">
                <a:solidFill>
                  <a:schemeClr val="tx1"/>
                </a:solidFill>
              </a:rPr>
              <a:t> бути </a:t>
            </a:r>
            <a:r>
              <a:rPr lang="ru-RU" b="1" dirty="0" err="1">
                <a:solidFill>
                  <a:schemeClr val="tx1"/>
                </a:solidFill>
              </a:rPr>
              <a:t>передані</a:t>
            </a:r>
            <a:r>
              <a:rPr lang="ru-RU" b="1" dirty="0">
                <a:solidFill>
                  <a:schemeClr val="tx1"/>
                </a:solidFill>
              </a:rPr>
              <a:t> («</a:t>
            </a:r>
            <a:r>
              <a:rPr lang="ru-RU" b="1" dirty="0" err="1">
                <a:solidFill>
                  <a:schemeClr val="tx1"/>
                </a:solidFill>
              </a:rPr>
              <a:t>завантаже-ні</a:t>
            </a:r>
            <a:r>
              <a:rPr lang="ru-RU" b="1" dirty="0">
                <a:solidFill>
                  <a:schemeClr val="tx1"/>
                </a:solidFill>
              </a:rPr>
              <a:t>») з </a:t>
            </a:r>
            <a:r>
              <a:rPr lang="ru-RU" b="1" dirty="0" err="1">
                <a:solidFill>
                  <a:schemeClr val="tx1"/>
                </a:solidFill>
              </a:rPr>
              <a:t>пристроїв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уведення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пристроїв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зовнішньої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оперативної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Що таке оперативна пам'ять та її види?">
            <a:extLst>
              <a:ext uri="{FF2B5EF4-FFF2-40B4-BE49-F238E27FC236}">
                <a16:creationId xmlns:a16="http://schemas.microsoft.com/office/drawing/2014/main" id="{A495C0A4-C80C-C87F-2850-A5B5526F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23" y="1156691"/>
            <a:ext cx="6166677" cy="37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амять png | PNGWing">
            <a:extLst>
              <a:ext uri="{FF2B5EF4-FFF2-40B4-BE49-F238E27FC236}">
                <a16:creationId xmlns:a16="http://schemas.microsoft.com/office/drawing/2014/main" id="{C9D060EC-9C7F-1DD5-6DFE-7CA9C740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7" b="89984" l="6304" r="90000">
                        <a14:foregroundMark x1="30870" y1="10652" x2="84239" y2="47695"/>
                        <a14:foregroundMark x1="6304" y1="39428" x2="10761" y2="39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41">
            <a:off x="2305444" y="3417313"/>
            <a:ext cx="6036129" cy="41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перативная память - купить по низким ценам в Бишкеке, Оше, Джалал-Абаде,  Караколе и по всему Кыргызстану | KIVANO.KG">
            <a:extLst>
              <a:ext uri="{FF2B5EF4-FFF2-40B4-BE49-F238E27FC236}">
                <a16:creationId xmlns:a16="http://schemas.microsoft.com/office/drawing/2014/main" id="{0309B708-FC08-B10D-052E-DD9DA4222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b="21905"/>
          <a:stretch/>
        </p:blipFill>
        <p:spPr bwMode="auto">
          <a:xfrm>
            <a:off x="559526" y="1018903"/>
            <a:ext cx="5118463" cy="29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id="{36DF7948-3CC8-D0BF-4131-4DB65059899F}"/>
              </a:ext>
            </a:extLst>
          </p:cNvPr>
          <p:cNvSpPr/>
          <p:nvPr/>
        </p:nvSpPr>
        <p:spPr>
          <a:xfrm>
            <a:off x="801189" y="4683265"/>
            <a:ext cx="2238101" cy="604604"/>
          </a:xfrm>
          <a:prstGeom prst="wedgeRoundRectCallout">
            <a:avLst>
              <a:gd name="adj1" fmla="val 46644"/>
              <a:gd name="adj2" fmla="val 1284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Планки оперативної пам’яті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hlinkClick r:id="rId9"/>
            <a:extLst>
              <a:ext uri="{FF2B5EF4-FFF2-40B4-BE49-F238E27FC236}">
                <a16:creationId xmlns:a16="http://schemas.microsoft.com/office/drawing/2014/main" id="{569298FB-3A90-CFEC-5A59-DAE78A5E3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45151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Зазвичай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материнській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платі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встановити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кілька</a:t>
            </a:r>
            <a:r>
              <a:rPr lang="ru-RU" b="1" dirty="0">
                <a:solidFill>
                  <a:schemeClr val="tx1"/>
                </a:solidFill>
              </a:rPr>
              <a:t> плат з </a:t>
            </a:r>
            <a:r>
              <a:rPr lang="ru-RU" b="1" dirty="0" err="1">
                <a:solidFill>
                  <a:schemeClr val="tx1"/>
                </a:solidFill>
              </a:rPr>
              <a:t>мікросхемами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оперативної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Материнська плата s1155 g2-3 Intel H61 GM (int video) 2*DDR3 Asus P8H61-M  LX3 Plus mATX б/в - купити за найкращою ціною в Дніпрі від компанії  &quot;vortex.dp.ua. Сервісний центр, ремонт ноутбуків, комп'ютерів,  комплектуючих,">
            <a:extLst>
              <a:ext uri="{FF2B5EF4-FFF2-40B4-BE49-F238E27FC236}">
                <a16:creationId xmlns:a16="http://schemas.microsoft.com/office/drawing/2014/main" id="{ADBB13D7-E469-4B14-857C-17399E9B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3" y="1241224"/>
            <a:ext cx="7854178" cy="53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перативна пам'ять (ОЗУ або RAM), як вона працює, як збільшити розмір  оперативної пам'яті | Поширені запитання">
            <a:extLst>
              <a:ext uri="{FF2B5EF4-FFF2-40B4-BE49-F238E27FC236}">
                <a16:creationId xmlns:a16="http://schemas.microsoft.com/office/drawing/2014/main" id="{31C64A15-B481-4F54-880D-986DA998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55" y="730450"/>
            <a:ext cx="3919682" cy="21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Оперативна пам'ять (ОЗУ або RAM), як вона працює, як збільшити розмір  оперативної пам'яті | Поширені запитання">
            <a:extLst>
              <a:ext uri="{FF2B5EF4-FFF2-40B4-BE49-F238E27FC236}">
                <a16:creationId xmlns:a16="http://schemas.microsoft.com/office/drawing/2014/main" id="{59DF2E9B-FCAF-4B04-A0BE-CFC16960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6" y="1039291"/>
            <a:ext cx="3919682" cy="21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B4B8669F-2D2C-4DE8-9D2F-66A606E23274}"/>
              </a:ext>
            </a:extLst>
          </p:cNvPr>
          <p:cNvSpPr/>
          <p:nvPr/>
        </p:nvSpPr>
        <p:spPr>
          <a:xfrm rot="9638371">
            <a:off x="5186144" y="2161583"/>
            <a:ext cx="1447458" cy="526473"/>
          </a:xfrm>
          <a:prstGeom prst="rightArrow">
            <a:avLst>
              <a:gd name="adj1" fmla="val 50000"/>
              <a:gd name="adj2" fmla="val 1359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:a16="http://schemas.microsoft.com/office/drawing/2014/main" id="{845FACE1-1044-2E68-C16E-0F2C98075DBF}"/>
              </a:ext>
            </a:extLst>
          </p:cNvPr>
          <p:cNvSpPr/>
          <p:nvPr/>
        </p:nvSpPr>
        <p:spPr>
          <a:xfrm>
            <a:off x="3522517" y="1210382"/>
            <a:ext cx="1652685" cy="424542"/>
          </a:xfrm>
          <a:prstGeom prst="wedgeRoundRectCallout">
            <a:avLst>
              <a:gd name="adj1" fmla="val 23986"/>
              <a:gd name="adj2" fmla="val 214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chemeClr val="bg1"/>
                </a:solidFill>
              </a:rPr>
              <a:t>Слоти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hlinkClick r:id="rId9"/>
            <a:extLst>
              <a:ext uri="{FF2B5EF4-FFF2-40B4-BE49-F238E27FC236}">
                <a16:creationId xmlns:a16="http://schemas.microsoft.com/office/drawing/2014/main" id="{ABF03A23-05AF-3152-F19D-A3EEB93E2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26227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Ємність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кеш-пам’яті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першого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рівня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більшості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процесорів</a:t>
            </a:r>
            <a:r>
              <a:rPr lang="ru-RU" b="1" dirty="0">
                <a:solidFill>
                  <a:schemeClr val="tx1"/>
                </a:solidFill>
              </a:rPr>
              <a:t> – 128 </a:t>
            </a:r>
            <a:r>
              <a:rPr lang="ru-RU" b="1" dirty="0" err="1">
                <a:solidFill>
                  <a:schemeClr val="tx1"/>
                </a:solidFill>
              </a:rPr>
              <a:t>кБ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Ємності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кеш-пам’яті</a:t>
            </a:r>
            <a:r>
              <a:rPr lang="ru-RU" b="1" dirty="0">
                <a:solidFill>
                  <a:schemeClr val="tx1"/>
                </a:solidFill>
              </a:rPr>
              <a:t> другого і </a:t>
            </a:r>
            <a:r>
              <a:rPr lang="ru-RU" b="1" dirty="0" err="1">
                <a:solidFill>
                  <a:schemeClr val="tx1"/>
                </a:solidFill>
              </a:rPr>
              <a:t>третього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рівнів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суттєво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відрізняються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різних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процесорах</a:t>
            </a:r>
            <a:r>
              <a:rPr lang="ru-RU" b="1" dirty="0">
                <a:solidFill>
                  <a:schemeClr val="tx1"/>
                </a:solidFill>
              </a:rPr>
              <a:t>. На </a:t>
            </a:r>
            <a:r>
              <a:rPr lang="ru-RU" b="1" dirty="0" err="1">
                <a:solidFill>
                  <a:schemeClr val="tx1"/>
                </a:solidFill>
              </a:rPr>
              <a:t>кінець</a:t>
            </a:r>
            <a:r>
              <a:rPr lang="ru-RU" b="1" dirty="0">
                <a:solidFill>
                  <a:schemeClr val="tx1"/>
                </a:solidFill>
              </a:rPr>
              <a:t> 2023 року </a:t>
            </a:r>
            <a:r>
              <a:rPr lang="ru-RU" b="1" dirty="0" err="1">
                <a:solidFill>
                  <a:schemeClr val="tx1"/>
                </a:solidFill>
              </a:rPr>
              <a:t>кеш-пам’ять</a:t>
            </a:r>
            <a:r>
              <a:rPr lang="ru-RU" b="1" dirty="0">
                <a:solidFill>
                  <a:schemeClr val="tx1"/>
                </a:solidFill>
              </a:rPr>
              <a:t> другого </a:t>
            </a:r>
            <a:r>
              <a:rPr lang="ru-RU" b="1" dirty="0" err="1">
                <a:solidFill>
                  <a:schemeClr val="tx1"/>
                </a:solidFill>
              </a:rPr>
              <a:t>рівня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процесорах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настільних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персональних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комп’ютерів</a:t>
            </a:r>
            <a:r>
              <a:rPr lang="ru-RU" b="1" dirty="0">
                <a:solidFill>
                  <a:schemeClr val="tx1"/>
                </a:solidFill>
              </a:rPr>
              <a:t> становила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1 до 32 МБ, а </a:t>
            </a:r>
            <a:r>
              <a:rPr lang="ru-RU" b="1" dirty="0" err="1">
                <a:solidFill>
                  <a:schemeClr val="tx1"/>
                </a:solidFill>
              </a:rPr>
              <a:t>третього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2 до 256 МБ. </a:t>
            </a:r>
            <a:r>
              <a:rPr lang="ru-RU" b="1" dirty="0" err="1">
                <a:solidFill>
                  <a:schemeClr val="tx1"/>
                </a:solidFill>
              </a:rPr>
              <a:t>Збільшення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ємності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кеш-пам’яті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зазвичай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збільшує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швидкодію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процесора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Кэш-память лучше ядер?">
            <a:extLst>
              <a:ext uri="{FF2B5EF4-FFF2-40B4-BE49-F238E27FC236}">
                <a16:creationId xmlns:a16="http://schemas.microsoft.com/office/drawing/2014/main" id="{53A780D0-0649-C6A4-3C97-FCA4F641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46" y="2007706"/>
            <a:ext cx="4547915" cy="308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ОСТИМИ СЛОВАМИ ПРО СЕРВЕРНІ ТА ЗВИЧАЙНІ ПРОЦЕСОРИ. Memory.Net.Ua">
            <a:extLst>
              <a:ext uri="{FF2B5EF4-FFF2-40B4-BE49-F238E27FC236}">
                <a16:creationId xmlns:a16="http://schemas.microsoft.com/office/drawing/2014/main" id="{98A42CCB-3B5F-334F-7656-3A2BCF39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2" y="1612137"/>
            <a:ext cx="6405382" cy="480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9"/>
            <a:extLst>
              <a:ext uri="{FF2B5EF4-FFF2-40B4-BE49-F238E27FC236}">
                <a16:creationId xmlns:a16="http://schemas.microsoft.com/office/drawing/2014/main" id="{ED696DD0-5997-90D0-BC13-202A8CE7A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7114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rgbClr val="FF0000"/>
                </a:solidFill>
              </a:rPr>
              <a:t>Постійна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пам’ять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виготовляється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вигляді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однієї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двох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мікросхем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вставляються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спеціальні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гнізда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сокети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впаюються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материнській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платі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Что такое ПЗУ: схема, разделы и объем">
            <a:extLst>
              <a:ext uri="{FF2B5EF4-FFF2-40B4-BE49-F238E27FC236}">
                <a16:creationId xmlns:a16="http://schemas.microsoft.com/office/drawing/2014/main" id="{1B1CF932-F73B-49A2-9BB6-37C152EE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85" y="2933069"/>
            <a:ext cx="5701724" cy="375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ЗУ: что это, назначение, виды, характеристики, схема">
            <a:extLst>
              <a:ext uri="{FF2B5EF4-FFF2-40B4-BE49-F238E27FC236}">
                <a16:creationId xmlns:a16="http://schemas.microsoft.com/office/drawing/2014/main" id="{E10F901D-637F-4121-80C7-AA5B7A03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6" y="1147617"/>
            <a:ext cx="3821112" cy="267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619B29-66C3-427B-9577-C32F3CEAE8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7" t="45791" r="45445" b="15690"/>
          <a:stretch/>
        </p:blipFill>
        <p:spPr>
          <a:xfrm>
            <a:off x="8975559" y="893859"/>
            <a:ext cx="3095275" cy="2641600"/>
          </a:xfrm>
          <a:prstGeom prst="rect">
            <a:avLst/>
          </a:prstGeom>
        </p:spPr>
      </p:pic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id="{3C19F4A3-7AA9-655B-0629-F625E66EE04B}"/>
              </a:ext>
            </a:extLst>
          </p:cNvPr>
          <p:cNvSpPr/>
          <p:nvPr/>
        </p:nvSpPr>
        <p:spPr>
          <a:xfrm>
            <a:off x="4026950" y="1571300"/>
            <a:ext cx="2069050" cy="614228"/>
          </a:xfrm>
          <a:prstGeom prst="wedgeRoundRectCallout">
            <a:avLst>
              <a:gd name="adj1" fmla="val -63263"/>
              <a:gd name="adj2" fmla="val 135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Мікросхема </a:t>
            </a:r>
            <a:r>
              <a:rPr lang="en-US" b="1" dirty="0">
                <a:solidFill>
                  <a:schemeClr val="bg1"/>
                </a:solidFill>
              </a:rPr>
              <a:t>BIOS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hlinkClick r:id="rId11"/>
            <a:extLst>
              <a:ext uri="{FF2B5EF4-FFF2-40B4-BE49-F238E27FC236}">
                <a16:creationId xmlns:a16="http://schemas.microsoft.com/office/drawing/2014/main" id="{976F23B9-5467-BFC1-6962-DBA14D3824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806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Основними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носіями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зовнішньої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 є </a:t>
            </a:r>
            <a:r>
              <a:rPr lang="ru-RU" b="1" dirty="0" err="1">
                <a:solidFill>
                  <a:schemeClr val="tx1"/>
                </a:solidFill>
              </a:rPr>
              <a:t>електронні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схеми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жорсткі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магнітні</a:t>
            </a:r>
            <a:r>
              <a:rPr lang="ru-RU" b="1" dirty="0">
                <a:solidFill>
                  <a:schemeClr val="tx1"/>
                </a:solidFill>
              </a:rPr>
              <a:t> диски. </a:t>
            </a:r>
            <a:r>
              <a:rPr lang="ru-RU" b="1" dirty="0" err="1">
                <a:solidFill>
                  <a:schemeClr val="tx1"/>
                </a:solidFill>
              </a:rPr>
              <a:t>Раніше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пристроях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зовнішньої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 як </a:t>
            </a:r>
            <a:r>
              <a:rPr lang="ru-RU" b="1" dirty="0" err="1">
                <a:solidFill>
                  <a:schemeClr val="tx1"/>
                </a:solidFill>
              </a:rPr>
              <a:t>носії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активно </a:t>
            </a:r>
            <a:r>
              <a:rPr lang="ru-RU" b="1" dirty="0" err="1">
                <a:solidFill>
                  <a:schemeClr val="tx1"/>
                </a:solidFill>
              </a:rPr>
              <a:t>використовували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гнучкі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магнітні</a:t>
            </a:r>
            <a:r>
              <a:rPr lang="ru-RU" b="1" dirty="0">
                <a:solidFill>
                  <a:schemeClr val="tx1"/>
                </a:solidFill>
              </a:rPr>
              <a:t> диски, </a:t>
            </a:r>
            <a:r>
              <a:rPr lang="ru-RU" b="1" dirty="0" err="1">
                <a:solidFill>
                  <a:schemeClr val="tx1"/>
                </a:solidFill>
              </a:rPr>
              <a:t>оптичні</a:t>
            </a:r>
            <a:r>
              <a:rPr lang="ru-RU" b="1" dirty="0">
                <a:solidFill>
                  <a:schemeClr val="tx1"/>
                </a:solidFill>
              </a:rPr>
              <a:t> диски та </a:t>
            </a:r>
            <a:r>
              <a:rPr lang="ru-RU" b="1" dirty="0" err="1">
                <a:solidFill>
                  <a:schemeClr val="tx1"/>
                </a:solidFill>
              </a:rPr>
              <a:t>магнітні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стрічки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Диск DVD-R CМС Printable white silver (принтовые сильвер), цена: 435.75 ₴,  купить на Prom.ua">
            <a:extLst>
              <a:ext uri="{FF2B5EF4-FFF2-40B4-BE49-F238E27FC236}">
                <a16:creationId xmlns:a16="http://schemas.microsoft.com/office/drawing/2014/main" id="{4F7490C5-2FEC-4F07-24A5-BB430A1F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89" y="959262"/>
            <a:ext cx="3840390" cy="27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нучкий диск — Вікіпедія">
            <a:extLst>
              <a:ext uri="{FF2B5EF4-FFF2-40B4-BE49-F238E27FC236}">
                <a16:creationId xmlns:a16="http://schemas.microsoft.com/office/drawing/2014/main" id="{9FD09EC2-B8B2-BF2F-E8BF-91A38361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9" b="91081" l="9167" r="94417">
                        <a14:foregroundMark x1="9167" y1="18868" x2="9583" y2="59177"/>
                        <a14:foregroundMark x1="42083" y1="7890" x2="43750" y2="7719"/>
                        <a14:foregroundMark x1="52833" y1="91252" x2="54833" y2="90223"/>
                        <a14:foregroundMark x1="24333" y1="25557" x2="17250" y2="63979"/>
                        <a14:foregroundMark x1="17250" y1="63979" x2="14667" y2="66038"/>
                        <a14:foregroundMark x1="12833" y1="19897" x2="10417" y2="27273"/>
                        <a14:foregroundMark x1="10417" y1="27273" x2="10417" y2="27273"/>
                        <a14:foregroundMark x1="87167" y1="65866" x2="80667" y2="72041"/>
                        <a14:foregroundMark x1="93750" y1="68954" x2="94417" y2="7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0" y="4047518"/>
            <a:ext cx="6061677" cy="29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1A95E-C70E-2784-9A41-53866EA4D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0714" t="28064" r="8786" b="29650"/>
          <a:stretch/>
        </p:blipFill>
        <p:spPr>
          <a:xfrm>
            <a:off x="8490857" y="2228004"/>
            <a:ext cx="3701143" cy="3758827"/>
          </a:xfrm>
          <a:prstGeom prst="rect">
            <a:avLst/>
          </a:prstGeom>
        </p:spPr>
      </p:pic>
      <p:sp>
        <p:nvSpPr>
          <p:cNvPr id="5" name="Бульбашка прямої мови: прямокутна з округленими кутами 4">
            <a:extLst>
              <a:ext uri="{FF2B5EF4-FFF2-40B4-BE49-F238E27FC236}">
                <a16:creationId xmlns:a16="http://schemas.microsoft.com/office/drawing/2014/main" id="{86A2BEF8-F6C0-8C20-3F30-68D6B3EAFF0A}"/>
              </a:ext>
            </a:extLst>
          </p:cNvPr>
          <p:cNvSpPr/>
          <p:nvPr/>
        </p:nvSpPr>
        <p:spPr>
          <a:xfrm>
            <a:off x="2771270" y="3929272"/>
            <a:ext cx="1793966" cy="604604"/>
          </a:xfrm>
          <a:prstGeom prst="wedgeRoundRectCallout">
            <a:avLst>
              <a:gd name="adj1" fmla="val -40249"/>
              <a:gd name="adj2" fmla="val 1414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Гнучкі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магнітні</a:t>
            </a:r>
            <a:r>
              <a:rPr lang="ru-RU" b="1" dirty="0">
                <a:solidFill>
                  <a:schemeClr val="bg1"/>
                </a:solidFill>
              </a:rPr>
              <a:t> диски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:a16="http://schemas.microsoft.com/office/drawing/2014/main" id="{E8258112-4140-7643-2C60-D9A70B53B76F}"/>
              </a:ext>
            </a:extLst>
          </p:cNvPr>
          <p:cNvSpPr/>
          <p:nvPr/>
        </p:nvSpPr>
        <p:spPr>
          <a:xfrm>
            <a:off x="6031183" y="3918543"/>
            <a:ext cx="1793966" cy="604604"/>
          </a:xfrm>
          <a:prstGeom prst="wedgeRoundRectCallout">
            <a:avLst>
              <a:gd name="adj1" fmla="val 40333"/>
              <a:gd name="adj2" fmla="val -1322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Оптичні</a:t>
            </a:r>
            <a:r>
              <a:rPr lang="ru-RU" b="1" dirty="0">
                <a:solidFill>
                  <a:schemeClr val="bg1"/>
                </a:solidFill>
              </a:rPr>
              <a:t> диски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:a16="http://schemas.microsoft.com/office/drawing/2014/main" id="{9FE251C2-48CA-CBD0-86DD-F1385D80A22A}"/>
              </a:ext>
            </a:extLst>
          </p:cNvPr>
          <p:cNvSpPr/>
          <p:nvPr/>
        </p:nvSpPr>
        <p:spPr>
          <a:xfrm>
            <a:off x="8355377" y="5629866"/>
            <a:ext cx="2042205" cy="509582"/>
          </a:xfrm>
          <a:prstGeom prst="wedgeRoundRectCallout">
            <a:avLst>
              <a:gd name="adj1" fmla="val 40333"/>
              <a:gd name="adj2" fmla="val -1322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Магнітні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стрічки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34" name="Picture 10" descr="Що таке жорсткий диск? Різниця між HDD і SSD - купити за доступною ціною в  ЖУК">
            <a:extLst>
              <a:ext uri="{FF2B5EF4-FFF2-40B4-BE49-F238E27FC236}">
                <a16:creationId xmlns:a16="http://schemas.microsoft.com/office/drawing/2014/main" id="{DB170939-5749-8BFB-AD0A-DCEE0E22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6" y="833157"/>
            <a:ext cx="4219711" cy="33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ульбашка прямої мови: прямокутна з округленими кутами 15">
            <a:extLst>
              <a:ext uri="{FF2B5EF4-FFF2-40B4-BE49-F238E27FC236}">
                <a16:creationId xmlns:a16="http://schemas.microsoft.com/office/drawing/2014/main" id="{93E864DE-E7EB-F60E-1EC0-4C3A2E1CB5C8}"/>
              </a:ext>
            </a:extLst>
          </p:cNvPr>
          <p:cNvSpPr/>
          <p:nvPr/>
        </p:nvSpPr>
        <p:spPr>
          <a:xfrm>
            <a:off x="3524454" y="2626426"/>
            <a:ext cx="1793966" cy="604604"/>
          </a:xfrm>
          <a:prstGeom prst="wedgeRoundRectCallout">
            <a:avLst>
              <a:gd name="adj1" fmla="val -59666"/>
              <a:gd name="adj2" fmla="val -1250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Жорсткий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магнітний</a:t>
            </a:r>
            <a:r>
              <a:rPr lang="ru-RU" b="1" dirty="0">
                <a:solidFill>
                  <a:schemeClr val="bg1"/>
                </a:solidFill>
              </a:rPr>
              <a:t> диск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hlinkClick r:id="rId13"/>
            <a:extLst>
              <a:ext uri="{FF2B5EF4-FFF2-40B4-BE49-F238E27FC236}">
                <a16:creationId xmlns:a16="http://schemas.microsoft.com/office/drawing/2014/main" id="{B44C0C3E-83E4-38DD-ED4E-AFA4728455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2"/>
            <a:ext cx="11949668" cy="87434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err="1">
                <a:solidFill>
                  <a:schemeClr val="tx1"/>
                </a:solidFill>
              </a:rPr>
              <a:t>створення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резервних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копій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, банку </a:t>
            </a:r>
            <a:r>
              <a:rPr lang="ru-RU" b="1" dirty="0" err="1">
                <a:solidFill>
                  <a:schemeClr val="tx1"/>
                </a:solidFill>
              </a:rPr>
              <a:t>конфіденційних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значного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обсягу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переміщення</a:t>
            </a:r>
            <a:r>
              <a:rPr lang="ru-RU" b="1" dirty="0">
                <a:solidFill>
                  <a:schemeClr val="tx1"/>
                </a:solidFill>
              </a:rPr>
              <a:t> великих </a:t>
            </a:r>
            <a:r>
              <a:rPr lang="ru-RU" b="1" dirty="0" err="1">
                <a:solidFill>
                  <a:schemeClr val="tx1"/>
                </a:solidFill>
              </a:rPr>
              <a:t>обсягів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без </a:t>
            </a:r>
            <a:r>
              <a:rPr lang="ru-RU" b="1" dirty="0" err="1">
                <a:solidFill>
                  <a:schemeClr val="tx1"/>
                </a:solidFill>
              </a:rPr>
              <a:t>використання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комп’ютерних</a:t>
            </a:r>
            <a:r>
              <a:rPr lang="ru-RU" b="1" dirty="0">
                <a:solidFill>
                  <a:schemeClr val="tx1"/>
                </a:solidFill>
              </a:rPr>
              <a:t> мереж та </a:t>
            </a:r>
            <a:r>
              <a:rPr lang="ru-RU" b="1" dirty="0" err="1">
                <a:solidFill>
                  <a:schemeClr val="tx1"/>
                </a:solidFill>
              </a:rPr>
              <a:t>інших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цілей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можуть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використовуватися</a:t>
            </a:r>
            <a:r>
              <a:rPr lang="ru-RU" b="1" dirty="0">
                <a:solidFill>
                  <a:schemeClr val="tx1"/>
                </a:solidFill>
              </a:rPr>
              <a:t> так </a:t>
            </a:r>
            <a:r>
              <a:rPr lang="ru-RU" b="1" dirty="0" err="1">
                <a:solidFill>
                  <a:schemeClr val="tx1"/>
                </a:solidFill>
              </a:rPr>
              <a:t>звані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зовнішні</a:t>
            </a:r>
            <a:r>
              <a:rPr lang="ru-RU" b="1" dirty="0">
                <a:solidFill>
                  <a:srgbClr val="FF0000"/>
                </a:solidFill>
              </a:rPr>
              <a:t> накопи-</a:t>
            </a:r>
            <a:r>
              <a:rPr lang="ru-RU" b="1" dirty="0" err="1">
                <a:solidFill>
                  <a:srgbClr val="FF0000"/>
                </a:solidFill>
              </a:rPr>
              <a:t>чувачі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жорстких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магнітних</a:t>
            </a:r>
            <a:r>
              <a:rPr lang="ru-RU" b="1" dirty="0">
                <a:solidFill>
                  <a:srgbClr val="FF0000"/>
                </a:solidFill>
              </a:rPr>
              <a:t> дисках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на SSD-</a:t>
            </a:r>
            <a:r>
              <a:rPr lang="ru-RU" b="1" dirty="0" err="1">
                <a:solidFill>
                  <a:schemeClr val="tx1"/>
                </a:solidFill>
              </a:rPr>
              <a:t>накопичувачах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Внешние жесткие диски — купить в Минске по выгодной цене | Куфар">
            <a:extLst>
              <a:ext uri="{FF2B5EF4-FFF2-40B4-BE49-F238E27FC236}">
                <a16:creationId xmlns:a16="http://schemas.microsoft.com/office/drawing/2014/main" id="{63629A1F-BD46-3DB9-A9B4-AE247D06D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589" r="1376" b="12285"/>
          <a:stretch/>
        </p:blipFill>
        <p:spPr bwMode="auto">
          <a:xfrm>
            <a:off x="313508" y="1193075"/>
            <a:ext cx="5035071" cy="515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id="{1C1EDB81-BBFD-A68B-05E0-59D10A478AFF}"/>
              </a:ext>
            </a:extLst>
          </p:cNvPr>
          <p:cNvSpPr/>
          <p:nvPr/>
        </p:nvSpPr>
        <p:spPr>
          <a:xfrm>
            <a:off x="121166" y="6088297"/>
            <a:ext cx="1559929" cy="604604"/>
          </a:xfrm>
          <a:prstGeom prst="wedgeRoundRectCallout">
            <a:avLst>
              <a:gd name="adj1" fmla="val 65625"/>
              <a:gd name="adj2" fmla="val -1206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Зовнішній накопичувач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4" name="Picture 6" descr="Как выбрать внешний жесткий диск">
            <a:extLst>
              <a:ext uri="{FF2B5EF4-FFF2-40B4-BE49-F238E27FC236}">
                <a16:creationId xmlns:a16="http://schemas.microsoft.com/office/drawing/2014/main" id="{348D168E-E8D7-0559-7410-7E13BCF6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44" y="278674"/>
            <a:ext cx="4477790" cy="44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к выбрать внешний жесткий диск? - Бізнес новини Миколаєва">
            <a:extLst>
              <a:ext uri="{FF2B5EF4-FFF2-40B4-BE49-F238E27FC236}">
                <a16:creationId xmlns:a16="http://schemas.microsoft.com/office/drawing/2014/main" id="{EDAEBA83-1FDE-7E75-C43C-69A817579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3414" r="5109" b="23874"/>
          <a:stretch/>
        </p:blipFill>
        <p:spPr bwMode="auto">
          <a:xfrm>
            <a:off x="5626623" y="3697344"/>
            <a:ext cx="6129948" cy="2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0"/>
            <a:extLst>
              <a:ext uri="{FF2B5EF4-FFF2-40B4-BE49-F238E27FC236}">
                <a16:creationId xmlns:a16="http://schemas.microsoft.com/office/drawing/2014/main" id="{876ED0F1-E182-0DAF-A678-41D043249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77" y="5937515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5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2"/>
            <a:ext cx="11949668" cy="87434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USB-</a:t>
            </a:r>
            <a:r>
              <a:rPr lang="ru-RU" b="1" dirty="0" err="1">
                <a:solidFill>
                  <a:srgbClr val="FF0000"/>
                </a:solidFill>
              </a:rPr>
              <a:t>флешнакопичувачі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використовуються</a:t>
            </a:r>
            <a:r>
              <a:rPr lang="ru-RU" b="1" dirty="0">
                <a:solidFill>
                  <a:schemeClr val="tx1"/>
                </a:solidFill>
              </a:rPr>
              <a:t> в основному для </a:t>
            </a:r>
            <a:r>
              <a:rPr lang="ru-RU" b="1" dirty="0" err="1">
                <a:solidFill>
                  <a:schemeClr val="tx1"/>
                </a:solidFill>
              </a:rPr>
              <a:t>обміну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різними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комп’ютерами</a:t>
            </a:r>
            <a:r>
              <a:rPr lang="ru-RU" b="1" dirty="0">
                <a:solidFill>
                  <a:schemeClr val="tx1"/>
                </a:solidFill>
              </a:rPr>
              <a:t>. Для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підключення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комп’ютера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USB-</a:t>
            </a:r>
            <a:r>
              <a:rPr lang="ru-RU" b="1" dirty="0" err="1">
                <a:solidFill>
                  <a:schemeClr val="tx1"/>
                </a:solidFill>
              </a:rPr>
              <a:t>роз’єми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різних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модифікацій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en-US" b="1" dirty="0">
                <a:solidFill>
                  <a:schemeClr val="tx1"/>
                </a:solidFill>
              </a:rPr>
              <a:t>USB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Type-A, USB Type-C, Micro-USB). </a:t>
            </a:r>
            <a:r>
              <a:rPr lang="ru-RU" b="1" dirty="0" err="1">
                <a:solidFill>
                  <a:schemeClr val="tx1"/>
                </a:solidFill>
              </a:rPr>
              <a:t>Більшість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USB-</a:t>
            </a:r>
            <a:r>
              <a:rPr lang="ru-RU" b="1" dirty="0" err="1">
                <a:solidFill>
                  <a:schemeClr val="tx1"/>
                </a:solidFill>
              </a:rPr>
              <a:t>флешнакопичувачів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ємність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4 до 128 ГБ, </a:t>
            </a:r>
            <a:r>
              <a:rPr lang="ru-RU" b="1" dirty="0" err="1">
                <a:solidFill>
                  <a:schemeClr val="tx1"/>
                </a:solidFill>
              </a:rPr>
              <a:t>хоча</a:t>
            </a:r>
            <a:r>
              <a:rPr lang="ru-RU" b="1" dirty="0">
                <a:solidFill>
                  <a:schemeClr val="tx1"/>
                </a:solidFill>
              </a:rPr>
              <a:t> є </a:t>
            </a:r>
            <a:r>
              <a:rPr lang="ru-RU" b="1" dirty="0" err="1">
                <a:solidFill>
                  <a:schemeClr val="tx1"/>
                </a:solidFill>
              </a:rPr>
              <a:t>пристрої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значно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більшої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ємності</a:t>
            </a:r>
            <a:r>
              <a:rPr lang="ru-RU" b="1" dirty="0">
                <a:solidFill>
                  <a:schemeClr val="tx1"/>
                </a:solidFill>
              </a:rPr>
              <a:t> – до 2 ТБ.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Типи кабелів/роз'ємів USB - Urok">
            <a:extLst>
              <a:ext uri="{FF2B5EF4-FFF2-40B4-BE49-F238E27FC236}">
                <a16:creationId xmlns:a16="http://schemas.microsoft.com/office/drawing/2014/main" id="{DBA819B0-FCC8-547B-E086-13605C5E3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70" b="15674"/>
          <a:stretch/>
        </p:blipFill>
        <p:spPr bwMode="auto">
          <a:xfrm>
            <a:off x="299576" y="1209902"/>
            <a:ext cx="11592847" cy="362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увенирная флешка USB 3.0 s0707 16Гб, 32Гб, 64Гб">
            <a:extLst>
              <a:ext uri="{FF2B5EF4-FFF2-40B4-BE49-F238E27FC236}">
                <a16:creationId xmlns:a16="http://schemas.microsoft.com/office/drawing/2014/main" id="{E421589B-B243-A23D-F034-73830FB0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309">
            <a:off x="8606708" y="4723738"/>
            <a:ext cx="2070282" cy="20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ᐉ ФЛЕШКИ – купити флешки в Києві та Україні | ціна">
            <a:extLst>
              <a:ext uri="{FF2B5EF4-FFF2-40B4-BE49-F238E27FC236}">
                <a16:creationId xmlns:a16="http://schemas.microsoft.com/office/drawing/2014/main" id="{503687E2-4471-AE67-B7BB-E3235622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8" b="89828" l="8778" r="92556">
                        <a14:foregroundMark x1="9889" y1="30515" x2="8778" y2="34610"/>
                        <a14:foregroundMark x1="83778" y1="16909" x2="90000" y2="39630"/>
                        <a14:foregroundMark x1="92556" y1="41612" x2="88444" y2="45971"/>
                        <a14:foregroundMark x1="55667" y1="77675" x2="66111" y2="88771"/>
                        <a14:backgroundMark x1="11222" y1="53633" x2="30556" y2="71995"/>
                        <a14:backgroundMark x1="30556" y1="71995" x2="30444" y2="72259"/>
                        <a14:backgroundMark x1="27444" y1="61691" x2="34556" y2="69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236">
            <a:off x="6038376" y="4803223"/>
            <a:ext cx="2697093" cy="22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Флешки з українською патріотичною символікою оптом на замовлення в Києві |  Корпорація 12">
            <a:extLst>
              <a:ext uri="{FF2B5EF4-FFF2-40B4-BE49-F238E27FC236}">
                <a16:creationId xmlns:a16="http://schemas.microsoft.com/office/drawing/2014/main" id="{BF9C5562-A4B4-BB47-A339-B1941FA1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596">
            <a:off x="2955056" y="4373960"/>
            <a:ext cx="2993571" cy="2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1"/>
            <a:extLst>
              <a:ext uri="{FF2B5EF4-FFF2-40B4-BE49-F238E27FC236}">
                <a16:creationId xmlns:a16="http://schemas.microsoft.com/office/drawing/2014/main" id="{32C8AE8A-0C28-377E-19DD-B5A921B0D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746"/>
            <a:ext cx="2531078" cy="9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5228</TotalTime>
  <Words>360</Words>
  <Application>Microsoft Office PowerPoint</Application>
  <PresentationFormat>Широкий екран</PresentationFormat>
  <Paragraphs>25</Paragraphs>
  <Slides>10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591</cp:revision>
  <dcterms:created xsi:type="dcterms:W3CDTF">2023-03-17T21:15:50Z</dcterms:created>
  <dcterms:modified xsi:type="dcterms:W3CDTF">2025-10-24T15:58:14Z</dcterms:modified>
</cp:coreProperties>
</file>