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8" r:id="rId2"/>
    <p:sldMasterId id="2147483661" r:id="rId3"/>
    <p:sldMasterId id="2147483671" r:id="rId4"/>
  </p:sldMasterIdLst>
  <p:sldIdLst>
    <p:sldId id="308" r:id="rId5"/>
    <p:sldId id="309" r:id="rId6"/>
    <p:sldId id="310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4" r:id="rId20"/>
    <p:sldId id="275" r:id="rId21"/>
    <p:sldId id="276" r:id="rId22"/>
    <p:sldId id="311" r:id="rId23"/>
    <p:sldId id="278" r:id="rId24"/>
    <p:sldId id="279" r:id="rId25"/>
    <p:sldId id="304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301" r:id="rId36"/>
    <p:sldId id="313" r:id="rId37"/>
    <p:sldId id="314" r:id="rId38"/>
    <p:sldId id="302" r:id="rId39"/>
    <p:sldId id="256" r:id="rId4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DC14"/>
    <a:srgbClr val="CF21A1"/>
    <a:srgbClr val="000000"/>
    <a:srgbClr val="E8F907"/>
    <a:srgbClr val="FEFB7D"/>
    <a:srgbClr val="F8F808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8" autoAdjust="0"/>
    <p:restoredTop sz="94660"/>
  </p:normalViewPr>
  <p:slideViewPr>
    <p:cSldViewPr>
      <p:cViewPr varScale="1">
        <p:scale>
          <a:sx n="67" d="100"/>
          <a:sy n="67" d="100"/>
        </p:scale>
        <p:origin x="136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28600" y="1447800"/>
            <a:ext cx="2286000" cy="2514600"/>
            <a:chOff x="144" y="912"/>
            <a:chExt cx="1440" cy="1584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844" y="912"/>
              <a:ext cx="52" cy="8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1418" y="912"/>
              <a:ext cx="52" cy="146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5867400" cy="2286000"/>
          </a:xfrm>
        </p:spPr>
        <p:txBody>
          <a:bodyPr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5791200" cy="1447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 b="1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1F4DB-8591-49D8-8335-DCDB5533BA6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315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86794F-3B52-4E8B-932F-FE8C1AE08AC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078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457200"/>
            <a:ext cx="1752600" cy="56388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1676400" y="457200"/>
            <a:ext cx="5105400" cy="5638800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BCB02B-D4EA-4E5C-9CFE-CB61D0BA4F3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380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FE7AA0-3052-4E8A-BFD8-5D30774EE94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536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C329A4-A267-45E5-A65B-B4BF3527A31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540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B7F58E-F47C-432F-B4D5-CDF357D131C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78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B0568C-2A93-440C-BA56-46BCA727587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417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B78CCF-4588-4F8B-B95D-3D71C77F8DB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433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BA2C48-1524-4272-9644-EF0C200B00E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386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37C00A-97C3-48CC-9169-D1A075C66B7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766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333489-2D08-46EB-8727-BECDCB6893C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404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5A7CF7-2E8B-4F4B-B973-320A95B7846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1215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41B00-4A9D-4DC8-BBEB-37A25689985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2993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421E6C-E52A-427B-83B8-B9B6E90065A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3738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50509C-DFAC-41A8-91E9-46950860EFC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7960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6452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B9E6D4F-48EB-482C-B4FB-FFCC481F008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7843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F20535-523D-48C4-B24F-E87BFD8DBFB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431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C927D1-0FA6-4CA7-8D88-05712D2CCCD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7325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09DAC1-B0C9-4714-BA0A-189D878AA6F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7865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F85A24-316A-4FEB-BEE0-E664B11E51C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7674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079606-A83E-4A25-BA73-BA8C60ECA3A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10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408C17-2F4C-494D-A791-C6FEA62CA93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515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6B9AD3-B757-4A59-AE87-D41D5AAE84F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7940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BD7373-DA93-4841-A0AF-792A0C9225F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1771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5863EA-3572-4FF9-A241-6F4476A6EF2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4572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F37A54-95A2-4F05-8802-9477DD72559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6450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F91E2D-5E0D-4654-A0C1-EBA895D2886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0330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93202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3203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6EF7A-0105-4BFB-B04B-9E06CB0946F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0794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C68387-3AC9-49A1-8C1E-A4BF2AEC26E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0087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E02FC9-4305-4470-BCB0-0604F822FE9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3318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CA766C-778B-471E-8B5E-00624806795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3058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AE4132-A725-4A59-9590-EF3372A931B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1909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48BC3E-95D1-4346-962B-469FAB8F299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423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1C70CB-2236-4066-A5D0-93858335D79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3981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82998-6F2E-41F3-B5A7-57AD2495A12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7397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720BA6-59B8-4195-8068-593B26E0F6D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5452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DB18E3-06A7-48ED-BE61-7EBF48BC706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5685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ECDA78-11E4-4A95-BC36-2E0D8007F9D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4572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2D4B4E-5C3B-48C2-8C6E-F1317376C20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9126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417789-250E-4830-A2AC-5C6CF612EA3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243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CEB360-5009-473D-932F-D96AA7A4211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177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3EB1FA-D755-417B-83EC-99873F4EBDB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425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0D7075-D406-4D42-8585-A0FAB6E2DFD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714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FEC8B7-5FDC-4AA4-B601-85F5312CD41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402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4E7DE9-7ADE-460C-862B-D73452F22A3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993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7010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9DAE34A-08D8-45BF-94F5-69916F2D34E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228600" y="457200"/>
            <a:ext cx="1246188" cy="1371600"/>
            <a:chOff x="144" y="288"/>
            <a:chExt cx="785" cy="864"/>
          </a:xfrm>
        </p:grpSpPr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10" name="Rectangle 14"/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11" name="Rectangle 15"/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12" name="Rectangle 16"/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13" name="Rectangle 17"/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14" name="Rectangle 18"/>
            <p:cNvSpPr>
              <a:spLocks noChangeArrowheads="1"/>
            </p:cNvSpPr>
            <p:nvPr/>
          </p:nvSpPr>
          <p:spPr bwMode="auto"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15" name="Rectangle 19"/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16" name="Rectangle 20"/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17" name="Rectangle 21"/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4118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70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anose="05000000000000000000" pitchFamily="2" charset="2"/>
        <a:buChar char="o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25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p"/>
        <a:defRPr sz="22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o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501DA2A-FF9C-4264-97B4-A77EA4F630B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349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50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50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ahoma" panose="020B0604030504040204" pitchFamily="34" charset="0"/>
              </a:defRPr>
            </a:lvl1pPr>
          </a:lstStyle>
          <a:p>
            <a:fld id="{DF044FD4-F3F1-43CE-93BC-2F07DFE37C0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92163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2164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2165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2166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2167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2168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2169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2170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2171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2172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2173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2174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2175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2176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2177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9217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179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8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81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anose="02020404030301010803" pitchFamily="18" charset="0"/>
              </a:defRPr>
            </a:lvl1pPr>
          </a:lstStyle>
          <a:p>
            <a:fld id="{7ABD1A57-ACEA-4D26-9CF3-2B157302AB1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218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74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0.jpeg"/><Relationship Id="rId7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271561"/>
            <a:ext cx="8763000" cy="228600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Гра «Інформаційний калейдоскоп»</a:t>
            </a:r>
            <a:endParaRPr lang="uk-U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Капля 3"/>
          <p:cNvSpPr/>
          <p:nvPr/>
        </p:nvSpPr>
        <p:spPr>
          <a:xfrm rot="3756247">
            <a:off x="225838" y="1963252"/>
            <a:ext cx="2090956" cy="2107781"/>
          </a:xfrm>
          <a:prstGeom prst="teardrop">
            <a:avLst>
              <a:gd name="adj" fmla="val 106452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Х</a:t>
            </a:r>
            <a:endParaRPr lang="uk-UA" dirty="0"/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383770" y="2820832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Художник</a:t>
            </a:r>
            <a:endParaRPr lang="uk-UA" sz="3200" dirty="0"/>
          </a:p>
        </p:txBody>
      </p:sp>
      <p:sp>
        <p:nvSpPr>
          <p:cNvPr id="6" name="Капля 5"/>
          <p:cNvSpPr/>
          <p:nvPr/>
        </p:nvSpPr>
        <p:spPr>
          <a:xfrm rot="7560410">
            <a:off x="2452047" y="1387159"/>
            <a:ext cx="2090956" cy="2107781"/>
          </a:xfrm>
          <a:prstGeom prst="teardrop">
            <a:avLst>
              <a:gd name="adj" fmla="val 106452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Х</a:t>
            </a:r>
            <a:endParaRPr lang="uk-UA" dirty="0"/>
          </a:p>
        </p:txBody>
      </p:sp>
      <p:sp>
        <p:nvSpPr>
          <p:cNvPr id="8" name="Капля 7"/>
          <p:cNvSpPr/>
          <p:nvPr/>
        </p:nvSpPr>
        <p:spPr>
          <a:xfrm rot="10370270">
            <a:off x="4780854" y="1461288"/>
            <a:ext cx="2090956" cy="2107781"/>
          </a:xfrm>
          <a:prstGeom prst="teardrop">
            <a:avLst>
              <a:gd name="adj" fmla="val 106452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Х</a:t>
            </a:r>
            <a:endParaRPr lang="uk-UA" dirty="0"/>
          </a:p>
        </p:txBody>
      </p:sp>
      <p:sp>
        <p:nvSpPr>
          <p:cNvPr id="9" name="Капля 8"/>
          <p:cNvSpPr/>
          <p:nvPr/>
        </p:nvSpPr>
        <p:spPr>
          <a:xfrm rot="14216397">
            <a:off x="5940253" y="3367314"/>
            <a:ext cx="2090956" cy="2107781"/>
          </a:xfrm>
          <a:prstGeom prst="teardrop">
            <a:avLst>
              <a:gd name="adj" fmla="val 106452"/>
            </a:avLst>
          </a:prstGeom>
          <a:solidFill>
            <a:srgbClr val="C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Х</a:t>
            </a:r>
            <a:endParaRPr lang="uk-UA" dirty="0"/>
          </a:p>
        </p:txBody>
      </p:sp>
      <p:sp>
        <p:nvSpPr>
          <p:cNvPr id="10" name="Капля 9"/>
          <p:cNvSpPr/>
          <p:nvPr/>
        </p:nvSpPr>
        <p:spPr>
          <a:xfrm rot="17863072">
            <a:off x="4262232" y="4726493"/>
            <a:ext cx="2090956" cy="2107781"/>
          </a:xfrm>
          <a:prstGeom prst="teardrop">
            <a:avLst>
              <a:gd name="adj" fmla="val 106452"/>
            </a:avLst>
          </a:prstGeom>
          <a:solidFill>
            <a:srgbClr val="CF21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Х</a:t>
            </a:r>
            <a:endParaRPr lang="uk-UA" dirty="0"/>
          </a:p>
        </p:txBody>
      </p:sp>
      <p:sp>
        <p:nvSpPr>
          <p:cNvPr id="11" name="Капля 10"/>
          <p:cNvSpPr/>
          <p:nvPr/>
        </p:nvSpPr>
        <p:spPr>
          <a:xfrm rot="899953">
            <a:off x="162465" y="4141017"/>
            <a:ext cx="2090956" cy="2107781"/>
          </a:xfrm>
          <a:prstGeom prst="teardrop">
            <a:avLst>
              <a:gd name="adj" fmla="val 1064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Х</a:t>
            </a:r>
            <a:endParaRPr lang="uk-UA" dirty="0"/>
          </a:p>
        </p:txBody>
      </p:sp>
      <p:sp>
        <p:nvSpPr>
          <p:cNvPr id="12" name="Капля 11"/>
          <p:cNvSpPr/>
          <p:nvPr/>
        </p:nvSpPr>
        <p:spPr>
          <a:xfrm rot="19143322">
            <a:off x="2224586" y="4834381"/>
            <a:ext cx="2090956" cy="2107781"/>
          </a:xfrm>
          <a:prstGeom prst="teardrop">
            <a:avLst>
              <a:gd name="adj" fmla="val 106452"/>
            </a:avLst>
          </a:prstGeom>
          <a:solidFill>
            <a:srgbClr val="E1DC1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Х</a:t>
            </a:r>
            <a:endParaRPr lang="uk-UA" dirty="0"/>
          </a:p>
        </p:txBody>
      </p:sp>
      <p:sp>
        <p:nvSpPr>
          <p:cNvPr id="13" name="TextBox 12"/>
          <p:cNvSpPr txBox="1"/>
          <p:nvPr/>
        </p:nvSpPr>
        <p:spPr>
          <a:xfrm>
            <a:off x="2732436" y="2082792"/>
            <a:ext cx="1602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hlinkClick r:id="rId3" action="ppaction://hlinksldjump"/>
              </a:rPr>
              <a:t>Ребуси</a:t>
            </a:r>
            <a:endParaRPr lang="uk-UA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4863882" y="2336553"/>
            <a:ext cx="2131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Казковий</a:t>
            </a:r>
            <a:endParaRPr lang="uk-UA" sz="3200" dirty="0"/>
          </a:p>
        </p:txBody>
      </p:sp>
      <p:sp>
        <p:nvSpPr>
          <p:cNvPr id="15" name="TextBox 14">
            <a:hlinkClick r:id="rId4" action="ppaction://hlinksldjump"/>
          </p:cNvPr>
          <p:cNvSpPr txBox="1"/>
          <p:nvPr/>
        </p:nvSpPr>
        <p:spPr>
          <a:xfrm>
            <a:off x="5809448" y="3982469"/>
            <a:ext cx="2218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Поетичний</a:t>
            </a:r>
            <a:endParaRPr lang="uk-UA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4337780" y="5465010"/>
            <a:ext cx="2218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Кросворд</a:t>
            </a:r>
            <a:endParaRPr lang="uk-UA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2197870" y="5607490"/>
            <a:ext cx="2218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hlinkClick r:id="rId5" action="ppaction://hlinksldjump"/>
              </a:rPr>
              <a:t>Вікторина</a:t>
            </a:r>
            <a:endParaRPr lang="uk-UA" sz="3200" dirty="0"/>
          </a:p>
        </p:txBody>
      </p:sp>
      <p:sp>
        <p:nvSpPr>
          <p:cNvPr id="18" name="TextBox 17">
            <a:hlinkClick r:id="rId6" action="ppaction://hlinksldjump"/>
          </p:cNvPr>
          <p:cNvSpPr txBox="1"/>
          <p:nvPr/>
        </p:nvSpPr>
        <p:spPr>
          <a:xfrm>
            <a:off x="150417" y="4731512"/>
            <a:ext cx="2218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Кодування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368359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539750" y="1916113"/>
            <a:ext cx="74898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3200"/>
              <a:t>7</a:t>
            </a:r>
            <a:r>
              <a:rPr lang="uk-UA"/>
              <a:t>. </a:t>
            </a:r>
            <a:r>
              <a:rPr lang="uk-UA" sz="3200"/>
              <a:t>Блок-схема - це:</a:t>
            </a:r>
            <a:endParaRPr lang="ru-RU" sz="3200"/>
          </a:p>
        </p:txBody>
      </p:sp>
      <p:sp>
        <p:nvSpPr>
          <p:cNvPr id="20483" name="WordArt 3" descr="Белый мрамор"/>
          <p:cNvSpPr>
            <a:spLocks noChangeArrowheads="1" noChangeShapeType="1" noTextEdit="1"/>
          </p:cNvSpPr>
          <p:nvPr/>
        </p:nvSpPr>
        <p:spPr bwMode="auto">
          <a:xfrm>
            <a:off x="755650" y="620713"/>
            <a:ext cx="7315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uk-UA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Запитання для глядачів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116013" y="3141663"/>
            <a:ext cx="2879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/>
              <a:t>а) Рисунок алгоритму</a:t>
            </a:r>
            <a:endParaRPr lang="ru-RU"/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1116013" y="3573463"/>
            <a:ext cx="63357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/>
              <a:t>б) Графічний спосіб запису алгоритму</a:t>
            </a:r>
            <a:endParaRPr lang="ru-RU"/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1116013" y="4005263"/>
            <a:ext cx="172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/>
              <a:t>в) Таблиця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1116013" y="4437063"/>
            <a:ext cx="43926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/>
              <a:t>г) Словесний опис алгоритму</a:t>
            </a: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4" grpId="1"/>
      <p:bldP spid="38916" grpId="0"/>
      <p:bldP spid="38916" grpId="1"/>
      <p:bldP spid="38917" grpId="0"/>
      <p:bldP spid="38917" grpId="1"/>
      <p:bldP spid="38918" grpId="0"/>
      <p:bldP spid="38918" grpId="1"/>
      <p:bldP spid="38919" grpId="0"/>
      <p:bldP spid="3891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539750" y="1628775"/>
            <a:ext cx="7489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3200"/>
              <a:t>8</a:t>
            </a:r>
            <a:r>
              <a:rPr lang="uk-UA"/>
              <a:t>. </a:t>
            </a:r>
            <a:r>
              <a:rPr lang="uk-UA" sz="3200"/>
              <a:t>Назвіть клавіші видалення символів:</a:t>
            </a:r>
            <a:endParaRPr lang="ru-RU" sz="3200"/>
          </a:p>
        </p:txBody>
      </p:sp>
      <p:sp>
        <p:nvSpPr>
          <p:cNvPr id="21507" name="WordArt 3" descr="Белый мрамор"/>
          <p:cNvSpPr>
            <a:spLocks noChangeArrowheads="1" noChangeShapeType="1" noTextEdit="1"/>
          </p:cNvSpPr>
          <p:nvPr/>
        </p:nvSpPr>
        <p:spPr bwMode="auto">
          <a:xfrm>
            <a:off x="755650" y="620713"/>
            <a:ext cx="7315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uk-UA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Запитання для глядачів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116013" y="3141663"/>
            <a:ext cx="28797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Delete</a:t>
            </a:r>
          </a:p>
          <a:p>
            <a:pPr eaLnBrk="1" hangingPunct="1"/>
            <a:r>
              <a:rPr lang="en-US" sz="2400"/>
              <a:t>BackSpase</a:t>
            </a:r>
            <a:endParaRPr lang="ru-RU" sz="24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539750" y="1628775"/>
            <a:ext cx="74898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9</a:t>
            </a:r>
            <a:r>
              <a:rPr lang="uk-UA"/>
              <a:t>. </a:t>
            </a:r>
            <a:r>
              <a:rPr lang="uk-UA" sz="3200"/>
              <a:t>Назвіть вибраний інструмент графічного редактора</a:t>
            </a:r>
            <a:endParaRPr lang="ru-RU" sz="3200"/>
          </a:p>
        </p:txBody>
      </p:sp>
      <p:sp>
        <p:nvSpPr>
          <p:cNvPr id="22531" name="WordArt 3" descr="Белый мрамор"/>
          <p:cNvSpPr>
            <a:spLocks noChangeArrowheads="1" noChangeShapeType="1" noTextEdit="1"/>
          </p:cNvSpPr>
          <p:nvPr/>
        </p:nvSpPr>
        <p:spPr bwMode="auto">
          <a:xfrm>
            <a:off x="755650" y="620713"/>
            <a:ext cx="7315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uk-UA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Запитання для глядачів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042988" y="3141663"/>
            <a:ext cx="287972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sz="2400"/>
              <a:t>Ластик</a:t>
            </a:r>
          </a:p>
          <a:p>
            <a:pPr eaLnBrk="1" hangingPunct="1"/>
            <a:r>
              <a:rPr lang="uk-UA" sz="2400"/>
              <a:t>Олівець</a:t>
            </a:r>
          </a:p>
          <a:p>
            <a:pPr eaLnBrk="1" hangingPunct="1"/>
            <a:r>
              <a:rPr lang="uk-UA" sz="2400"/>
              <a:t>Пензлик</a:t>
            </a:r>
          </a:p>
          <a:p>
            <a:pPr eaLnBrk="1" hangingPunct="1"/>
            <a:r>
              <a:rPr lang="uk-UA" sz="2400"/>
              <a:t>Заливка</a:t>
            </a:r>
          </a:p>
          <a:p>
            <a:pPr eaLnBrk="1" hangingPunct="1"/>
            <a:r>
              <a:rPr lang="uk-UA" sz="2400"/>
              <a:t>Розпилювач</a:t>
            </a:r>
            <a:endParaRPr lang="ru-RU" sz="2400"/>
          </a:p>
        </p:txBody>
      </p:sp>
      <p:pic>
        <p:nvPicPr>
          <p:cNvPr id="41990" name="Picture 6" descr="Уро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141663"/>
            <a:ext cx="93662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539750" y="1628775"/>
            <a:ext cx="748982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3200"/>
              <a:t>10</a:t>
            </a:r>
            <a:r>
              <a:rPr lang="uk-UA"/>
              <a:t>. </a:t>
            </a:r>
            <a:r>
              <a:rPr lang="uk-UA" sz="3200"/>
              <a:t>Яка клавіша призначена для введення інформації в пам</a:t>
            </a:r>
            <a:r>
              <a:rPr lang="en-US" sz="3200"/>
              <a:t>’</a:t>
            </a:r>
            <a:r>
              <a:rPr lang="uk-UA" sz="3200"/>
              <a:t>ять ЕОМ?</a:t>
            </a:r>
            <a:endParaRPr lang="ru-RU" sz="3200"/>
          </a:p>
        </p:txBody>
      </p:sp>
      <p:sp>
        <p:nvSpPr>
          <p:cNvPr id="23555" name="WordArt 3" descr="Белый мрамор"/>
          <p:cNvSpPr>
            <a:spLocks noChangeArrowheads="1" noChangeShapeType="1" noTextEdit="1"/>
          </p:cNvSpPr>
          <p:nvPr/>
        </p:nvSpPr>
        <p:spPr bwMode="auto">
          <a:xfrm>
            <a:off x="755650" y="620713"/>
            <a:ext cx="7315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uk-UA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Запитання для глядачів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2411413" y="4005263"/>
            <a:ext cx="2879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Enter</a:t>
            </a:r>
            <a:endParaRPr lang="ru-RU" sz="24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539750" y="1628775"/>
            <a:ext cx="74898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3200"/>
              <a:t>11</a:t>
            </a:r>
            <a:r>
              <a:rPr lang="uk-UA"/>
              <a:t>. </a:t>
            </a:r>
            <a:r>
              <a:rPr lang="uk-UA" sz="3200"/>
              <a:t>Назвіть відомі вам пристрої введення інформації</a:t>
            </a:r>
            <a:endParaRPr lang="ru-RU" sz="3200"/>
          </a:p>
        </p:txBody>
      </p:sp>
      <p:sp>
        <p:nvSpPr>
          <p:cNvPr id="24579" name="WordArt 3" descr="Белый мрамор"/>
          <p:cNvSpPr>
            <a:spLocks noChangeArrowheads="1" noChangeShapeType="1" noTextEdit="1"/>
          </p:cNvSpPr>
          <p:nvPr/>
        </p:nvSpPr>
        <p:spPr bwMode="auto">
          <a:xfrm>
            <a:off x="755650" y="620713"/>
            <a:ext cx="7315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uk-UA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Запитання для глядачів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042988" y="3141663"/>
            <a:ext cx="287972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sz="2400"/>
              <a:t>Клавіатура</a:t>
            </a:r>
          </a:p>
          <a:p>
            <a:pPr eaLnBrk="1" hangingPunct="1"/>
            <a:r>
              <a:rPr lang="uk-UA" sz="2400"/>
              <a:t>Мишка</a:t>
            </a:r>
          </a:p>
          <a:p>
            <a:pPr eaLnBrk="1" hangingPunct="1"/>
            <a:r>
              <a:rPr lang="uk-UA" sz="2400"/>
              <a:t>Сканер</a:t>
            </a:r>
          </a:p>
          <a:p>
            <a:pPr eaLnBrk="1" hangingPunct="1"/>
            <a:r>
              <a:rPr lang="uk-UA" sz="2400"/>
              <a:t>Принтер</a:t>
            </a:r>
          </a:p>
          <a:p>
            <a:pPr eaLnBrk="1" hangingPunct="1"/>
            <a:r>
              <a:rPr lang="uk-UA" sz="2400"/>
              <a:t>Модем</a:t>
            </a:r>
            <a:endParaRPr lang="ru-RU" sz="24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539750" y="1628775"/>
            <a:ext cx="7489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3200"/>
              <a:t>12</a:t>
            </a:r>
            <a:r>
              <a:rPr lang="uk-UA"/>
              <a:t>. </a:t>
            </a:r>
            <a:r>
              <a:rPr lang="uk-UA" sz="3200"/>
              <a:t>Що називають мозком комп</a:t>
            </a:r>
            <a:r>
              <a:rPr lang="en-US" sz="3200"/>
              <a:t>’</a:t>
            </a:r>
            <a:r>
              <a:rPr lang="uk-UA" sz="3200"/>
              <a:t>ютера?</a:t>
            </a:r>
            <a:endParaRPr lang="ru-RU" sz="3200"/>
          </a:p>
        </p:txBody>
      </p:sp>
      <p:sp>
        <p:nvSpPr>
          <p:cNvPr id="25603" name="WordArt 3" descr="Белый мрамор"/>
          <p:cNvSpPr>
            <a:spLocks noChangeArrowheads="1" noChangeShapeType="1" noTextEdit="1"/>
          </p:cNvSpPr>
          <p:nvPr/>
        </p:nvSpPr>
        <p:spPr bwMode="auto">
          <a:xfrm>
            <a:off x="755650" y="620713"/>
            <a:ext cx="7315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uk-UA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Запитання для глядачів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042988" y="3141663"/>
            <a:ext cx="2879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sz="2400"/>
              <a:t>Процесор</a:t>
            </a:r>
            <a:endParaRPr lang="ru-RU" sz="24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539750" y="1628775"/>
            <a:ext cx="74898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3200"/>
              <a:t>13</a:t>
            </a:r>
            <a:r>
              <a:rPr lang="uk-UA"/>
              <a:t>. </a:t>
            </a:r>
            <a:r>
              <a:rPr lang="uk-UA" sz="3200"/>
              <a:t>Алгоритм, написаний для комп</a:t>
            </a:r>
            <a:r>
              <a:rPr lang="en-US" sz="3200"/>
              <a:t>’</a:t>
            </a:r>
            <a:r>
              <a:rPr lang="uk-UA" sz="3200"/>
              <a:t>ютера – це:</a:t>
            </a:r>
            <a:endParaRPr lang="ru-RU" sz="3200"/>
          </a:p>
        </p:txBody>
      </p:sp>
      <p:sp>
        <p:nvSpPr>
          <p:cNvPr id="26627" name="WordArt 3" descr="Белый мрамор"/>
          <p:cNvSpPr>
            <a:spLocks noChangeArrowheads="1" noChangeShapeType="1" noTextEdit="1"/>
          </p:cNvSpPr>
          <p:nvPr/>
        </p:nvSpPr>
        <p:spPr bwMode="auto">
          <a:xfrm>
            <a:off x="755650" y="620713"/>
            <a:ext cx="7315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uk-UA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Запитання для глядачів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1042988" y="3141663"/>
            <a:ext cx="2879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sz="2400"/>
              <a:t>Програма</a:t>
            </a:r>
            <a:endParaRPr lang="ru-RU" sz="24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539750" y="1628775"/>
            <a:ext cx="7489825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3200"/>
              <a:t>14</a:t>
            </a:r>
            <a:r>
              <a:rPr lang="uk-UA"/>
              <a:t>. </a:t>
            </a:r>
            <a:r>
              <a:rPr lang="uk-UA" sz="3200"/>
              <a:t>Батько і сини катались на три- та двоколісних велосипедах. У велосипедистів було 7 коліс. Скільки синів у батька?</a:t>
            </a:r>
            <a:r>
              <a:rPr lang="uk-UA"/>
              <a:t> </a:t>
            </a:r>
            <a:endParaRPr lang="ru-RU"/>
          </a:p>
        </p:txBody>
      </p:sp>
      <p:sp>
        <p:nvSpPr>
          <p:cNvPr id="27651" name="WordArt 3" descr="Белый мрамор"/>
          <p:cNvSpPr>
            <a:spLocks noChangeArrowheads="1" noChangeShapeType="1" noTextEdit="1"/>
          </p:cNvSpPr>
          <p:nvPr/>
        </p:nvSpPr>
        <p:spPr bwMode="auto">
          <a:xfrm>
            <a:off x="755650" y="620713"/>
            <a:ext cx="7315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uk-UA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Запитання для глядачів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1547813" y="4292600"/>
            <a:ext cx="2879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sz="2400"/>
              <a:t>Двоє</a:t>
            </a:r>
            <a:endParaRPr lang="ru-RU" sz="24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684213" y="1628775"/>
            <a:ext cx="7489825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3200"/>
              <a:t>15</a:t>
            </a:r>
            <a:r>
              <a:rPr lang="uk-UA"/>
              <a:t>. </a:t>
            </a:r>
            <a:r>
              <a:rPr lang="uk-UA" sz="3200"/>
              <a:t>У батька є син, який вдвічі молодший за нього. Син народився тоді, коли батькові було 24 роки. Скільки років синові зараз? </a:t>
            </a:r>
            <a:endParaRPr lang="ru-RU" sz="3200"/>
          </a:p>
        </p:txBody>
      </p:sp>
      <p:sp>
        <p:nvSpPr>
          <p:cNvPr id="28675" name="WordArt 3" descr="Белый мрамор"/>
          <p:cNvSpPr>
            <a:spLocks noChangeArrowheads="1" noChangeShapeType="1" noTextEdit="1"/>
          </p:cNvSpPr>
          <p:nvPr/>
        </p:nvSpPr>
        <p:spPr bwMode="auto">
          <a:xfrm>
            <a:off x="755650" y="620713"/>
            <a:ext cx="7315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uk-UA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Запитання для глядачів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1692275" y="4221163"/>
            <a:ext cx="2879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sz="2400"/>
              <a:t>24 роки</a:t>
            </a:r>
            <a:endParaRPr lang="ru-RU" sz="2400"/>
          </a:p>
        </p:txBody>
      </p:sp>
      <p:pic>
        <p:nvPicPr>
          <p:cNvPr id="2" name="Рисунок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1722" y="5445224"/>
            <a:ext cx="1658256" cy="114005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476672"/>
            <a:ext cx="7395089" cy="1255885"/>
          </a:xfrm>
          <a:prstGeom prst="rect">
            <a:avLst/>
          </a:prstGeom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40761" y="2492896"/>
            <a:ext cx="67945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sz="2800" b="1" dirty="0"/>
              <a:t>Із розкиданих букв потрібно скласти </a:t>
            </a:r>
          </a:p>
          <a:p>
            <a:pPr algn="ctr" eaLnBrk="1" hangingPunct="1"/>
            <a:r>
              <a:rPr lang="uk-UA" sz="2800" b="1" dirty="0"/>
              <a:t>висловлення:</a:t>
            </a:r>
            <a:r>
              <a:rPr lang="ru-RU" sz="2800" dirty="0"/>
              <a:t> </a:t>
            </a:r>
            <a:r>
              <a:rPr lang="ru-RU" sz="2800" b="1" dirty="0"/>
              <a:t> </a:t>
            </a:r>
            <a:br>
              <a:rPr lang="ru-RU" sz="2800" b="1" dirty="0"/>
            </a:br>
            <a:endParaRPr lang="ru-RU" sz="2800" b="1" dirty="0"/>
          </a:p>
          <a:p>
            <a:pPr algn="ctr"/>
            <a:endParaRPr lang="ru-RU" sz="2000" b="1" dirty="0"/>
          </a:p>
        </p:txBody>
      </p:sp>
      <p:sp>
        <p:nvSpPr>
          <p:cNvPr id="4" name="Прямокутник 4"/>
          <p:cNvSpPr/>
          <p:nvPr/>
        </p:nvSpPr>
        <p:spPr>
          <a:xfrm>
            <a:off x="179512" y="3595938"/>
            <a:ext cx="7643866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тоХ</a:t>
            </a:r>
            <a:r>
              <a:rPr lang="uk-UA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 </a:t>
            </a:r>
            <a:r>
              <a:rPr lang="uk-UA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єодвлоі</a:t>
            </a:r>
            <a:r>
              <a:rPr lang="uk-UA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 </a:t>
            </a:r>
            <a:r>
              <a:rPr lang="uk-UA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інєомрфюаці</a:t>
            </a:r>
            <a:r>
              <a:rPr lang="uk-UA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, </a:t>
            </a:r>
            <a:r>
              <a:rPr lang="uk-UA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ойт</a:t>
            </a:r>
            <a:r>
              <a:rPr lang="uk-UA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 </a:t>
            </a:r>
            <a:r>
              <a:rPr lang="uk-UA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овоєлді</a:t>
            </a:r>
            <a:r>
              <a:rPr lang="uk-UA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 </a:t>
            </a:r>
            <a:r>
              <a:rPr lang="uk-UA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совтім</a:t>
            </a:r>
            <a:r>
              <a:rPr lang="uk-UA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.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5" name="Рисунок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3565" y="5717949"/>
            <a:ext cx="1658256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1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Мета гри:</a:t>
            </a:r>
            <a:endParaRPr lang="uk-U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564904"/>
            <a:ext cx="8435280" cy="2808312"/>
          </a:xfrm>
        </p:spPr>
        <p:txBody>
          <a:bodyPr/>
          <a:lstStyle/>
          <a:p>
            <a:pPr marL="0" indent="0" algn="just">
              <a:buNone/>
            </a:pPr>
            <a:r>
              <a:rPr lang="uk-UA" sz="3200" dirty="0">
                <a:solidFill>
                  <a:srgbClr val="0070C0"/>
                </a:solidFill>
              </a:rPr>
              <a:t>Повторення: «Інформація та інформаційні процеси», «Комп’ютер як універсальний пристрій опрацювання інформації», «Опрацювання текстової та графічної інформації», «Алгоритми і виконавці» </a:t>
            </a:r>
          </a:p>
          <a:p>
            <a:endParaRPr lang="uk-UA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74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WordArt 4" descr="Белый мрамор"/>
          <p:cNvSpPr>
            <a:spLocks noChangeArrowheads="1" noChangeShapeType="1" noTextEdit="1"/>
          </p:cNvSpPr>
          <p:nvPr/>
        </p:nvSpPr>
        <p:spPr bwMode="auto">
          <a:xfrm>
            <a:off x="1403350" y="404813"/>
            <a:ext cx="6335713" cy="1225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uk-UA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Конкурс ІІІ.</a:t>
            </a:r>
          </a:p>
          <a:p>
            <a:pPr algn="ctr"/>
            <a:r>
              <a:rPr lang="uk-UA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Поетичний конкурс</a:t>
            </a: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539750" y="2543175"/>
            <a:ext cx="8135938" cy="332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sz="3200" b="1"/>
              <a:t>Написати вірш про інформатику.</a:t>
            </a:r>
            <a:r>
              <a:rPr lang="uk-UA" sz="2400" b="1"/>
              <a:t> </a:t>
            </a:r>
          </a:p>
          <a:p>
            <a:pPr algn="ctr" eaLnBrk="1" hangingPunct="1"/>
            <a:r>
              <a:rPr lang="uk-UA" sz="2400" b="1" i="1"/>
              <a:t>Необхідно написати вірш, в якому чотири рядки, і ці чотири рядки закінчуються такими словами:</a:t>
            </a:r>
          </a:p>
          <a:p>
            <a:pPr algn="ctr" eaLnBrk="1" hangingPunct="1"/>
            <a:endParaRPr lang="uk-UA" sz="2400" b="1" i="1"/>
          </a:p>
          <a:p>
            <a:pPr algn="ctr" eaLnBrk="1" hangingPunct="1"/>
            <a:r>
              <a:rPr lang="uk-UA" b="1" i="1"/>
              <a:t>Варіант І				Варіант ІІ</a:t>
            </a:r>
          </a:p>
          <a:p>
            <a:pPr algn="ctr" eaLnBrk="1" hangingPunct="1"/>
            <a:endParaRPr lang="uk-UA" b="1" i="1"/>
          </a:p>
          <a:p>
            <a:pPr eaLnBrk="1" hangingPunct="1"/>
            <a:r>
              <a:rPr lang="uk-UA" b="1" i="1"/>
              <a:t>……………………............ професор  ………………….………… клавіатура</a:t>
            </a:r>
          </a:p>
          <a:p>
            <a:pPr eaLnBrk="1" hangingPunct="1"/>
            <a:r>
              <a:rPr lang="uk-UA" b="1" i="1"/>
              <a:t>……………………………. процесор   …………………..……….. процедура</a:t>
            </a:r>
          </a:p>
          <a:p>
            <a:pPr eaLnBrk="1" hangingPunct="1"/>
            <a:r>
              <a:rPr lang="uk-UA" b="1" i="1"/>
              <a:t>…………………............... інтернет   …………………..……….. програма</a:t>
            </a:r>
          </a:p>
          <a:p>
            <a:pPr eaLnBrk="1" hangingPunct="1"/>
            <a:r>
              <a:rPr lang="uk-UA" b="1" i="1"/>
              <a:t>…………………............... портрет    …………………..……….. діаграма</a:t>
            </a:r>
            <a:endParaRPr lang="ru-RU" b="1" i="1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4"/>
          <p:cNvSpPr>
            <a:spLocks noChangeArrowheads="1"/>
          </p:cNvSpPr>
          <p:nvPr/>
        </p:nvSpPr>
        <p:spPr bwMode="auto">
          <a:xfrm>
            <a:off x="1258888" y="333375"/>
            <a:ext cx="70945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sz="3200" b="1"/>
              <a:t>Прочитати вірш про інформатику</a:t>
            </a:r>
            <a:r>
              <a:rPr lang="uk-UA" b="1"/>
              <a:t>.</a:t>
            </a:r>
            <a:r>
              <a:rPr lang="uk-UA"/>
              <a:t> </a:t>
            </a:r>
          </a:p>
        </p:txBody>
      </p:sp>
      <p:sp>
        <p:nvSpPr>
          <p:cNvPr id="8" name="WordArt 2" descr="Белый мрамор"/>
          <p:cNvSpPr>
            <a:spLocks noChangeArrowheads="1" noChangeShapeType="1" noTextEdit="1"/>
          </p:cNvSpPr>
          <p:nvPr/>
        </p:nvSpPr>
        <p:spPr bwMode="auto">
          <a:xfrm>
            <a:off x="1357313" y="1857375"/>
            <a:ext cx="6335712" cy="1225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002060"/>
              </a:contourClr>
            </a:sp3d>
          </a:bodyPr>
          <a:lstStyle/>
          <a:p>
            <a:pPr algn="ctr"/>
            <a:r>
              <a:rPr lang="uk-UA" sz="3600" kern="10">
                <a:ln w="9525">
                  <a:round/>
                  <a:headEnd/>
                  <a:tailEnd/>
                </a:ln>
                <a:solidFill>
                  <a:srgbClr val="002060"/>
                </a:solidFill>
                <a:cs typeface="Arial" panose="020B0604020202020204" pitchFamily="34" charset="0"/>
              </a:rPr>
              <a:t>Конкурс ІІІ.</a:t>
            </a:r>
          </a:p>
          <a:p>
            <a:pPr algn="ctr"/>
            <a:r>
              <a:rPr lang="uk-UA" sz="3600" kern="10">
                <a:ln w="9525">
                  <a:round/>
                  <a:headEnd/>
                  <a:tailEnd/>
                </a:ln>
                <a:solidFill>
                  <a:srgbClr val="002060"/>
                </a:solidFill>
                <a:cs typeface="Arial" panose="020B0604020202020204" pitchFamily="34" charset="0"/>
              </a:rPr>
              <a:t>Поетичний конкурс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71500" y="3643313"/>
            <a:ext cx="8135938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uk-UA" sz="2400" b="1" i="1"/>
          </a:p>
          <a:p>
            <a:pPr algn="ctr" eaLnBrk="1" hangingPunct="1"/>
            <a:r>
              <a:rPr lang="uk-UA" b="1" i="1"/>
              <a:t>Варіант І				Варіант ІІ</a:t>
            </a:r>
          </a:p>
          <a:p>
            <a:pPr algn="ctr" eaLnBrk="1" hangingPunct="1"/>
            <a:endParaRPr lang="uk-UA" b="1" i="1"/>
          </a:p>
          <a:p>
            <a:pPr eaLnBrk="1" hangingPunct="1"/>
            <a:r>
              <a:rPr lang="uk-UA" b="1" i="1"/>
              <a:t>……………………............ професор  ………………….………… клавіатура</a:t>
            </a:r>
          </a:p>
          <a:p>
            <a:pPr eaLnBrk="1" hangingPunct="1"/>
            <a:r>
              <a:rPr lang="uk-UA" b="1" i="1"/>
              <a:t>……………………………. процесор   …………………..……….. процедура</a:t>
            </a:r>
          </a:p>
          <a:p>
            <a:pPr eaLnBrk="1" hangingPunct="1"/>
            <a:r>
              <a:rPr lang="uk-UA" b="1" i="1"/>
              <a:t>…………………............... інтернет   …………………..……….. програма</a:t>
            </a:r>
          </a:p>
          <a:p>
            <a:pPr eaLnBrk="1" hangingPunct="1"/>
            <a:r>
              <a:rPr lang="uk-UA" b="1" i="1"/>
              <a:t>…………………............... портрет    …………………..……….. діаграма</a:t>
            </a:r>
            <a:endParaRPr lang="ru-RU" b="1" i="1"/>
          </a:p>
        </p:txBody>
      </p:sp>
      <p:pic>
        <p:nvPicPr>
          <p:cNvPr id="2" name="Рисунок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9745" y="5702300"/>
            <a:ext cx="1658256" cy="11400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563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 animBg="1"/>
      <p:bldP spid="56325" grpId="0"/>
      <p:bldP spid="8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Курс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57"/>
          <a:stretch>
            <a:fillRect/>
          </a:stretch>
        </p:blipFill>
        <p:spPr bwMode="auto">
          <a:xfrm>
            <a:off x="1476375" y="1916113"/>
            <a:ext cx="568801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3" descr="img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60575"/>
            <a:ext cx="8077200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492375"/>
            <a:ext cx="6840537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5" descr="Клавіатур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133600"/>
            <a:ext cx="7850187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Picture 6" descr="Информаці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276475"/>
            <a:ext cx="7559675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3" name="WordArt 7" descr="Белый мрамор"/>
          <p:cNvSpPr>
            <a:spLocks noChangeArrowheads="1" noChangeShapeType="1" noTextEdit="1"/>
          </p:cNvSpPr>
          <p:nvPr/>
        </p:nvSpPr>
        <p:spPr bwMode="auto">
          <a:xfrm>
            <a:off x="1403350" y="404813"/>
            <a:ext cx="6335713" cy="1511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uk-UA" sz="3600" kern="10">
                <a:ln w="9525">
                  <a:round/>
                  <a:headEnd/>
                  <a:tailEnd/>
                </a:ln>
                <a:blipFill dpi="0" rotWithShape="0">
                  <a:blip r:embed="rId7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Конкурс І</a:t>
            </a:r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7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V.</a:t>
            </a:r>
          </a:p>
          <a:p>
            <a:pPr algn="ctr"/>
            <a:r>
              <a:rPr lang="uk-UA" sz="3600" kern="10">
                <a:ln w="9525">
                  <a:round/>
                  <a:headEnd/>
                  <a:tailEnd/>
                </a:ln>
                <a:blipFill dpi="0" rotWithShape="0">
                  <a:blip r:embed="rId7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Ребуси</a:t>
            </a:r>
          </a:p>
        </p:txBody>
      </p:sp>
      <p:pic>
        <p:nvPicPr>
          <p:cNvPr id="6554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70" r="32629" b="74071"/>
          <a:stretch>
            <a:fillRect/>
          </a:stretch>
        </p:blipFill>
        <p:spPr bwMode="auto">
          <a:xfrm>
            <a:off x="5580063" y="2492375"/>
            <a:ext cx="28733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70" r="32629" b="74071"/>
          <a:stretch>
            <a:fillRect/>
          </a:stretch>
        </p:blipFill>
        <p:spPr bwMode="auto">
          <a:xfrm>
            <a:off x="5940425" y="2492375"/>
            <a:ext cx="2873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2155" y="5521212"/>
            <a:ext cx="1658256" cy="11400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2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9" dur="2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2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1" dur="2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2" dur="20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3" dur="20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10" descr="Белый мрамор"/>
          <p:cNvSpPr>
            <a:spLocks noChangeArrowheads="1" noChangeShapeType="1" noTextEdit="1"/>
          </p:cNvSpPr>
          <p:nvPr/>
        </p:nvSpPr>
        <p:spPr bwMode="auto">
          <a:xfrm>
            <a:off x="1403350" y="404813"/>
            <a:ext cx="6335713" cy="1225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C00000"/>
              </a:contourClr>
            </a:sp3d>
          </a:bodyPr>
          <a:lstStyle/>
          <a:p>
            <a:pPr algn="ctr"/>
            <a:r>
              <a:rPr lang="uk-UA" sz="3600" kern="10">
                <a:ln w="9525">
                  <a:round/>
                  <a:headEnd/>
                  <a:tailEnd/>
                </a:ln>
                <a:solidFill>
                  <a:srgbClr val="C00000"/>
                </a:solidFill>
                <a:cs typeface="Arial" panose="020B0604020202020204" pitchFamily="34" charset="0"/>
              </a:rPr>
              <a:t>Конкурс </a:t>
            </a:r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C00000"/>
                </a:solidFill>
                <a:cs typeface="Arial" panose="020B0604020202020204" pitchFamily="34" charset="0"/>
              </a:rPr>
              <a:t>V.</a:t>
            </a:r>
          </a:p>
          <a:p>
            <a:pPr algn="ctr"/>
            <a:r>
              <a:rPr lang="uk-UA" sz="3600" kern="10">
                <a:ln w="9525">
                  <a:round/>
                  <a:headEnd/>
                  <a:tailEnd/>
                </a:ln>
                <a:solidFill>
                  <a:srgbClr val="C00000"/>
                </a:solidFill>
                <a:cs typeface="Arial" panose="020B0604020202020204" pitchFamily="34" charset="0"/>
              </a:rPr>
              <a:t>Вікторина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857250" y="2286000"/>
            <a:ext cx="7772400" cy="14700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uk-UA" sz="4400" b="1" kern="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До якої групи клавіш відноситься клавіша </a:t>
            </a:r>
            <a:r>
              <a:rPr lang="uk-UA" sz="4400" b="1" kern="0" dirty="0" err="1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Shift</a:t>
            </a:r>
            <a:r>
              <a:rPr lang="uk-UA" sz="4400" b="1" kern="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? </a:t>
            </a:r>
            <a:endParaRPr lang="ru-RU" sz="4400" b="1" kern="0" dirty="0">
              <a:solidFill>
                <a:schemeClr val="accent4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1785938" y="5429250"/>
            <a:ext cx="6400800" cy="766763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uk-UA" sz="3200" kern="0">
                <a:latin typeface="+mn-lt"/>
              </a:rPr>
              <a:t>клавіші управління</a:t>
            </a:r>
            <a:r>
              <a:rPr lang="ru-RU" sz="3200" kern="0">
                <a:latin typeface="+mn-lt"/>
              </a:rPr>
              <a:t> </a:t>
            </a:r>
            <a:endParaRPr lang="ru-RU" sz="32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468313" y="1989138"/>
            <a:ext cx="8205787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sz="4000">
                <a:solidFill>
                  <a:schemeClr val="tx2"/>
                </a:solidFill>
              </a:rPr>
              <a:t>В якому вигляді представлена інформація в таблиці множення? </a:t>
            </a:r>
            <a:endParaRPr lang="ru-RU" sz="4000">
              <a:solidFill>
                <a:schemeClr val="tx2"/>
              </a:solidFill>
            </a:endParaRP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539750" y="4221163"/>
            <a:ext cx="7772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sz="3200">
                <a:solidFill>
                  <a:schemeClr val="tx2"/>
                </a:solidFill>
              </a:rPr>
              <a:t>в числовому</a:t>
            </a:r>
            <a:endParaRPr lang="ru-RU" sz="3200">
              <a:solidFill>
                <a:schemeClr val="tx2"/>
              </a:solidFill>
            </a:endParaRPr>
          </a:p>
        </p:txBody>
      </p:sp>
      <p:sp>
        <p:nvSpPr>
          <p:cNvPr id="35844" name="WordArt 6" descr="Белый мрамор"/>
          <p:cNvSpPr>
            <a:spLocks noChangeArrowheads="1" noChangeShapeType="1" noTextEdit="1"/>
          </p:cNvSpPr>
          <p:nvPr/>
        </p:nvSpPr>
        <p:spPr bwMode="auto">
          <a:xfrm>
            <a:off x="1403350" y="404813"/>
            <a:ext cx="6335713" cy="1225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uk-UA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Конкурс </a:t>
            </a:r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V.</a:t>
            </a:r>
          </a:p>
          <a:p>
            <a:pPr algn="ctr"/>
            <a:r>
              <a:rPr lang="uk-UA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Вікторина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/>
      <p:bldP spid="737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468313" y="2205038"/>
            <a:ext cx="8205787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sz="4000">
                <a:solidFill>
                  <a:schemeClr val="tx2"/>
                </a:solidFill>
              </a:rPr>
              <a:t>Який вид представлення інформації в передачі по радіо? </a:t>
            </a:r>
            <a:endParaRPr lang="ru-RU" sz="4000">
              <a:solidFill>
                <a:schemeClr val="tx2"/>
              </a:solidFill>
            </a:endParaRP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827088" y="4581525"/>
            <a:ext cx="7772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sz="3200">
                <a:solidFill>
                  <a:schemeClr val="tx2"/>
                </a:solidFill>
              </a:rPr>
              <a:t>звукова</a:t>
            </a:r>
            <a:endParaRPr lang="ru-RU" sz="3200">
              <a:solidFill>
                <a:schemeClr val="tx2"/>
              </a:solidFill>
            </a:endParaRPr>
          </a:p>
        </p:txBody>
      </p:sp>
      <p:sp>
        <p:nvSpPr>
          <p:cNvPr id="36868" name="WordArt 4" descr="Белый мрамор"/>
          <p:cNvSpPr>
            <a:spLocks noChangeArrowheads="1" noChangeShapeType="1" noTextEdit="1"/>
          </p:cNvSpPr>
          <p:nvPr/>
        </p:nvSpPr>
        <p:spPr bwMode="auto">
          <a:xfrm>
            <a:off x="1403350" y="404813"/>
            <a:ext cx="6335713" cy="1225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uk-UA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Конкурс </a:t>
            </a:r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V.</a:t>
            </a:r>
          </a:p>
          <a:p>
            <a:pPr algn="ctr"/>
            <a:r>
              <a:rPr lang="uk-UA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Вікторина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7475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179388" y="1916113"/>
            <a:ext cx="8964612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sz="3800">
                <a:solidFill>
                  <a:schemeClr val="tx2"/>
                </a:solidFill>
              </a:rPr>
              <a:t>Який інформаційний процес відбувається, коли ви читаєте книгу?</a:t>
            </a:r>
            <a:r>
              <a:rPr lang="uk-UA" sz="4000">
                <a:solidFill>
                  <a:schemeClr val="tx2"/>
                </a:solidFill>
              </a:rPr>
              <a:t> </a:t>
            </a:r>
            <a:endParaRPr lang="ru-RU" sz="4000">
              <a:solidFill>
                <a:schemeClr val="tx2"/>
              </a:solidFill>
            </a:endParaRP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755650" y="4365625"/>
            <a:ext cx="7772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sz="3200">
                <a:solidFill>
                  <a:schemeClr val="tx2"/>
                </a:solidFill>
              </a:rPr>
              <a:t>передача інформації</a:t>
            </a:r>
            <a:endParaRPr lang="ru-RU" sz="3200">
              <a:solidFill>
                <a:schemeClr val="tx2"/>
              </a:solidFill>
            </a:endParaRPr>
          </a:p>
        </p:txBody>
      </p:sp>
      <p:sp>
        <p:nvSpPr>
          <p:cNvPr id="37892" name="WordArt 4" descr="Белый мрамор"/>
          <p:cNvSpPr>
            <a:spLocks noChangeArrowheads="1" noChangeShapeType="1" noTextEdit="1"/>
          </p:cNvSpPr>
          <p:nvPr/>
        </p:nvSpPr>
        <p:spPr bwMode="auto">
          <a:xfrm>
            <a:off x="1403350" y="404813"/>
            <a:ext cx="6335713" cy="1225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uk-UA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Конкурс </a:t>
            </a:r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V.</a:t>
            </a:r>
          </a:p>
          <a:p>
            <a:pPr algn="ctr"/>
            <a:r>
              <a:rPr lang="uk-UA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Вікторина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  <p:bldP spid="7577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468313" y="2133600"/>
            <a:ext cx="8205787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sz="4000">
                <a:solidFill>
                  <a:schemeClr val="tx2"/>
                </a:solidFill>
              </a:rPr>
              <a:t>Який пристрій називають “мозком комп</a:t>
            </a:r>
            <a:r>
              <a:rPr lang="en-US" sz="4000">
                <a:solidFill>
                  <a:schemeClr val="tx2"/>
                </a:solidFill>
              </a:rPr>
              <a:t>’</a:t>
            </a:r>
            <a:r>
              <a:rPr lang="uk-UA" sz="4000">
                <a:solidFill>
                  <a:schemeClr val="tx2"/>
                </a:solidFill>
              </a:rPr>
              <a:t>ютера? </a:t>
            </a:r>
            <a:endParaRPr lang="ru-RU" sz="4000">
              <a:solidFill>
                <a:schemeClr val="tx2"/>
              </a:solidFill>
            </a:endParaRP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611188" y="4365625"/>
            <a:ext cx="7772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sz="3200">
                <a:solidFill>
                  <a:schemeClr val="tx2"/>
                </a:solidFill>
              </a:rPr>
              <a:t>процесор</a:t>
            </a:r>
            <a:endParaRPr lang="ru-RU" sz="3200">
              <a:solidFill>
                <a:schemeClr val="tx2"/>
              </a:solidFill>
            </a:endParaRPr>
          </a:p>
        </p:txBody>
      </p:sp>
      <p:sp>
        <p:nvSpPr>
          <p:cNvPr id="38916" name="WordArt 4" descr="Белый мрамор"/>
          <p:cNvSpPr>
            <a:spLocks noChangeArrowheads="1" noChangeShapeType="1" noTextEdit="1"/>
          </p:cNvSpPr>
          <p:nvPr/>
        </p:nvSpPr>
        <p:spPr bwMode="auto">
          <a:xfrm>
            <a:off x="1403350" y="404813"/>
            <a:ext cx="6335713" cy="1225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uk-UA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Конкурс </a:t>
            </a:r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V.</a:t>
            </a:r>
          </a:p>
          <a:p>
            <a:pPr algn="ctr"/>
            <a:r>
              <a:rPr lang="uk-UA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Вікторина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  <p:bldP spid="7680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468313" y="2060575"/>
            <a:ext cx="8205787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sz="4000">
                <a:solidFill>
                  <a:schemeClr val="tx2"/>
                </a:solidFill>
              </a:rPr>
              <a:t>Який пристрій ЕОМ служить для збереження інформації? </a:t>
            </a:r>
            <a:endParaRPr lang="ru-RU" sz="4000">
              <a:solidFill>
                <a:schemeClr val="tx2"/>
              </a:solidFill>
            </a:endParaRP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755650" y="4149725"/>
            <a:ext cx="7772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sz="3200">
                <a:solidFill>
                  <a:schemeClr val="tx2"/>
                </a:solidFill>
              </a:rPr>
              <a:t>пам</a:t>
            </a:r>
            <a:r>
              <a:rPr lang="en-US" sz="3200">
                <a:solidFill>
                  <a:schemeClr val="tx2"/>
                </a:solidFill>
              </a:rPr>
              <a:t>’</a:t>
            </a:r>
            <a:r>
              <a:rPr lang="uk-UA" sz="3200">
                <a:solidFill>
                  <a:schemeClr val="tx2"/>
                </a:solidFill>
              </a:rPr>
              <a:t>ять</a:t>
            </a:r>
            <a:endParaRPr lang="ru-RU" sz="3200">
              <a:solidFill>
                <a:schemeClr val="tx2"/>
              </a:solidFill>
            </a:endParaRPr>
          </a:p>
        </p:txBody>
      </p:sp>
      <p:sp>
        <p:nvSpPr>
          <p:cNvPr id="39940" name="WordArt 4" descr="Белый мрамор"/>
          <p:cNvSpPr>
            <a:spLocks noChangeArrowheads="1" noChangeShapeType="1" noTextEdit="1"/>
          </p:cNvSpPr>
          <p:nvPr/>
        </p:nvSpPr>
        <p:spPr bwMode="auto">
          <a:xfrm>
            <a:off x="1403350" y="404813"/>
            <a:ext cx="6335713" cy="1225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uk-UA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Конкурс </a:t>
            </a:r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V.</a:t>
            </a:r>
          </a:p>
          <a:p>
            <a:pPr algn="ctr"/>
            <a:r>
              <a:rPr lang="uk-UA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Вікторина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  <p:bldP spid="778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395288" y="1844675"/>
            <a:ext cx="8278812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sz="4000">
                <a:solidFill>
                  <a:schemeClr val="tx2"/>
                </a:solidFill>
              </a:rPr>
              <a:t>Програма для обробки текстової інформації називається текстовий ………………..? </a:t>
            </a:r>
            <a:endParaRPr lang="ru-RU" sz="4000">
              <a:solidFill>
                <a:schemeClr val="tx2"/>
              </a:solidFill>
            </a:endParaRP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684213" y="4508500"/>
            <a:ext cx="7772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sz="3200">
                <a:solidFill>
                  <a:schemeClr val="tx2"/>
                </a:solidFill>
              </a:rPr>
              <a:t>редактор</a:t>
            </a:r>
            <a:endParaRPr lang="ru-RU" sz="3200">
              <a:solidFill>
                <a:schemeClr val="tx2"/>
              </a:solidFill>
            </a:endParaRPr>
          </a:p>
        </p:txBody>
      </p:sp>
      <p:sp>
        <p:nvSpPr>
          <p:cNvPr id="40964" name="WordArt 4" descr="Белый мрамор"/>
          <p:cNvSpPr>
            <a:spLocks noChangeArrowheads="1" noChangeShapeType="1" noTextEdit="1"/>
          </p:cNvSpPr>
          <p:nvPr/>
        </p:nvSpPr>
        <p:spPr bwMode="auto">
          <a:xfrm>
            <a:off x="1403350" y="404813"/>
            <a:ext cx="6335713" cy="1225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uk-UA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Конкурс </a:t>
            </a:r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V.</a:t>
            </a:r>
          </a:p>
          <a:p>
            <a:pPr algn="ctr"/>
            <a:r>
              <a:rPr lang="uk-UA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Вікторина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  <p:bldP spid="7885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468313" y="1989138"/>
            <a:ext cx="8205787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sz="4000">
                <a:solidFill>
                  <a:schemeClr val="tx2"/>
                </a:solidFill>
              </a:rPr>
              <a:t>Як називається довільна </a:t>
            </a:r>
            <a:br>
              <a:rPr lang="uk-UA" sz="4000">
                <a:solidFill>
                  <a:schemeClr val="tx2"/>
                </a:solidFill>
              </a:rPr>
            </a:br>
            <a:r>
              <a:rPr lang="uk-UA" sz="4000">
                <a:solidFill>
                  <a:schemeClr val="tx2"/>
                </a:solidFill>
              </a:rPr>
              <a:t>частина тексту? </a:t>
            </a:r>
            <a:endParaRPr lang="ru-RU" sz="4000">
              <a:solidFill>
                <a:schemeClr val="tx2"/>
              </a:solidFill>
            </a:endParaRP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827088" y="4221163"/>
            <a:ext cx="7772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sz="3200">
                <a:solidFill>
                  <a:schemeClr val="tx2"/>
                </a:solidFill>
              </a:rPr>
              <a:t>блок</a:t>
            </a:r>
            <a:endParaRPr lang="ru-RU" sz="3200">
              <a:solidFill>
                <a:schemeClr val="tx2"/>
              </a:solidFill>
            </a:endParaRPr>
          </a:p>
        </p:txBody>
      </p:sp>
      <p:sp>
        <p:nvSpPr>
          <p:cNvPr id="41988" name="WordArt 4" descr="Белый мрамор"/>
          <p:cNvSpPr>
            <a:spLocks noChangeArrowheads="1" noChangeShapeType="1" noTextEdit="1"/>
          </p:cNvSpPr>
          <p:nvPr/>
        </p:nvSpPr>
        <p:spPr bwMode="auto">
          <a:xfrm>
            <a:off x="1403350" y="404813"/>
            <a:ext cx="6335713" cy="1225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uk-UA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Конкурс </a:t>
            </a:r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V.</a:t>
            </a:r>
          </a:p>
          <a:p>
            <a:pPr algn="ctr"/>
            <a:r>
              <a:rPr lang="uk-UA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Вікторина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  <p:bldP spid="798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476672"/>
            <a:ext cx="8071804" cy="1072989"/>
          </a:xfrm>
          <a:prstGeom prst="rect">
            <a:avLst/>
          </a:prstGeom>
        </p:spPr>
      </p:pic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395536" y="1575205"/>
            <a:ext cx="807561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ru-RU" sz="38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Завдання</a:t>
            </a:r>
            <a:r>
              <a:rPr lang="ru-RU" sz="3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: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95288" y="2420938"/>
            <a:ext cx="835317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4000" b="1" dirty="0" err="1">
                <a:solidFill>
                  <a:schemeClr val="bg1"/>
                </a:solidFill>
              </a:rPr>
              <a:t>Намалювати</a:t>
            </a:r>
            <a:r>
              <a:rPr lang="ru-RU" sz="4000" b="1" dirty="0">
                <a:solidFill>
                  <a:schemeClr val="bg1"/>
                </a:solidFill>
              </a:rPr>
              <a:t> в </a:t>
            </a:r>
            <a:r>
              <a:rPr lang="ru-RU" sz="4000" b="1" dirty="0" err="1">
                <a:solidFill>
                  <a:schemeClr val="bg1"/>
                </a:solidFill>
              </a:rPr>
              <a:t>графічному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редакторі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Paint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ілюстраці</a:t>
            </a:r>
            <a:r>
              <a:rPr lang="uk-UA" sz="4000" b="1" dirty="0">
                <a:solidFill>
                  <a:schemeClr val="bg1"/>
                </a:solidFill>
              </a:rPr>
              <a:t>ї</a:t>
            </a:r>
            <a:r>
              <a:rPr lang="ru-RU" sz="4000" b="1" dirty="0">
                <a:solidFill>
                  <a:schemeClr val="bg1"/>
                </a:solidFill>
              </a:rPr>
              <a:t> до </a:t>
            </a:r>
            <a:r>
              <a:rPr lang="ru-RU" sz="4000" b="1" dirty="0" err="1">
                <a:solidFill>
                  <a:schemeClr val="bg1"/>
                </a:solidFill>
              </a:rPr>
              <a:t>казки</a:t>
            </a:r>
            <a:r>
              <a:rPr lang="ru-RU" sz="4000" b="1" dirty="0">
                <a:solidFill>
                  <a:schemeClr val="bg1"/>
                </a:solidFill>
              </a:rPr>
              <a:t> “</a:t>
            </a:r>
            <a:r>
              <a:rPr lang="ru-RU" sz="4000" b="1" dirty="0" smtClean="0">
                <a:solidFill>
                  <a:schemeClr val="bg1"/>
                </a:solidFill>
              </a:rPr>
              <a:t>Колобок</a:t>
            </a:r>
            <a:r>
              <a:rPr lang="ru-RU" sz="4000" b="1" dirty="0">
                <a:solidFill>
                  <a:schemeClr val="bg1"/>
                </a:solidFill>
              </a:rPr>
              <a:t>” та </a:t>
            </a:r>
            <a:r>
              <a:rPr lang="ru-RU" sz="4000" b="1" dirty="0" smtClean="0">
                <a:solidFill>
                  <a:schemeClr val="bg1"/>
                </a:solidFill>
              </a:rPr>
              <a:t>«Курочка ряба»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683568" y="6093296"/>
            <a:ext cx="464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dirty="0">
                <a:solidFill>
                  <a:srgbClr val="C00000"/>
                </a:solidFill>
              </a:rPr>
              <a:t>ЗАПИТАННЯ ДЛЯ ГЛЯДАЧІВ</a:t>
            </a:r>
          </a:p>
        </p:txBody>
      </p:sp>
    </p:spTree>
    <p:extLst>
      <p:ext uri="{BB962C8B-B14F-4D97-AF65-F5344CB8AC3E}">
        <p14:creationId xmlns:p14="http://schemas.microsoft.com/office/powerpoint/2010/main" val="309347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323850" y="1989138"/>
            <a:ext cx="8640763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sz="4000">
                <a:solidFill>
                  <a:schemeClr val="tx2"/>
                </a:solidFill>
              </a:rPr>
              <a:t>Друзі зустрілися на стадіоні. Кожний з кожним обмінялись потисканнями рук. Скільки було друзів, якщо було 10 потискань?</a:t>
            </a:r>
            <a:r>
              <a:rPr lang="uk-UA" sz="4400">
                <a:solidFill>
                  <a:schemeClr val="tx2"/>
                </a:solidFill>
              </a:rPr>
              <a:t> </a:t>
            </a:r>
            <a:endParaRPr lang="ru-RU" sz="4400">
              <a:solidFill>
                <a:schemeClr val="tx2"/>
              </a:solidFill>
            </a:endParaRP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827088" y="5445125"/>
            <a:ext cx="7772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sz="3200">
                <a:solidFill>
                  <a:schemeClr val="tx2"/>
                </a:solidFill>
              </a:rPr>
              <a:t>5</a:t>
            </a:r>
            <a:endParaRPr lang="ru-RU" sz="3200">
              <a:solidFill>
                <a:schemeClr val="tx2"/>
              </a:solidFill>
            </a:endParaRPr>
          </a:p>
        </p:txBody>
      </p:sp>
      <p:sp>
        <p:nvSpPr>
          <p:cNvPr id="43012" name="WordArt 5" descr="Белый мрамор"/>
          <p:cNvSpPr>
            <a:spLocks noChangeArrowheads="1" noChangeShapeType="1" noTextEdit="1"/>
          </p:cNvSpPr>
          <p:nvPr/>
        </p:nvSpPr>
        <p:spPr bwMode="auto">
          <a:xfrm>
            <a:off x="1403350" y="404813"/>
            <a:ext cx="6335713" cy="1225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uk-UA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Конкурс </a:t>
            </a:r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V.</a:t>
            </a:r>
          </a:p>
          <a:p>
            <a:pPr algn="ctr"/>
            <a:r>
              <a:rPr lang="uk-UA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Вікторина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89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250825" y="1773238"/>
            <a:ext cx="8675688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sz="4400">
                <a:solidFill>
                  <a:schemeClr val="tx2"/>
                </a:solidFill>
              </a:rPr>
              <a:t>Яка буква продовжує ланцюжок Б,В,Г,Д,Ж,З,К…? </a:t>
            </a:r>
            <a:endParaRPr lang="ru-RU" sz="4400">
              <a:solidFill>
                <a:schemeClr val="tx2"/>
              </a:solidFill>
            </a:endParaRP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684213" y="4221163"/>
            <a:ext cx="7772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sz="3200">
                <a:solidFill>
                  <a:schemeClr val="tx2"/>
                </a:solidFill>
              </a:rPr>
              <a:t>Л</a:t>
            </a:r>
            <a:endParaRPr lang="ru-RU" sz="3200">
              <a:solidFill>
                <a:schemeClr val="tx2"/>
              </a:solidFill>
            </a:endParaRPr>
          </a:p>
        </p:txBody>
      </p:sp>
      <p:sp>
        <p:nvSpPr>
          <p:cNvPr id="44036" name="WordArt 4" descr="Белый мрамор"/>
          <p:cNvSpPr>
            <a:spLocks noChangeArrowheads="1" noChangeShapeType="1" noTextEdit="1"/>
          </p:cNvSpPr>
          <p:nvPr/>
        </p:nvSpPr>
        <p:spPr bwMode="auto">
          <a:xfrm>
            <a:off x="1403350" y="404813"/>
            <a:ext cx="6335713" cy="1225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uk-UA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Конкурс </a:t>
            </a:r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V.</a:t>
            </a:r>
          </a:p>
          <a:p>
            <a:pPr algn="ctr"/>
            <a:r>
              <a:rPr lang="uk-UA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Вікторина</a:t>
            </a:r>
          </a:p>
        </p:txBody>
      </p:sp>
      <p:pic>
        <p:nvPicPr>
          <p:cNvPr id="2" name="Рисунок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682" y="5400676"/>
            <a:ext cx="1658256" cy="11400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  <p:bldP spid="819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4" descr="Белый мрамор"/>
          <p:cNvSpPr>
            <a:spLocks noChangeArrowheads="1" noChangeShapeType="1" noTextEdit="1"/>
          </p:cNvSpPr>
          <p:nvPr/>
        </p:nvSpPr>
        <p:spPr bwMode="auto">
          <a:xfrm>
            <a:off x="1115616" y="404664"/>
            <a:ext cx="6335713" cy="8656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uk-UA" sz="3600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Конкурс </a:t>
            </a:r>
            <a:r>
              <a:rPr lang="en-US" sz="3600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V</a:t>
            </a:r>
            <a:r>
              <a:rPr lang="uk-UA" sz="3600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І.</a:t>
            </a:r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971600" y="2204864"/>
            <a:ext cx="7315200" cy="14942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КАЗКОВИЙ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3528" y="4647307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0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ПРИДУМАЙТЕ КАЗКУ ПРО КОМП</a:t>
            </a:r>
            <a:r>
              <a:rPr lang="en-US" sz="40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’</a:t>
            </a:r>
            <a:r>
              <a:rPr lang="ru-RU" sz="40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ЮТЕР.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407367" y="3140968"/>
            <a:ext cx="871378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uk-UA" sz="4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У Маринки було ціле яблуко, дві половинки і чотири четвертинки. Скільки яблук було у дівчинки?</a:t>
            </a:r>
            <a:r>
              <a:rPr lang="uk-UA" sz="44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 </a:t>
            </a:r>
            <a:endParaRPr lang="ru-RU" sz="44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4" name="WordArt 8" descr="Белый мрамор"/>
          <p:cNvSpPr>
            <a:spLocks noChangeArrowheads="1" noChangeShapeType="1" noTextEdit="1"/>
          </p:cNvSpPr>
          <p:nvPr/>
        </p:nvSpPr>
        <p:spPr bwMode="auto">
          <a:xfrm>
            <a:off x="755650" y="620713"/>
            <a:ext cx="7315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uk-UA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Запитання для глядачів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755650" y="5805264"/>
            <a:ext cx="7772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3</a:t>
            </a:r>
            <a:endParaRPr lang="ru-RU" sz="32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57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8" descr="Белый мрамор"/>
          <p:cNvSpPr>
            <a:spLocks noChangeArrowheads="1" noChangeShapeType="1" noTextEdit="1"/>
          </p:cNvSpPr>
          <p:nvPr/>
        </p:nvSpPr>
        <p:spPr bwMode="auto">
          <a:xfrm>
            <a:off x="755650" y="620713"/>
            <a:ext cx="7315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uk-UA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Запитання для глядачів</a:t>
            </a:r>
          </a:p>
        </p:txBody>
      </p:sp>
      <p:sp>
        <p:nvSpPr>
          <p:cNvPr id="3" name="Прямокутник 1"/>
          <p:cNvSpPr>
            <a:spLocks noChangeArrowheads="1"/>
          </p:cNvSpPr>
          <p:nvPr/>
        </p:nvSpPr>
        <p:spPr bwMode="auto">
          <a:xfrm>
            <a:off x="1043608" y="2132856"/>
            <a:ext cx="7429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4000" dirty="0"/>
              <a:t> </a:t>
            </a:r>
            <a:r>
              <a:rPr lang="ru-RU" sz="4000" b="1" dirty="0">
                <a:solidFill>
                  <a:schemeClr val="accent2"/>
                </a:solidFill>
              </a:rPr>
              <a:t>Який журавель не </a:t>
            </a:r>
            <a:r>
              <a:rPr lang="ru-RU" sz="4000" b="1" dirty="0" err="1">
                <a:solidFill>
                  <a:schemeClr val="accent2"/>
                </a:solidFill>
              </a:rPr>
              <a:t>літає</a:t>
            </a:r>
            <a:r>
              <a:rPr lang="ru-RU" sz="4000" b="1" dirty="0">
                <a:solidFill>
                  <a:schemeClr val="accent2"/>
                </a:solidFill>
              </a:rPr>
              <a:t>?</a:t>
            </a:r>
            <a:r>
              <a:rPr lang="uk-UA" sz="4000" b="1" dirty="0">
                <a:solidFill>
                  <a:schemeClr val="accent2"/>
                </a:solidFill>
              </a:rPr>
              <a:t>  </a:t>
            </a:r>
            <a:endParaRPr lang="ru-RU" sz="4000" b="1" dirty="0">
              <a:solidFill>
                <a:schemeClr val="accent2"/>
              </a:solidFill>
            </a:endParaRPr>
          </a:p>
        </p:txBody>
      </p:sp>
      <p:sp>
        <p:nvSpPr>
          <p:cNvPr id="4" name="Прямокутник 2"/>
          <p:cNvSpPr>
            <a:spLocks noChangeArrowheads="1"/>
          </p:cNvSpPr>
          <p:nvPr/>
        </p:nvSpPr>
        <p:spPr bwMode="auto">
          <a:xfrm>
            <a:off x="3419301" y="5229200"/>
            <a:ext cx="26781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sz="4000" dirty="0">
                <a:solidFill>
                  <a:schemeClr val="accent2"/>
                </a:solidFill>
              </a:rPr>
              <a:t>криничний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36046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50825" y="188913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ru-RU" sz="7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Перевірка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sp>
        <p:nvSpPr>
          <p:cNvPr id="4" name="WordArt 4" descr="Белый мрамор"/>
          <p:cNvSpPr>
            <a:spLocks noChangeArrowheads="1" noChangeShapeType="1" noTextEdit="1"/>
          </p:cNvSpPr>
          <p:nvPr/>
        </p:nvSpPr>
        <p:spPr bwMode="auto">
          <a:xfrm>
            <a:off x="1403350" y="1268413"/>
            <a:ext cx="6335713" cy="1225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uk-UA" sz="3600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Конкурс </a:t>
            </a:r>
            <a:r>
              <a:rPr lang="en-US" sz="3600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V</a:t>
            </a:r>
            <a:r>
              <a:rPr lang="uk-UA" sz="3600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І.</a:t>
            </a: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925513" y="3429000"/>
            <a:ext cx="7315200" cy="846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КАЗКОВИЙ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68313" y="5445125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КАЗКА ПРО КОМП</a:t>
            </a:r>
            <a:r>
              <a:rPr lang="en-US" sz="4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’</a:t>
            </a:r>
            <a:r>
              <a:rPr lang="ru-RU" sz="4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ЮТЕР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99"/>
          <p:cNvSpPr>
            <a:spLocks noChangeArrowheads="1"/>
          </p:cNvSpPr>
          <p:nvPr/>
        </p:nvSpPr>
        <p:spPr bwMode="auto">
          <a:xfrm>
            <a:off x="5867400" y="40052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b="1"/>
              <a:t>6</a:t>
            </a:r>
          </a:p>
        </p:txBody>
      </p:sp>
      <p:sp>
        <p:nvSpPr>
          <p:cNvPr id="54275" name="Rectangle 4"/>
          <p:cNvSpPr>
            <a:spLocks noChangeArrowheads="1"/>
          </p:cNvSpPr>
          <p:nvPr/>
        </p:nvSpPr>
        <p:spPr bwMode="auto">
          <a:xfrm>
            <a:off x="5940425" y="404813"/>
            <a:ext cx="28797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3500">
                <a:solidFill>
                  <a:schemeClr val="tx2"/>
                </a:solidFill>
              </a:rPr>
              <a:t>КРОСВОРД</a:t>
            </a:r>
          </a:p>
        </p:txBody>
      </p:sp>
      <p:sp>
        <p:nvSpPr>
          <p:cNvPr id="54276" name="Rectangle 5"/>
          <p:cNvSpPr>
            <a:spLocks noChangeArrowheads="1"/>
          </p:cNvSpPr>
          <p:nvPr/>
        </p:nvSpPr>
        <p:spPr bwMode="auto">
          <a:xfrm>
            <a:off x="2411413" y="54768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b="1"/>
              <a:t>1</a:t>
            </a:r>
          </a:p>
        </p:txBody>
      </p:sp>
      <p:sp>
        <p:nvSpPr>
          <p:cNvPr id="54277" name="Rectangle 6"/>
          <p:cNvSpPr>
            <a:spLocks noChangeArrowheads="1"/>
          </p:cNvSpPr>
          <p:nvPr/>
        </p:nvSpPr>
        <p:spPr bwMode="auto">
          <a:xfrm>
            <a:off x="2411413" y="97948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/>
          </a:p>
        </p:txBody>
      </p:sp>
      <p:sp>
        <p:nvSpPr>
          <p:cNvPr id="54278" name="Rectangle 7"/>
          <p:cNvSpPr>
            <a:spLocks noChangeArrowheads="1"/>
          </p:cNvSpPr>
          <p:nvPr/>
        </p:nvSpPr>
        <p:spPr bwMode="auto">
          <a:xfrm>
            <a:off x="2411413" y="141128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/>
          </a:p>
        </p:txBody>
      </p:sp>
      <p:sp>
        <p:nvSpPr>
          <p:cNvPr id="54279" name="Rectangle 8"/>
          <p:cNvSpPr>
            <a:spLocks noChangeArrowheads="1"/>
          </p:cNvSpPr>
          <p:nvPr/>
        </p:nvSpPr>
        <p:spPr bwMode="auto">
          <a:xfrm>
            <a:off x="2411413" y="184308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/>
          </a:p>
        </p:txBody>
      </p:sp>
      <p:sp>
        <p:nvSpPr>
          <p:cNvPr id="54280" name="Rectangle 9"/>
          <p:cNvSpPr>
            <a:spLocks noChangeArrowheads="1"/>
          </p:cNvSpPr>
          <p:nvPr/>
        </p:nvSpPr>
        <p:spPr bwMode="auto">
          <a:xfrm>
            <a:off x="2411413" y="227647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/>
          </a:p>
        </p:txBody>
      </p:sp>
      <p:sp>
        <p:nvSpPr>
          <p:cNvPr id="54281" name="Rectangle 10"/>
          <p:cNvSpPr>
            <a:spLocks noChangeArrowheads="1"/>
          </p:cNvSpPr>
          <p:nvPr/>
        </p:nvSpPr>
        <p:spPr bwMode="auto">
          <a:xfrm>
            <a:off x="2411413" y="270827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/>
          </a:p>
        </p:txBody>
      </p:sp>
      <p:sp>
        <p:nvSpPr>
          <p:cNvPr id="54282" name="Rectangle 11"/>
          <p:cNvSpPr>
            <a:spLocks noChangeArrowheads="1"/>
          </p:cNvSpPr>
          <p:nvPr/>
        </p:nvSpPr>
        <p:spPr bwMode="auto">
          <a:xfrm>
            <a:off x="1978025" y="270827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b="1"/>
              <a:t>3</a:t>
            </a:r>
          </a:p>
        </p:txBody>
      </p:sp>
      <p:sp>
        <p:nvSpPr>
          <p:cNvPr id="54283" name="Rectangle 12"/>
          <p:cNvSpPr>
            <a:spLocks noChangeArrowheads="1"/>
          </p:cNvSpPr>
          <p:nvPr/>
        </p:nvSpPr>
        <p:spPr bwMode="auto">
          <a:xfrm>
            <a:off x="2843213" y="184308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/>
          </a:p>
        </p:txBody>
      </p:sp>
      <p:sp>
        <p:nvSpPr>
          <p:cNvPr id="54284" name="Rectangle 13"/>
          <p:cNvSpPr>
            <a:spLocks noChangeArrowheads="1"/>
          </p:cNvSpPr>
          <p:nvPr/>
        </p:nvSpPr>
        <p:spPr bwMode="auto">
          <a:xfrm>
            <a:off x="1546225" y="184308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b="1"/>
              <a:t>2</a:t>
            </a:r>
          </a:p>
        </p:txBody>
      </p:sp>
      <p:sp>
        <p:nvSpPr>
          <p:cNvPr id="54285" name="Rectangle 14"/>
          <p:cNvSpPr>
            <a:spLocks noChangeArrowheads="1"/>
          </p:cNvSpPr>
          <p:nvPr/>
        </p:nvSpPr>
        <p:spPr bwMode="auto">
          <a:xfrm>
            <a:off x="1978025" y="184308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/>
          </a:p>
        </p:txBody>
      </p:sp>
      <p:sp>
        <p:nvSpPr>
          <p:cNvPr id="54286" name="Rectangle 15"/>
          <p:cNvSpPr>
            <a:spLocks noChangeArrowheads="1"/>
          </p:cNvSpPr>
          <p:nvPr/>
        </p:nvSpPr>
        <p:spPr bwMode="auto">
          <a:xfrm>
            <a:off x="3706813" y="270827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/>
          </a:p>
        </p:txBody>
      </p:sp>
      <p:sp>
        <p:nvSpPr>
          <p:cNvPr id="54287" name="Rectangle 16"/>
          <p:cNvSpPr>
            <a:spLocks noChangeArrowheads="1"/>
          </p:cNvSpPr>
          <p:nvPr/>
        </p:nvSpPr>
        <p:spPr bwMode="auto">
          <a:xfrm>
            <a:off x="3275013" y="270827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/>
          </a:p>
        </p:txBody>
      </p:sp>
      <p:sp>
        <p:nvSpPr>
          <p:cNvPr id="54288" name="Rectangle 17"/>
          <p:cNvSpPr>
            <a:spLocks noChangeArrowheads="1"/>
          </p:cNvSpPr>
          <p:nvPr/>
        </p:nvSpPr>
        <p:spPr bwMode="auto">
          <a:xfrm>
            <a:off x="2843213" y="270827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/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1547813" y="1844675"/>
            <a:ext cx="43180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b="1">
                <a:solidFill>
                  <a:schemeClr val="bg1"/>
                </a:solidFill>
              </a:rPr>
              <a:t>М</a:t>
            </a:r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2843213" y="1843088"/>
            <a:ext cx="43180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b="1">
                <a:solidFill>
                  <a:schemeClr val="bg1"/>
                </a:solidFill>
              </a:rPr>
              <a:t>Ю</a:t>
            </a:r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2411413" y="2708275"/>
            <a:ext cx="43180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b="1">
                <a:solidFill>
                  <a:schemeClr val="bg1"/>
                </a:solidFill>
              </a:rPr>
              <a:t>Р</a:t>
            </a:r>
          </a:p>
        </p:txBody>
      </p:sp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1979613" y="2708275"/>
            <a:ext cx="43180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b="1">
                <a:solidFill>
                  <a:schemeClr val="bg1"/>
                </a:solidFill>
              </a:rPr>
              <a:t>П</a:t>
            </a:r>
          </a:p>
        </p:txBody>
      </p: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3275013" y="2708275"/>
            <a:ext cx="43180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b="1">
                <a:solidFill>
                  <a:schemeClr val="bg1"/>
                </a:solidFill>
              </a:rPr>
              <a:t>Ц</a:t>
            </a:r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2411413" y="2274888"/>
            <a:ext cx="43180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b="1">
                <a:solidFill>
                  <a:schemeClr val="bg1"/>
                </a:solidFill>
              </a:rPr>
              <a:t>Е</a:t>
            </a:r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2411413" y="547688"/>
            <a:ext cx="43180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b="1">
                <a:solidFill>
                  <a:schemeClr val="bg1"/>
                </a:solidFill>
              </a:rPr>
              <a:t>С</a:t>
            </a:r>
          </a:p>
        </p:txBody>
      </p:sp>
      <p:sp>
        <p:nvSpPr>
          <p:cNvPr id="2074" name="Rectangle 26"/>
          <p:cNvSpPr>
            <a:spLocks noChangeArrowheads="1"/>
          </p:cNvSpPr>
          <p:nvPr/>
        </p:nvSpPr>
        <p:spPr bwMode="auto">
          <a:xfrm>
            <a:off x="2411413" y="979488"/>
            <a:ext cx="43180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b="1">
                <a:solidFill>
                  <a:schemeClr val="bg1"/>
                </a:solidFill>
              </a:rPr>
              <a:t>К</a:t>
            </a:r>
          </a:p>
        </p:txBody>
      </p:sp>
      <p:sp>
        <p:nvSpPr>
          <p:cNvPr id="2075" name="Rectangle 27"/>
          <p:cNvSpPr>
            <a:spLocks noChangeArrowheads="1"/>
          </p:cNvSpPr>
          <p:nvPr/>
        </p:nvSpPr>
        <p:spPr bwMode="auto">
          <a:xfrm>
            <a:off x="2411413" y="1411288"/>
            <a:ext cx="43180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b="1">
                <a:solidFill>
                  <a:schemeClr val="bg1"/>
                </a:solidFill>
              </a:rPr>
              <a:t>А</a:t>
            </a:r>
          </a:p>
        </p:txBody>
      </p:sp>
      <p:sp>
        <p:nvSpPr>
          <p:cNvPr id="2076" name="Rectangle 28"/>
          <p:cNvSpPr>
            <a:spLocks noChangeArrowheads="1"/>
          </p:cNvSpPr>
          <p:nvPr/>
        </p:nvSpPr>
        <p:spPr bwMode="auto">
          <a:xfrm>
            <a:off x="1979613" y="1843088"/>
            <a:ext cx="43180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b="1">
                <a:solidFill>
                  <a:schemeClr val="bg1"/>
                </a:solidFill>
              </a:rPr>
              <a:t>Е</a:t>
            </a:r>
          </a:p>
        </p:txBody>
      </p:sp>
      <p:sp>
        <p:nvSpPr>
          <p:cNvPr id="54299" name="Rectangle 29"/>
          <p:cNvSpPr>
            <a:spLocks noChangeArrowheads="1"/>
          </p:cNvSpPr>
          <p:nvPr/>
        </p:nvSpPr>
        <p:spPr bwMode="auto">
          <a:xfrm>
            <a:off x="5867400" y="443547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/>
          </a:p>
        </p:txBody>
      </p:sp>
      <p:sp>
        <p:nvSpPr>
          <p:cNvPr id="54300" name="Rectangle 32"/>
          <p:cNvSpPr>
            <a:spLocks noChangeArrowheads="1"/>
          </p:cNvSpPr>
          <p:nvPr/>
        </p:nvSpPr>
        <p:spPr bwMode="auto">
          <a:xfrm>
            <a:off x="4572000" y="270827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/>
          </a:p>
        </p:txBody>
      </p:sp>
      <p:sp>
        <p:nvSpPr>
          <p:cNvPr id="54301" name="Rectangle 31"/>
          <p:cNvSpPr>
            <a:spLocks noChangeArrowheads="1"/>
          </p:cNvSpPr>
          <p:nvPr/>
        </p:nvSpPr>
        <p:spPr bwMode="auto">
          <a:xfrm>
            <a:off x="4140200" y="270827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b="1"/>
              <a:t>4</a:t>
            </a:r>
            <a:endParaRPr lang="ru-RU" b="1"/>
          </a:p>
        </p:txBody>
      </p:sp>
      <p:sp>
        <p:nvSpPr>
          <p:cNvPr id="54302" name="Rectangle 33"/>
          <p:cNvSpPr>
            <a:spLocks noChangeArrowheads="1"/>
          </p:cNvSpPr>
          <p:nvPr/>
        </p:nvSpPr>
        <p:spPr bwMode="auto">
          <a:xfrm>
            <a:off x="4140200" y="314007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/>
          </a:p>
        </p:txBody>
      </p:sp>
      <p:sp>
        <p:nvSpPr>
          <p:cNvPr id="54303" name="Rectangle 35"/>
          <p:cNvSpPr>
            <a:spLocks noChangeArrowheads="1"/>
          </p:cNvSpPr>
          <p:nvPr/>
        </p:nvSpPr>
        <p:spPr bwMode="auto">
          <a:xfrm>
            <a:off x="5003800" y="270827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/>
          </a:p>
        </p:txBody>
      </p:sp>
      <p:sp>
        <p:nvSpPr>
          <p:cNvPr id="2085" name="Rectangle 37"/>
          <p:cNvSpPr>
            <a:spLocks noChangeArrowheads="1"/>
          </p:cNvSpPr>
          <p:nvPr/>
        </p:nvSpPr>
        <p:spPr bwMode="auto">
          <a:xfrm>
            <a:off x="4140200" y="2708275"/>
            <a:ext cx="43180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b="1">
                <a:solidFill>
                  <a:schemeClr val="bg1"/>
                </a:solidFill>
              </a:rPr>
              <a:t>С</a:t>
            </a:r>
          </a:p>
        </p:txBody>
      </p:sp>
      <p:sp>
        <p:nvSpPr>
          <p:cNvPr id="2086" name="Rectangle 38"/>
          <p:cNvSpPr>
            <a:spLocks noChangeArrowheads="1"/>
          </p:cNvSpPr>
          <p:nvPr/>
        </p:nvSpPr>
        <p:spPr bwMode="auto">
          <a:xfrm>
            <a:off x="2843213" y="2708275"/>
            <a:ext cx="43180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b="1">
                <a:solidFill>
                  <a:schemeClr val="bg1"/>
                </a:solidFill>
              </a:rPr>
              <a:t>О</a:t>
            </a:r>
          </a:p>
        </p:txBody>
      </p:sp>
      <p:sp>
        <p:nvSpPr>
          <p:cNvPr id="2087" name="Rectangle 39"/>
          <p:cNvSpPr>
            <a:spLocks noChangeArrowheads="1"/>
          </p:cNvSpPr>
          <p:nvPr/>
        </p:nvSpPr>
        <p:spPr bwMode="auto">
          <a:xfrm>
            <a:off x="2411413" y="1843088"/>
            <a:ext cx="43180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b="1">
                <a:solidFill>
                  <a:schemeClr val="bg1"/>
                </a:solidFill>
              </a:rPr>
              <a:t>Н</a:t>
            </a: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2088" name="Rectangle 40"/>
          <p:cNvSpPr>
            <a:spLocks noChangeArrowheads="1"/>
          </p:cNvSpPr>
          <p:nvPr/>
        </p:nvSpPr>
        <p:spPr bwMode="auto">
          <a:xfrm>
            <a:off x="5003800" y="2708275"/>
            <a:ext cx="43180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b="1">
                <a:solidFill>
                  <a:schemeClr val="bg1"/>
                </a:solidFill>
              </a:rPr>
              <a:t>Р</a:t>
            </a: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54308" name="Rectangle 42"/>
          <p:cNvSpPr>
            <a:spLocks noChangeArrowheads="1"/>
          </p:cNvSpPr>
          <p:nvPr/>
        </p:nvSpPr>
        <p:spPr bwMode="auto">
          <a:xfrm>
            <a:off x="4140200" y="443547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/>
          </a:p>
        </p:txBody>
      </p:sp>
      <p:sp>
        <p:nvSpPr>
          <p:cNvPr id="54309" name="Rectangle 43"/>
          <p:cNvSpPr>
            <a:spLocks noChangeArrowheads="1"/>
          </p:cNvSpPr>
          <p:nvPr/>
        </p:nvSpPr>
        <p:spPr bwMode="auto">
          <a:xfrm>
            <a:off x="4140200" y="400367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b="1"/>
              <a:t>5</a:t>
            </a:r>
            <a:endParaRPr lang="ru-RU" b="1"/>
          </a:p>
        </p:txBody>
      </p:sp>
      <p:sp>
        <p:nvSpPr>
          <p:cNvPr id="54310" name="Rectangle 44"/>
          <p:cNvSpPr>
            <a:spLocks noChangeArrowheads="1"/>
          </p:cNvSpPr>
          <p:nvPr/>
        </p:nvSpPr>
        <p:spPr bwMode="auto">
          <a:xfrm>
            <a:off x="4140200" y="357187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/>
          </a:p>
        </p:txBody>
      </p:sp>
      <p:sp>
        <p:nvSpPr>
          <p:cNvPr id="2094" name="Rectangle 46"/>
          <p:cNvSpPr>
            <a:spLocks noChangeArrowheads="1"/>
          </p:cNvSpPr>
          <p:nvPr/>
        </p:nvSpPr>
        <p:spPr bwMode="auto">
          <a:xfrm>
            <a:off x="4140200" y="4005263"/>
            <a:ext cx="43180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b="1">
                <a:solidFill>
                  <a:schemeClr val="bg1"/>
                </a:solidFill>
              </a:rPr>
              <a:t>М</a:t>
            </a:r>
          </a:p>
        </p:txBody>
      </p:sp>
      <p:sp>
        <p:nvSpPr>
          <p:cNvPr id="2095" name="Rectangle 47"/>
          <p:cNvSpPr>
            <a:spLocks noChangeArrowheads="1"/>
          </p:cNvSpPr>
          <p:nvPr/>
        </p:nvSpPr>
        <p:spPr bwMode="auto">
          <a:xfrm>
            <a:off x="4140200" y="3571875"/>
            <a:ext cx="43180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b="1">
                <a:solidFill>
                  <a:schemeClr val="bg1"/>
                </a:solidFill>
              </a:rPr>
              <a:t>Е</a:t>
            </a: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2096" name="Rectangle 48"/>
          <p:cNvSpPr>
            <a:spLocks noChangeArrowheads="1"/>
          </p:cNvSpPr>
          <p:nvPr/>
        </p:nvSpPr>
        <p:spPr bwMode="auto">
          <a:xfrm>
            <a:off x="3706813" y="2708275"/>
            <a:ext cx="43180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b="1">
                <a:solidFill>
                  <a:schemeClr val="bg1"/>
                </a:solidFill>
              </a:rPr>
              <a:t>Е</a:t>
            </a:r>
          </a:p>
        </p:txBody>
      </p:sp>
      <p:sp>
        <p:nvSpPr>
          <p:cNvPr id="2097" name="Rectangle 49"/>
          <p:cNvSpPr>
            <a:spLocks noChangeArrowheads="1"/>
          </p:cNvSpPr>
          <p:nvPr/>
        </p:nvSpPr>
        <p:spPr bwMode="auto">
          <a:xfrm>
            <a:off x="4140200" y="4435475"/>
            <a:ext cx="43180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b="1">
                <a:solidFill>
                  <a:schemeClr val="bg1"/>
                </a:solidFill>
              </a:rPr>
              <a:t>А</a:t>
            </a:r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4572000" y="2708275"/>
            <a:ext cx="43180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b="1">
                <a:solidFill>
                  <a:schemeClr val="bg1"/>
                </a:solidFill>
              </a:rPr>
              <a:t>О</a:t>
            </a:r>
          </a:p>
        </p:txBody>
      </p:sp>
      <p:sp>
        <p:nvSpPr>
          <p:cNvPr id="2098" name="Rectangle 50"/>
          <p:cNvSpPr>
            <a:spLocks noChangeArrowheads="1"/>
          </p:cNvSpPr>
          <p:nvPr/>
        </p:nvSpPr>
        <p:spPr bwMode="auto">
          <a:xfrm>
            <a:off x="4140200" y="3140075"/>
            <a:ext cx="43180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b="1">
                <a:solidFill>
                  <a:schemeClr val="bg1"/>
                </a:solidFill>
              </a:rPr>
              <a:t>Х</a:t>
            </a:r>
          </a:p>
        </p:txBody>
      </p:sp>
      <p:sp>
        <p:nvSpPr>
          <p:cNvPr id="54317" name="Rectangle 54"/>
          <p:cNvSpPr>
            <a:spLocks noChangeArrowheads="1"/>
          </p:cNvSpPr>
          <p:nvPr/>
        </p:nvSpPr>
        <p:spPr bwMode="auto">
          <a:xfrm>
            <a:off x="5435600" y="400367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/>
          </a:p>
        </p:txBody>
      </p:sp>
      <p:sp>
        <p:nvSpPr>
          <p:cNvPr id="54318" name="Rectangle 55"/>
          <p:cNvSpPr>
            <a:spLocks noChangeArrowheads="1"/>
          </p:cNvSpPr>
          <p:nvPr/>
        </p:nvSpPr>
        <p:spPr bwMode="auto">
          <a:xfrm>
            <a:off x="5003800" y="400367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/>
          </a:p>
        </p:txBody>
      </p:sp>
      <p:sp>
        <p:nvSpPr>
          <p:cNvPr id="54319" name="Rectangle 56"/>
          <p:cNvSpPr>
            <a:spLocks noChangeArrowheads="1"/>
          </p:cNvSpPr>
          <p:nvPr/>
        </p:nvSpPr>
        <p:spPr bwMode="auto">
          <a:xfrm>
            <a:off x="4572000" y="400367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/>
          </a:p>
        </p:txBody>
      </p:sp>
      <p:sp>
        <p:nvSpPr>
          <p:cNvPr id="54320" name="Rectangle 59"/>
          <p:cNvSpPr>
            <a:spLocks noChangeArrowheads="1"/>
          </p:cNvSpPr>
          <p:nvPr/>
        </p:nvSpPr>
        <p:spPr bwMode="auto">
          <a:xfrm>
            <a:off x="5435600" y="486727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/>
          </a:p>
        </p:txBody>
      </p:sp>
      <p:sp>
        <p:nvSpPr>
          <p:cNvPr id="54321" name="Rectangle 61"/>
          <p:cNvSpPr>
            <a:spLocks noChangeArrowheads="1"/>
          </p:cNvSpPr>
          <p:nvPr/>
        </p:nvSpPr>
        <p:spPr bwMode="auto">
          <a:xfrm>
            <a:off x="7596188" y="486727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/>
          </a:p>
        </p:txBody>
      </p:sp>
      <p:sp>
        <p:nvSpPr>
          <p:cNvPr id="54322" name="Rectangle 62"/>
          <p:cNvSpPr>
            <a:spLocks noChangeArrowheads="1"/>
          </p:cNvSpPr>
          <p:nvPr/>
        </p:nvSpPr>
        <p:spPr bwMode="auto">
          <a:xfrm>
            <a:off x="7164388" y="486727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/>
          </a:p>
        </p:txBody>
      </p:sp>
      <p:sp>
        <p:nvSpPr>
          <p:cNvPr id="54323" name="Rectangle 63"/>
          <p:cNvSpPr>
            <a:spLocks noChangeArrowheads="1"/>
          </p:cNvSpPr>
          <p:nvPr/>
        </p:nvSpPr>
        <p:spPr bwMode="auto">
          <a:xfrm>
            <a:off x="6732588" y="486727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/>
          </a:p>
        </p:txBody>
      </p:sp>
      <p:sp>
        <p:nvSpPr>
          <p:cNvPr id="54324" name="Rectangle 64"/>
          <p:cNvSpPr>
            <a:spLocks noChangeArrowheads="1"/>
          </p:cNvSpPr>
          <p:nvPr/>
        </p:nvSpPr>
        <p:spPr bwMode="auto">
          <a:xfrm>
            <a:off x="6299200" y="486727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/>
          </a:p>
        </p:txBody>
      </p:sp>
      <p:sp>
        <p:nvSpPr>
          <p:cNvPr id="54325" name="Rectangle 65"/>
          <p:cNvSpPr>
            <a:spLocks noChangeArrowheads="1"/>
          </p:cNvSpPr>
          <p:nvPr/>
        </p:nvSpPr>
        <p:spPr bwMode="auto">
          <a:xfrm>
            <a:off x="5867400" y="486727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/>
          </a:p>
        </p:txBody>
      </p:sp>
      <p:sp>
        <p:nvSpPr>
          <p:cNvPr id="54326" name="Rectangle 66"/>
          <p:cNvSpPr>
            <a:spLocks noChangeArrowheads="1"/>
          </p:cNvSpPr>
          <p:nvPr/>
        </p:nvSpPr>
        <p:spPr bwMode="auto">
          <a:xfrm>
            <a:off x="5003800" y="486727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b="1"/>
              <a:t>8</a:t>
            </a:r>
          </a:p>
        </p:txBody>
      </p:sp>
      <p:sp>
        <p:nvSpPr>
          <p:cNvPr id="54327" name="Rectangle 67"/>
          <p:cNvSpPr>
            <a:spLocks noChangeArrowheads="1"/>
          </p:cNvSpPr>
          <p:nvPr/>
        </p:nvSpPr>
        <p:spPr bwMode="auto">
          <a:xfrm>
            <a:off x="6732588" y="400208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b="1"/>
              <a:t>7</a:t>
            </a:r>
          </a:p>
        </p:txBody>
      </p:sp>
      <p:sp>
        <p:nvSpPr>
          <p:cNvPr id="54328" name="Rectangle 68"/>
          <p:cNvSpPr>
            <a:spLocks noChangeArrowheads="1"/>
          </p:cNvSpPr>
          <p:nvPr/>
        </p:nvSpPr>
        <p:spPr bwMode="auto">
          <a:xfrm>
            <a:off x="6732588" y="529907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/>
          </a:p>
        </p:txBody>
      </p:sp>
      <p:sp>
        <p:nvSpPr>
          <p:cNvPr id="54329" name="Rectangle 69"/>
          <p:cNvSpPr>
            <a:spLocks noChangeArrowheads="1"/>
          </p:cNvSpPr>
          <p:nvPr/>
        </p:nvSpPr>
        <p:spPr bwMode="auto">
          <a:xfrm>
            <a:off x="6732588" y="443388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/>
          </a:p>
        </p:txBody>
      </p:sp>
      <p:sp>
        <p:nvSpPr>
          <p:cNvPr id="2119" name="Rectangle 71"/>
          <p:cNvSpPr>
            <a:spLocks noChangeArrowheads="1"/>
          </p:cNvSpPr>
          <p:nvPr/>
        </p:nvSpPr>
        <p:spPr bwMode="auto">
          <a:xfrm>
            <a:off x="4572000" y="4003675"/>
            <a:ext cx="43180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b="1">
                <a:solidFill>
                  <a:schemeClr val="bg1"/>
                </a:solidFill>
              </a:rPr>
              <a:t>О</a:t>
            </a:r>
          </a:p>
        </p:txBody>
      </p:sp>
      <p:sp>
        <p:nvSpPr>
          <p:cNvPr id="2120" name="Rectangle 72"/>
          <p:cNvSpPr>
            <a:spLocks noChangeArrowheads="1"/>
          </p:cNvSpPr>
          <p:nvPr/>
        </p:nvSpPr>
        <p:spPr bwMode="auto">
          <a:xfrm>
            <a:off x="5003800" y="4003675"/>
            <a:ext cx="43180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b="1">
                <a:solidFill>
                  <a:schemeClr val="bg1"/>
                </a:solidFill>
              </a:rPr>
              <a:t>Д</a:t>
            </a:r>
          </a:p>
        </p:txBody>
      </p:sp>
      <p:sp>
        <p:nvSpPr>
          <p:cNvPr id="2121" name="Rectangle 73"/>
          <p:cNvSpPr>
            <a:spLocks noChangeArrowheads="1"/>
          </p:cNvSpPr>
          <p:nvPr/>
        </p:nvSpPr>
        <p:spPr bwMode="auto">
          <a:xfrm>
            <a:off x="5435600" y="4003675"/>
            <a:ext cx="43180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b="1">
                <a:solidFill>
                  <a:schemeClr val="bg1"/>
                </a:solidFill>
              </a:rPr>
              <a:t>Е</a:t>
            </a:r>
          </a:p>
        </p:txBody>
      </p:sp>
      <p:sp>
        <p:nvSpPr>
          <p:cNvPr id="2122" name="Rectangle 74"/>
          <p:cNvSpPr>
            <a:spLocks noChangeArrowheads="1"/>
          </p:cNvSpPr>
          <p:nvPr/>
        </p:nvSpPr>
        <p:spPr bwMode="auto">
          <a:xfrm>
            <a:off x="5867400" y="4005263"/>
            <a:ext cx="43180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b="1">
                <a:solidFill>
                  <a:schemeClr val="bg1"/>
                </a:solidFill>
              </a:rPr>
              <a:t>М</a:t>
            </a:r>
          </a:p>
        </p:txBody>
      </p:sp>
      <p:sp>
        <p:nvSpPr>
          <p:cNvPr id="2123" name="Rectangle 75"/>
          <p:cNvSpPr>
            <a:spLocks noChangeArrowheads="1"/>
          </p:cNvSpPr>
          <p:nvPr/>
        </p:nvSpPr>
        <p:spPr bwMode="auto">
          <a:xfrm>
            <a:off x="5003800" y="4868863"/>
            <a:ext cx="43180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b="1">
                <a:solidFill>
                  <a:schemeClr val="bg1"/>
                </a:solidFill>
              </a:rPr>
              <a:t>Ч</a:t>
            </a:r>
          </a:p>
        </p:txBody>
      </p:sp>
      <p:sp>
        <p:nvSpPr>
          <p:cNvPr id="2125" name="Rectangle 77"/>
          <p:cNvSpPr>
            <a:spLocks noChangeArrowheads="1"/>
          </p:cNvSpPr>
          <p:nvPr/>
        </p:nvSpPr>
        <p:spPr bwMode="auto">
          <a:xfrm>
            <a:off x="5867400" y="4867275"/>
            <a:ext cx="43180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b="1">
                <a:solidFill>
                  <a:schemeClr val="bg1"/>
                </a:solidFill>
              </a:rPr>
              <a:t>С</a:t>
            </a:r>
          </a:p>
        </p:txBody>
      </p:sp>
      <p:sp>
        <p:nvSpPr>
          <p:cNvPr id="2126" name="Rectangle 78"/>
          <p:cNvSpPr>
            <a:spLocks noChangeArrowheads="1"/>
          </p:cNvSpPr>
          <p:nvPr/>
        </p:nvSpPr>
        <p:spPr bwMode="auto">
          <a:xfrm>
            <a:off x="6299200" y="4867275"/>
            <a:ext cx="43180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b="1">
                <a:solidFill>
                  <a:schemeClr val="bg1"/>
                </a:solidFill>
              </a:rPr>
              <a:t>Л</a:t>
            </a:r>
          </a:p>
        </p:txBody>
      </p:sp>
      <p:sp>
        <p:nvSpPr>
          <p:cNvPr id="2127" name="Rectangle 79"/>
          <p:cNvSpPr>
            <a:spLocks noChangeArrowheads="1"/>
          </p:cNvSpPr>
          <p:nvPr/>
        </p:nvSpPr>
        <p:spPr bwMode="auto">
          <a:xfrm>
            <a:off x="6732588" y="4867275"/>
            <a:ext cx="43180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b="1">
                <a:solidFill>
                  <a:schemeClr val="bg1"/>
                </a:solidFill>
              </a:rPr>
              <a:t>О</a:t>
            </a:r>
          </a:p>
        </p:txBody>
      </p:sp>
      <p:sp>
        <p:nvSpPr>
          <p:cNvPr id="2128" name="Rectangle 80"/>
          <p:cNvSpPr>
            <a:spLocks noChangeArrowheads="1"/>
          </p:cNvSpPr>
          <p:nvPr/>
        </p:nvSpPr>
        <p:spPr bwMode="auto">
          <a:xfrm>
            <a:off x="7164388" y="4867275"/>
            <a:ext cx="43180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b="1">
                <a:solidFill>
                  <a:schemeClr val="bg1"/>
                </a:solidFill>
              </a:rPr>
              <a:t>В</a:t>
            </a:r>
          </a:p>
        </p:txBody>
      </p:sp>
      <p:sp>
        <p:nvSpPr>
          <p:cNvPr id="2129" name="Rectangle 81"/>
          <p:cNvSpPr>
            <a:spLocks noChangeArrowheads="1"/>
          </p:cNvSpPr>
          <p:nvPr/>
        </p:nvSpPr>
        <p:spPr bwMode="auto">
          <a:xfrm>
            <a:off x="7596188" y="4867275"/>
            <a:ext cx="43180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b="1">
                <a:solidFill>
                  <a:schemeClr val="bg1"/>
                </a:solidFill>
              </a:rPr>
              <a:t>А</a:t>
            </a:r>
          </a:p>
        </p:txBody>
      </p:sp>
      <p:sp>
        <p:nvSpPr>
          <p:cNvPr id="2133" name="Rectangle 85"/>
          <p:cNvSpPr>
            <a:spLocks noChangeArrowheads="1"/>
          </p:cNvSpPr>
          <p:nvPr/>
        </p:nvSpPr>
        <p:spPr bwMode="auto">
          <a:xfrm>
            <a:off x="5435600" y="4867275"/>
            <a:ext cx="43180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b="1">
                <a:solidFill>
                  <a:schemeClr val="bg1"/>
                </a:solidFill>
              </a:rPr>
              <a:t>И</a:t>
            </a: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2134" name="Rectangle 86"/>
          <p:cNvSpPr>
            <a:spLocks noChangeArrowheads="1"/>
          </p:cNvSpPr>
          <p:nvPr/>
        </p:nvSpPr>
        <p:spPr bwMode="auto">
          <a:xfrm>
            <a:off x="6732588" y="4005263"/>
            <a:ext cx="43180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b="1">
                <a:solidFill>
                  <a:schemeClr val="bg1"/>
                </a:solidFill>
              </a:rPr>
              <a:t>Б</a:t>
            </a:r>
          </a:p>
        </p:txBody>
      </p:sp>
      <p:sp>
        <p:nvSpPr>
          <p:cNvPr id="2135" name="Rectangle 87"/>
          <p:cNvSpPr>
            <a:spLocks noChangeArrowheads="1"/>
          </p:cNvSpPr>
          <p:nvPr/>
        </p:nvSpPr>
        <p:spPr bwMode="auto">
          <a:xfrm>
            <a:off x="6732588" y="4433888"/>
            <a:ext cx="43180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b="1">
                <a:solidFill>
                  <a:schemeClr val="bg1"/>
                </a:solidFill>
              </a:rPr>
              <a:t>Л</a:t>
            </a:r>
          </a:p>
        </p:txBody>
      </p:sp>
      <p:sp>
        <p:nvSpPr>
          <p:cNvPr id="2136" name="Rectangle 88"/>
          <p:cNvSpPr>
            <a:spLocks noChangeArrowheads="1"/>
          </p:cNvSpPr>
          <p:nvPr/>
        </p:nvSpPr>
        <p:spPr bwMode="auto">
          <a:xfrm>
            <a:off x="6732588" y="5299075"/>
            <a:ext cx="43180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b="1">
                <a:solidFill>
                  <a:schemeClr val="bg1"/>
                </a:solidFill>
              </a:rPr>
              <a:t>К</a:t>
            </a:r>
          </a:p>
        </p:txBody>
      </p:sp>
      <p:sp>
        <p:nvSpPr>
          <p:cNvPr id="54344" name="Rectangle 89"/>
          <p:cNvSpPr>
            <a:spLocks noChangeArrowheads="1"/>
          </p:cNvSpPr>
          <p:nvPr/>
        </p:nvSpPr>
        <p:spPr bwMode="auto">
          <a:xfrm>
            <a:off x="5867400" y="5300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/>
          </a:p>
        </p:txBody>
      </p:sp>
      <p:sp>
        <p:nvSpPr>
          <p:cNvPr id="54345" name="Rectangle 90"/>
          <p:cNvSpPr>
            <a:spLocks noChangeArrowheads="1"/>
          </p:cNvSpPr>
          <p:nvPr/>
        </p:nvSpPr>
        <p:spPr bwMode="auto">
          <a:xfrm>
            <a:off x="5867400" y="57324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/>
          </a:p>
        </p:txBody>
      </p:sp>
      <p:sp>
        <p:nvSpPr>
          <p:cNvPr id="2139" name="Rectangle 91"/>
          <p:cNvSpPr>
            <a:spLocks noChangeArrowheads="1"/>
          </p:cNvSpPr>
          <p:nvPr/>
        </p:nvSpPr>
        <p:spPr bwMode="auto">
          <a:xfrm>
            <a:off x="5867400" y="4437063"/>
            <a:ext cx="43180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b="1">
                <a:solidFill>
                  <a:schemeClr val="bg1"/>
                </a:solidFill>
              </a:rPr>
              <a:t>А</a:t>
            </a: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2140" name="Rectangle 92"/>
          <p:cNvSpPr>
            <a:spLocks noChangeArrowheads="1"/>
          </p:cNvSpPr>
          <p:nvPr/>
        </p:nvSpPr>
        <p:spPr bwMode="auto">
          <a:xfrm>
            <a:off x="5867400" y="5300663"/>
            <a:ext cx="43180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b="1">
                <a:solidFill>
                  <a:schemeClr val="bg1"/>
                </a:solidFill>
              </a:rPr>
              <a:t>И</a:t>
            </a: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2141" name="Rectangle 93"/>
          <p:cNvSpPr>
            <a:spLocks noChangeArrowheads="1"/>
          </p:cNvSpPr>
          <p:nvPr/>
        </p:nvSpPr>
        <p:spPr bwMode="auto">
          <a:xfrm>
            <a:off x="5867400" y="5734050"/>
            <a:ext cx="43180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b="1">
                <a:solidFill>
                  <a:schemeClr val="bg1"/>
                </a:solidFill>
              </a:rPr>
              <a:t>В</a:t>
            </a: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2142" name="Text Box 94"/>
          <p:cNvSpPr txBox="1">
            <a:spLocks noChangeArrowheads="1"/>
          </p:cNvSpPr>
          <p:nvPr/>
        </p:nvSpPr>
        <p:spPr bwMode="auto">
          <a:xfrm>
            <a:off x="2987675" y="981075"/>
            <a:ext cx="2232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/>
              <a:t>По горизонта</a:t>
            </a:r>
            <a:r>
              <a:rPr lang="uk-UA" b="1"/>
              <a:t>л</a:t>
            </a:r>
            <a:r>
              <a:rPr lang="ru-RU" b="1"/>
              <a:t>і:</a:t>
            </a:r>
          </a:p>
        </p:txBody>
      </p:sp>
      <p:sp>
        <p:nvSpPr>
          <p:cNvPr id="2143" name="Text Box 95"/>
          <p:cNvSpPr txBox="1">
            <a:spLocks noChangeArrowheads="1"/>
          </p:cNvSpPr>
          <p:nvPr/>
        </p:nvSpPr>
        <p:spPr bwMode="auto">
          <a:xfrm>
            <a:off x="5076825" y="981075"/>
            <a:ext cx="39243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2. </a:t>
            </a:r>
            <a:r>
              <a:rPr lang="uk-UA"/>
              <a:t>Перелік команд, які можна вибрати.</a:t>
            </a:r>
          </a:p>
        </p:txBody>
      </p:sp>
      <p:pic>
        <p:nvPicPr>
          <p:cNvPr id="2144" name="Picture 96" descr="МЕН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237288"/>
            <a:ext cx="7777163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45" name="Text Box 97"/>
          <p:cNvSpPr txBox="1">
            <a:spLocks noChangeArrowheads="1"/>
          </p:cNvSpPr>
          <p:nvPr/>
        </p:nvSpPr>
        <p:spPr bwMode="auto">
          <a:xfrm>
            <a:off x="5076825" y="981075"/>
            <a:ext cx="3311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3. </a:t>
            </a:r>
            <a:r>
              <a:rPr lang="uk-UA"/>
              <a:t>Пристрій для обробки інформації в ЕОМ.</a:t>
            </a:r>
          </a:p>
        </p:txBody>
      </p:sp>
      <p:pic>
        <p:nvPicPr>
          <p:cNvPr id="2146" name="Picture 98" descr="Процессо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500438"/>
            <a:ext cx="2897187" cy="23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48" name="Text Box 100"/>
          <p:cNvSpPr txBox="1">
            <a:spLocks noChangeArrowheads="1"/>
          </p:cNvSpPr>
          <p:nvPr/>
        </p:nvSpPr>
        <p:spPr bwMode="auto">
          <a:xfrm>
            <a:off x="5076825" y="981075"/>
            <a:ext cx="352901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5. </a:t>
            </a:r>
            <a:r>
              <a:rPr lang="uk-UA"/>
              <a:t>Пристрій для обміну інформацією з іншими комп’ютерами</a:t>
            </a:r>
            <a:r>
              <a:rPr lang="ru-RU"/>
              <a:t> </a:t>
            </a:r>
          </a:p>
        </p:txBody>
      </p:sp>
      <p:pic>
        <p:nvPicPr>
          <p:cNvPr id="2149" name="Picture 101" descr="моде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933825"/>
            <a:ext cx="2667000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" name="Text Box 102"/>
          <p:cNvSpPr txBox="1">
            <a:spLocks noChangeArrowheads="1"/>
          </p:cNvSpPr>
          <p:nvPr/>
        </p:nvSpPr>
        <p:spPr bwMode="auto">
          <a:xfrm>
            <a:off x="5076825" y="981075"/>
            <a:ext cx="3635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8. </a:t>
            </a:r>
            <a:r>
              <a:rPr lang="uk-UA"/>
              <a:t>В якому виді представлена інформація (123, 13.5…)?</a:t>
            </a:r>
          </a:p>
        </p:txBody>
      </p:sp>
      <p:sp>
        <p:nvSpPr>
          <p:cNvPr id="2151" name="Text Box 103"/>
          <p:cNvSpPr txBox="1">
            <a:spLocks noChangeArrowheads="1"/>
          </p:cNvSpPr>
          <p:nvPr/>
        </p:nvSpPr>
        <p:spPr bwMode="auto">
          <a:xfrm>
            <a:off x="2987675" y="981075"/>
            <a:ext cx="1800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По вертикалі.</a:t>
            </a:r>
          </a:p>
        </p:txBody>
      </p:sp>
      <p:sp>
        <p:nvSpPr>
          <p:cNvPr id="2152" name="Text Box 104"/>
          <p:cNvSpPr txBox="1">
            <a:spLocks noChangeArrowheads="1"/>
          </p:cNvSpPr>
          <p:nvPr/>
        </p:nvSpPr>
        <p:spPr bwMode="auto">
          <a:xfrm>
            <a:off x="5003800" y="981075"/>
            <a:ext cx="36004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1. Пристрій, який дозволяє вводити в ЕОМ зображення з паперу</a:t>
            </a:r>
          </a:p>
        </p:txBody>
      </p:sp>
      <p:pic>
        <p:nvPicPr>
          <p:cNvPr id="2153" name="Picture 105" descr="Сканер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500438"/>
            <a:ext cx="324008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4" name="Text Box 106"/>
          <p:cNvSpPr txBox="1">
            <a:spLocks noChangeArrowheads="1"/>
          </p:cNvSpPr>
          <p:nvPr/>
        </p:nvSpPr>
        <p:spPr bwMode="auto">
          <a:xfrm>
            <a:off x="5076825" y="1052513"/>
            <a:ext cx="3311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4. Приклад графічної інформації</a:t>
            </a:r>
          </a:p>
        </p:txBody>
      </p:sp>
      <p:sp>
        <p:nvSpPr>
          <p:cNvPr id="2155" name="Text Box 107"/>
          <p:cNvSpPr txBox="1">
            <a:spLocks noChangeArrowheads="1"/>
          </p:cNvSpPr>
          <p:nvPr/>
        </p:nvSpPr>
        <p:spPr bwMode="auto">
          <a:xfrm>
            <a:off x="5076825" y="1052513"/>
            <a:ext cx="3527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6. Набір однотипних елементів </a:t>
            </a:r>
          </a:p>
        </p:txBody>
      </p:sp>
      <p:sp>
        <p:nvSpPr>
          <p:cNvPr id="2156" name="Text Box 108"/>
          <p:cNvSpPr txBox="1">
            <a:spLocks noChangeArrowheads="1"/>
          </p:cNvSpPr>
          <p:nvPr/>
        </p:nvSpPr>
        <p:spPr bwMode="auto">
          <a:xfrm>
            <a:off x="5076825" y="1052513"/>
            <a:ext cx="23764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7. Частина тексту. </a:t>
            </a:r>
          </a:p>
        </p:txBody>
      </p:sp>
      <p:pic>
        <p:nvPicPr>
          <p:cNvPr id="5436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" name="WordArt 5"/>
          <p:cNvSpPr>
            <a:spLocks noChangeArrowheads="1" noChangeShapeType="1" noTextEdit="1"/>
          </p:cNvSpPr>
          <p:nvPr/>
        </p:nvSpPr>
        <p:spPr bwMode="auto">
          <a:xfrm>
            <a:off x="1928414" y="1621358"/>
            <a:ext cx="6675835" cy="3366046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71546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uk-UA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До </a:t>
            </a:r>
          </a:p>
          <a:p>
            <a:pPr algn="ctr"/>
            <a:r>
              <a:rPr lang="uk-UA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наступних </a:t>
            </a:r>
          </a:p>
          <a:p>
            <a:pPr algn="ctr"/>
            <a:r>
              <a:rPr lang="uk-UA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зустрічей!!!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2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2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2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" decel="100000"/>
                                        <p:tgtEl>
                                          <p:spTgt spid="2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900" decel="100000" fill="hold"/>
                                        <p:tgtEl>
                                          <p:spTgt spid="2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2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2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2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2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2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2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2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2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2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" decel="100000"/>
                                        <p:tgtEl>
                                          <p:spTgt spid="2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900" decel="100000" fill="hold"/>
                                        <p:tgtEl>
                                          <p:spTgt spid="2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2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2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2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2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2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2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2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2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2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2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2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2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900" decel="100000" fill="hold"/>
                                        <p:tgtEl>
                                          <p:spTgt spid="2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2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900" decel="100000" fill="hold"/>
                                        <p:tgtEl>
                                          <p:spTgt spid="2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2000"/>
                                        <p:tgtEl>
                                          <p:spTgt spid="2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2000" fill="hold"/>
                                        <p:tgtEl>
                                          <p:spTgt spid="2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000" fill="hold"/>
                                        <p:tgtEl>
                                          <p:spTgt spid="2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2000" fill="hold"/>
                                        <p:tgtEl>
                                          <p:spTgt spid="2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 nodeType="clickPar">
                      <p:stCondLst>
                        <p:cond delay="indefinite"/>
                      </p:stCondLst>
                      <p:childTnLst>
                        <p:par>
                          <p:cTn id="2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2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/>
                                        <p:tgtEl>
                                          <p:spTgt spid="2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1000"/>
                                        <p:tgtEl>
                                          <p:spTgt spid="2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2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" decel="100000"/>
                                        <p:tgtEl>
                                          <p:spTgt spid="2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2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2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900" decel="100000" fill="hold"/>
                                        <p:tgtEl>
                                          <p:spTgt spid="2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 nodeType="clickPar">
                      <p:stCondLst>
                        <p:cond delay="indefinite"/>
                      </p:stCondLst>
                      <p:childTnLst>
                        <p:par>
                          <p:cTn id="2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00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00"/>
                                        <p:tgtEl>
                                          <p:spTgt spid="2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 nodeType="clickPar">
                      <p:stCondLst>
                        <p:cond delay="indefinite"/>
                      </p:stCondLst>
                      <p:childTnLst>
                        <p:par>
                          <p:cTn id="2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5" dur="500"/>
                                        <p:tgtEl>
                                          <p:spTgt spid="2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/>
                                        <p:tgtEl>
                                          <p:spTgt spid="2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 nodeType="clickPar">
                      <p:stCondLst>
                        <p:cond delay="indefinite"/>
                      </p:stCondLst>
                      <p:childTnLst>
                        <p:par>
                          <p:cTn id="2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2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2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900" decel="100000" fill="hold"/>
                                        <p:tgtEl>
                                          <p:spTgt spid="2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 nodeType="clickPar">
                      <p:stCondLst>
                        <p:cond delay="indefinite"/>
                      </p:stCondLst>
                      <p:childTnLst>
                        <p:par>
                          <p:cTn id="2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0" dur="500"/>
                                        <p:tgtEl>
                                          <p:spTgt spid="2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4" dur="500"/>
                                        <p:tgtEl>
                                          <p:spTgt spid="2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8" dur="500"/>
                                        <p:tgtEl>
                                          <p:spTgt spid="2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 nodeType="clickPar">
                      <p:stCondLst>
                        <p:cond delay="indefinite"/>
                      </p:stCondLst>
                      <p:childTnLst>
                        <p:par>
                          <p:cTn id="3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2" dur="500"/>
                                        <p:tgtEl>
                                          <p:spTgt spid="2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3" dur="500"/>
                                        <p:tgtEl>
                                          <p:spTgt spid="2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 nodeType="clickPar">
                      <p:stCondLst>
                        <p:cond delay="indefinite"/>
                      </p:stCondLst>
                      <p:childTnLst>
                        <p:par>
                          <p:cTn id="3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2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2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900" decel="100000" fill="hold"/>
                                        <p:tgtEl>
                                          <p:spTgt spid="2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 nodeType="clickPar">
                      <p:stCondLst>
                        <p:cond delay="indefinite"/>
                      </p:stCondLst>
                      <p:childTnLst>
                        <p:par>
                          <p:cTn id="3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7" dur="500"/>
                                        <p:tgtEl>
                                          <p:spTgt spid="2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1" dur="500"/>
                                        <p:tgtEl>
                                          <p:spTgt spid="2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5" dur="500"/>
                                        <p:tgtEl>
                                          <p:spTgt spid="2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5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6" grpId="0" animBg="1"/>
      <p:bldP spid="2067" grpId="0" animBg="1"/>
      <p:bldP spid="2069" grpId="0" animBg="1"/>
      <p:bldP spid="2070" grpId="0" animBg="1"/>
      <p:bldP spid="2071" grpId="0" animBg="1"/>
      <p:bldP spid="2072" grpId="0" animBg="1"/>
      <p:bldP spid="2073" grpId="0" animBg="1"/>
      <p:bldP spid="2074" grpId="0" animBg="1"/>
      <p:bldP spid="2075" grpId="0" animBg="1"/>
      <p:bldP spid="2076" grpId="0" animBg="1"/>
      <p:bldP spid="2085" grpId="0" animBg="1"/>
      <p:bldP spid="2086" grpId="0" animBg="1"/>
      <p:bldP spid="2087" grpId="0" animBg="1"/>
      <p:bldP spid="2088" grpId="0" animBg="1"/>
      <p:bldP spid="2094" grpId="0" animBg="1"/>
      <p:bldP spid="2095" grpId="0" animBg="1"/>
      <p:bldP spid="2096" grpId="0" animBg="1"/>
      <p:bldP spid="2097" grpId="0" animBg="1"/>
      <p:bldP spid="2068" grpId="0" animBg="1"/>
      <p:bldP spid="2098" grpId="0" animBg="1"/>
      <p:bldP spid="2119" grpId="0" animBg="1"/>
      <p:bldP spid="2120" grpId="0" animBg="1"/>
      <p:bldP spid="2121" grpId="0" animBg="1"/>
      <p:bldP spid="2122" grpId="0" animBg="1"/>
      <p:bldP spid="2123" grpId="0" animBg="1"/>
      <p:bldP spid="2125" grpId="0" animBg="1"/>
      <p:bldP spid="2126" grpId="0" animBg="1"/>
      <p:bldP spid="2127" grpId="0" animBg="1"/>
      <p:bldP spid="2128" grpId="0" animBg="1"/>
      <p:bldP spid="2129" grpId="0" animBg="1"/>
      <p:bldP spid="2133" grpId="0" animBg="1"/>
      <p:bldP spid="2134" grpId="0" animBg="1"/>
      <p:bldP spid="2135" grpId="0" animBg="1"/>
      <p:bldP spid="2136" grpId="0" animBg="1"/>
      <p:bldP spid="2139" grpId="0" animBg="1"/>
      <p:bldP spid="2140" grpId="0" animBg="1"/>
      <p:bldP spid="2141" grpId="0" animBg="1"/>
      <p:bldP spid="2142" grpId="0"/>
      <p:bldP spid="2142" grpId="1"/>
      <p:bldP spid="2143" grpId="0"/>
      <p:bldP spid="2143" grpId="1"/>
      <p:bldP spid="2145" grpId="0"/>
      <p:bldP spid="2145" grpId="1"/>
      <p:bldP spid="2148" grpId="0"/>
      <p:bldP spid="2148" grpId="1"/>
      <p:bldP spid="2150" grpId="0"/>
      <p:bldP spid="2150" grpId="1"/>
      <p:bldP spid="2151" grpId="0"/>
      <p:bldP spid="2152" grpId="0"/>
      <p:bldP spid="2152" grpId="1"/>
      <p:bldP spid="2154" grpId="0"/>
      <p:bldP spid="2154" grpId="1"/>
      <p:bldP spid="2155" grpId="0"/>
      <p:bldP spid="2155" grpId="1"/>
      <p:bldP spid="2156" grpId="0"/>
      <p:bldP spid="9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900113" y="2060575"/>
            <a:ext cx="71294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3200"/>
              <a:t>1</a:t>
            </a:r>
            <a:r>
              <a:rPr lang="uk-UA"/>
              <a:t>. </a:t>
            </a:r>
            <a:r>
              <a:rPr lang="uk-UA" sz="3200"/>
              <a:t>Послідовність дій для виконавця</a:t>
            </a:r>
            <a:endParaRPr lang="ru-RU" sz="3200"/>
          </a:p>
        </p:txBody>
      </p:sp>
      <p:sp>
        <p:nvSpPr>
          <p:cNvPr id="14339" name="WordArt 9" descr="Белый мрамор"/>
          <p:cNvSpPr>
            <a:spLocks noChangeArrowheads="1" noChangeShapeType="1" noTextEdit="1"/>
          </p:cNvSpPr>
          <p:nvPr/>
        </p:nvSpPr>
        <p:spPr bwMode="auto">
          <a:xfrm>
            <a:off x="755650" y="620713"/>
            <a:ext cx="7315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uk-UA" sz="3600" kern="10" dirty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Запитання для глядачів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1116013" y="3141663"/>
            <a:ext cx="2879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/>
              <a:t>а) Програма</a:t>
            </a:r>
            <a:endParaRPr lang="ru-RU"/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1116013" y="3573463"/>
            <a:ext cx="2879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/>
              <a:t>б) Алгоритм</a:t>
            </a:r>
            <a:endParaRPr lang="ru-RU"/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1116013" y="4005263"/>
            <a:ext cx="172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/>
              <a:t>в) Команда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1116013" y="4437063"/>
            <a:ext cx="2879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/>
              <a:t>г) Система команд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  <p:bldP spid="25606" grpId="1"/>
      <p:bldP spid="25610" grpId="0"/>
      <p:bldP spid="25610" grpId="1"/>
      <p:bldP spid="25611" grpId="0"/>
      <p:bldP spid="25611" grpId="1"/>
      <p:bldP spid="25612" grpId="0"/>
      <p:bldP spid="25612" grpId="1"/>
      <p:bldP spid="25613" grpId="0"/>
      <p:bldP spid="2561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900113" y="2060575"/>
            <a:ext cx="71294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3200"/>
              <a:t>2</a:t>
            </a:r>
            <a:r>
              <a:rPr lang="uk-UA"/>
              <a:t>. </a:t>
            </a:r>
            <a:r>
              <a:rPr lang="uk-UA" sz="3200"/>
              <a:t>Окрема вказівка виконавцю – це:</a:t>
            </a:r>
            <a:endParaRPr lang="ru-RU" sz="3200"/>
          </a:p>
        </p:txBody>
      </p:sp>
      <p:sp>
        <p:nvSpPr>
          <p:cNvPr id="15363" name="WordArt 3" descr="Белый мрамор"/>
          <p:cNvSpPr>
            <a:spLocks noChangeArrowheads="1" noChangeShapeType="1" noTextEdit="1"/>
          </p:cNvSpPr>
          <p:nvPr/>
        </p:nvSpPr>
        <p:spPr bwMode="auto">
          <a:xfrm>
            <a:off x="755650" y="620713"/>
            <a:ext cx="7315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uk-UA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Запитання для глядачів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116013" y="3141663"/>
            <a:ext cx="2879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/>
              <a:t>а) Програма</a:t>
            </a:r>
            <a:endParaRPr lang="ru-RU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116013" y="3573463"/>
            <a:ext cx="2879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/>
              <a:t>б) Алгоритм</a:t>
            </a:r>
            <a:endParaRPr lang="ru-RU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116013" y="4005263"/>
            <a:ext cx="172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/>
              <a:t>в) Команда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1116013" y="4437063"/>
            <a:ext cx="2879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/>
              <a:t>г) Наказ</a:t>
            </a: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8" grpId="1"/>
      <p:bldP spid="29700" grpId="0"/>
      <p:bldP spid="29700" grpId="1"/>
      <p:bldP spid="29701" grpId="0"/>
      <p:bldP spid="29701" grpId="1"/>
      <p:bldP spid="29702" grpId="0"/>
      <p:bldP spid="29702" grpId="1"/>
      <p:bldP spid="29703" grpId="0"/>
      <p:bldP spid="2970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539750" y="1628775"/>
            <a:ext cx="74898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3200"/>
              <a:t>3</a:t>
            </a:r>
            <a:r>
              <a:rPr lang="uk-UA"/>
              <a:t>. </a:t>
            </a:r>
            <a:r>
              <a:rPr lang="uk-UA" sz="3200"/>
              <a:t>Людина</a:t>
            </a:r>
            <a:r>
              <a:rPr lang="uk-UA"/>
              <a:t>, </a:t>
            </a:r>
            <a:r>
              <a:rPr lang="uk-UA" sz="3200"/>
              <a:t>робот, пристрій, комп’ютер, який виконує чиїсь команди – це:</a:t>
            </a:r>
            <a:endParaRPr lang="ru-RU" sz="3200"/>
          </a:p>
        </p:txBody>
      </p:sp>
      <p:sp>
        <p:nvSpPr>
          <p:cNvPr id="16387" name="WordArt 3" descr="Белый мрамор"/>
          <p:cNvSpPr>
            <a:spLocks noChangeArrowheads="1" noChangeShapeType="1" noTextEdit="1"/>
          </p:cNvSpPr>
          <p:nvPr/>
        </p:nvSpPr>
        <p:spPr bwMode="auto">
          <a:xfrm>
            <a:off x="755650" y="620713"/>
            <a:ext cx="7315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uk-UA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Запитання для глядачів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116013" y="3141663"/>
            <a:ext cx="2879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/>
              <a:t>а) Помічник</a:t>
            </a:r>
            <a:endParaRPr lang="ru-RU"/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116013" y="3573463"/>
            <a:ext cx="2879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/>
              <a:t>б) Виконавець</a:t>
            </a:r>
            <a:endParaRPr lang="ru-RU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116013" y="4005263"/>
            <a:ext cx="172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/>
              <a:t>в) Програма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116013" y="4437063"/>
            <a:ext cx="2879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/>
              <a:t>г) Раб</a:t>
            </a: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2" grpId="1"/>
      <p:bldP spid="30724" grpId="0"/>
      <p:bldP spid="30724" grpId="1"/>
      <p:bldP spid="30725" grpId="0"/>
      <p:bldP spid="30725" grpId="1"/>
      <p:bldP spid="30726" grpId="0"/>
      <p:bldP spid="30726" grpId="1"/>
      <p:bldP spid="30727" grpId="0"/>
      <p:bldP spid="3072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539750" y="1628775"/>
            <a:ext cx="74898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3200"/>
              <a:t>4</a:t>
            </a:r>
            <a:r>
              <a:rPr lang="uk-UA"/>
              <a:t>. </a:t>
            </a:r>
            <a:r>
              <a:rPr lang="uk-UA" sz="3200"/>
              <a:t>Програми, які містять команду повторення називають:</a:t>
            </a:r>
            <a:endParaRPr lang="ru-RU" sz="3200"/>
          </a:p>
        </p:txBody>
      </p:sp>
      <p:sp>
        <p:nvSpPr>
          <p:cNvPr id="17411" name="WordArt 3" descr="Белый мрамор"/>
          <p:cNvSpPr>
            <a:spLocks noChangeArrowheads="1" noChangeShapeType="1" noTextEdit="1"/>
          </p:cNvSpPr>
          <p:nvPr/>
        </p:nvSpPr>
        <p:spPr bwMode="auto">
          <a:xfrm>
            <a:off x="755650" y="620713"/>
            <a:ext cx="7315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uk-UA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Запитання для глядачів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116013" y="3141663"/>
            <a:ext cx="2879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/>
              <a:t>а) Лінійними</a:t>
            </a:r>
            <a:endParaRPr lang="ru-RU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116013" y="3573463"/>
            <a:ext cx="2879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/>
              <a:t>б) З розгалуженням</a:t>
            </a:r>
            <a:endParaRPr lang="ru-RU"/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1116013" y="4005263"/>
            <a:ext cx="172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/>
              <a:t>в) Циклічними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1116013" y="4437063"/>
            <a:ext cx="2879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/>
              <a:t>г) Допоміжними</a:t>
            </a: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2" grpId="1"/>
      <p:bldP spid="35844" grpId="0"/>
      <p:bldP spid="35844" grpId="1"/>
      <p:bldP spid="35845" grpId="0"/>
      <p:bldP spid="35845" grpId="1"/>
      <p:bldP spid="35846" grpId="0"/>
      <p:bldP spid="35846" grpId="1"/>
      <p:bldP spid="35847" grpId="0"/>
      <p:bldP spid="3584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539750" y="1628775"/>
            <a:ext cx="748982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3200"/>
              <a:t>5</a:t>
            </a:r>
            <a:r>
              <a:rPr lang="uk-UA"/>
              <a:t>. </a:t>
            </a:r>
            <a:r>
              <a:rPr lang="uk-UA" sz="3200"/>
              <a:t>Програми, в яких команди виконуються послідовно одна за одною  називають:</a:t>
            </a:r>
            <a:endParaRPr lang="ru-RU" sz="3200"/>
          </a:p>
        </p:txBody>
      </p:sp>
      <p:sp>
        <p:nvSpPr>
          <p:cNvPr id="18435" name="WordArt 3" descr="Белый мрамор"/>
          <p:cNvSpPr>
            <a:spLocks noChangeArrowheads="1" noChangeShapeType="1" noTextEdit="1"/>
          </p:cNvSpPr>
          <p:nvPr/>
        </p:nvSpPr>
        <p:spPr bwMode="auto">
          <a:xfrm>
            <a:off x="755650" y="620713"/>
            <a:ext cx="7315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uk-UA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Запитання для глядачів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116013" y="3284538"/>
            <a:ext cx="2879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/>
              <a:t>а) Лінійними</a:t>
            </a:r>
            <a:endParaRPr lang="ru-RU"/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1116013" y="3716338"/>
            <a:ext cx="2879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/>
              <a:t>б) З розгалуженням</a:t>
            </a:r>
            <a:endParaRPr lang="ru-RU"/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1116013" y="4221163"/>
            <a:ext cx="172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/>
              <a:t>в) Циклічними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1116013" y="4724400"/>
            <a:ext cx="2879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/>
              <a:t>г) Допоміжними</a:t>
            </a: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6" grpId="1"/>
      <p:bldP spid="36868" grpId="0"/>
      <p:bldP spid="36868" grpId="1"/>
      <p:bldP spid="36869" grpId="0" build="allAtOnce"/>
      <p:bldP spid="36870" grpId="0"/>
      <p:bldP spid="36870" grpId="1"/>
      <p:bldP spid="36871" grpId="0"/>
      <p:bldP spid="3687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539750" y="1484313"/>
            <a:ext cx="7489825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3200"/>
              <a:t>6</a:t>
            </a:r>
            <a:r>
              <a:rPr lang="uk-UA"/>
              <a:t>. </a:t>
            </a:r>
            <a:r>
              <a:rPr lang="uk-UA" sz="3200"/>
              <a:t>Форму організації дій, при якій один і той же блок команд виконується декілька разів називають:</a:t>
            </a:r>
            <a:endParaRPr lang="ru-RU" sz="3200"/>
          </a:p>
        </p:txBody>
      </p:sp>
      <p:sp>
        <p:nvSpPr>
          <p:cNvPr id="19459" name="WordArt 3" descr="Белый мрамор"/>
          <p:cNvSpPr>
            <a:spLocks noChangeArrowheads="1" noChangeShapeType="1" noTextEdit="1"/>
          </p:cNvSpPr>
          <p:nvPr/>
        </p:nvSpPr>
        <p:spPr bwMode="auto">
          <a:xfrm>
            <a:off x="755650" y="620713"/>
            <a:ext cx="7315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uk-UA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Запитання для глядачів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116013" y="3141663"/>
            <a:ext cx="2879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/>
              <a:t>а) Слідуванням</a:t>
            </a:r>
            <a:endParaRPr lang="ru-RU"/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116013" y="3573463"/>
            <a:ext cx="2879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/>
              <a:t>б) Циклом</a:t>
            </a:r>
            <a:endParaRPr lang="ru-RU"/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1116013" y="4005263"/>
            <a:ext cx="2447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/>
              <a:t>в) Розгалуженням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1116013" y="4437063"/>
            <a:ext cx="2879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/>
              <a:t>г) Алгоритмом</a:t>
            </a: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0" grpId="1"/>
      <p:bldP spid="37892" grpId="0"/>
      <p:bldP spid="37892" grpId="1"/>
      <p:bldP spid="37893" grpId="0" build="allAtOnce"/>
      <p:bldP spid="37894" grpId="0"/>
      <p:bldP spid="37894" grpId="1"/>
      <p:bldP spid="37895" grpId="0" build="allAtOnce"/>
    </p:bldLst>
  </p:timing>
</p:sld>
</file>

<file path=ppt/theme/theme1.xml><?xml version="1.0" encoding="utf-8"?>
<a:theme xmlns:a="http://schemas.openxmlformats.org/drawingml/2006/main" name="Каскад">
  <a:themeElements>
    <a:clrScheme name="Каскад 4">
      <a:dk1>
        <a:srgbClr val="FFFFCC"/>
      </a:dk1>
      <a:lt1>
        <a:srgbClr val="FFFFFF"/>
      </a:lt1>
      <a:dk2>
        <a:srgbClr val="000066"/>
      </a:dk2>
      <a:lt2>
        <a:srgbClr val="FFFFFF"/>
      </a:lt2>
      <a:accent1>
        <a:srgbClr val="0078F0"/>
      </a:accent1>
      <a:accent2>
        <a:srgbClr val="CCECFF"/>
      </a:accent2>
      <a:accent3>
        <a:srgbClr val="AAAAB8"/>
      </a:accent3>
      <a:accent4>
        <a:srgbClr val="DADADA"/>
      </a:accent4>
      <a:accent5>
        <a:srgbClr val="AABEF6"/>
      </a:accent5>
      <a:accent6>
        <a:srgbClr val="B9D6E7"/>
      </a:accent6>
      <a:hlink>
        <a:srgbClr val="3399FF"/>
      </a:hlink>
      <a:folHlink>
        <a:srgbClr val="FFCC00"/>
      </a:folHlink>
    </a:clrScheme>
    <a:fontScheme name="Каскад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скад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скад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Сотрудничество">
  <a:themeElements>
    <a:clrScheme name="Сотрудничество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Сотрудничество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трудничество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0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2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3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4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8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9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1373</TotalTime>
  <Words>802</Words>
  <Application>Microsoft Office PowerPoint</Application>
  <PresentationFormat>Экран (4:3)</PresentationFormat>
  <Paragraphs>233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36</vt:i4>
      </vt:variant>
    </vt:vector>
  </HeadingPairs>
  <TitlesOfParts>
    <vt:vector size="45" baseType="lpstr">
      <vt:lpstr>Arial</vt:lpstr>
      <vt:lpstr>Garamond</vt:lpstr>
      <vt:lpstr>Impact</vt:lpstr>
      <vt:lpstr>Tahoma</vt:lpstr>
      <vt:lpstr>Wingdings</vt:lpstr>
      <vt:lpstr>Каскад</vt:lpstr>
      <vt:lpstr>Оформление по умолчанию</vt:lpstr>
      <vt:lpstr>Палитра</vt:lpstr>
      <vt:lpstr>Сотрудничество</vt:lpstr>
      <vt:lpstr>Гра «Інформаційний калейдоскоп»</vt:lpstr>
      <vt:lpstr>Мета гри: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Школа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7</cp:lastModifiedBy>
  <cp:revision>56</cp:revision>
  <dcterms:created xsi:type="dcterms:W3CDTF">2008-02-21T05:19:36Z</dcterms:created>
  <dcterms:modified xsi:type="dcterms:W3CDTF">2025-11-15T11:56:50Z</dcterms:modified>
</cp:coreProperties>
</file>