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22" r:id="rId2"/>
    <p:sldId id="526" r:id="rId3"/>
    <p:sldId id="527" r:id="rId4"/>
    <p:sldId id="525" r:id="rId5"/>
    <p:sldId id="528" r:id="rId6"/>
    <p:sldId id="529" r:id="rId7"/>
    <p:sldId id="530" r:id="rId8"/>
    <p:sldId id="532" r:id="rId9"/>
    <p:sldId id="271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5EAFA"/>
    <a:srgbClr val="0000FF"/>
    <a:srgbClr val="5BD4FF"/>
    <a:srgbClr val="F0F97F"/>
    <a:srgbClr val="EEDDEF"/>
    <a:srgbClr val="DDF0FE"/>
    <a:srgbClr val="3A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EB953-EEC0-46AA-9A57-22DC9EE2D90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A4DFD-09FB-46E0-9967-952E81AE9F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049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6D8F8-1E25-43AB-9034-6EC45E637E8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7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CCEE-143D-60EB-6935-879ED861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DAEDAE-99D1-F70D-DEA8-D935896C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CCB5B1-0572-9C33-D4A0-AAC21B7F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296216-B219-6640-7E51-09326A4E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C6197-DC99-D2EC-3AFC-9CCCDA5B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7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F6D7-6844-78D9-3E27-B458504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089143-6FFB-AFFE-6F1F-CA6A51F1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E4851A-1A0C-E230-119F-042637EF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2ABC3-7344-E6F6-7BA1-FEE4F4C8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BEBE4-29CA-BD89-6365-73B6CD8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4F6040-0FF0-B42D-2647-38B063074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344D33-D11B-BB54-9176-9E61BE99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DB0D7D-1859-58D9-8071-ECE1CAA1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A832B8-AC26-8D4F-E349-18479C06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3D7E19-D7CF-51CB-F6A8-900F87A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3B64D-D001-A58E-D287-2AAEF3C0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14F2F6-51EE-EA7C-F82A-D389DA94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FA8D-06DF-A22C-67D6-A54E9761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33C760-8721-712E-9949-415531F7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B1FBCD-4280-B1CD-0E12-900B6FB0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2F87-FD2B-90C1-6BBF-83D5D81D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18925D-90A8-33F1-636E-B1751B0D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EBB276-5B1C-103B-E35B-71B3D407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A7AA3A-9EDA-8351-1FF1-43FB32DE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2A20A4-5DF2-4DD2-DE4B-2C80F85F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9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8BA49-7A5F-C9E0-C4DE-6CC17CB6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C26D3C-39AF-2B3D-96E9-B9D316FB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5E39BB-6B3A-CF5F-09E1-A28EDC8A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E0BE47-B8B9-CA90-81F7-5D9CFCF8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9D3F53-635C-6EC6-4951-BABF435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2BEE36-6F12-A25C-4A3B-819E7CA5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7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FE09-ACAC-9CAA-2C27-88BF3609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61FFF8-9EAF-5D83-1817-D1A14683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5D8A77-1679-6B16-9455-3793835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16A592-64A3-58E6-4FA0-DAC8662B9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893D938-842C-938E-7E43-3B5824C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A134D2-73C7-4207-AA61-C89323C9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A12C4C-5AAE-BCDC-F3D3-FF1BEA81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54653E3-5E8E-76B5-3211-66FB61CC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5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69942-7232-CDB9-7D9B-5C334312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C4A3B6-363C-94FC-209C-B175FBD8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3678554-D93D-FA53-117C-2577BA8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DAECEF-854B-6940-667D-AF5D9051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EA5633-AD68-EE39-FDA1-F9BBD609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30F6B48-C5E5-3C18-504E-CF54AE51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AF835F-FDBB-5E9C-0882-ACDFE5A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E31C8-4678-ED5B-67EA-D6AA5BFB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E1AE2-67D5-3BC9-FC07-151B1DF0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35BBC-88D9-08D8-6873-9C6DAF84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475C2E-4E7F-8830-DACC-926386A7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40E41A-C6CF-9561-9B76-6D6FDC07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394003-7BA0-BC2E-ECD9-B037BF8A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E07E-8068-E47D-279D-0420F7CE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0DCE83-CC71-E9CC-BC1F-A8DD8FFA9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0C439D-2EDB-70B1-EDF1-06CA7D69B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49DBF3-B7BB-9068-91ED-03B9ED6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EA5E8-7C1A-9DD1-EB56-4C8D8E4F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98429C-2D05-4CCE-EE87-98B5F428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4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8AF1BF-188E-DFA2-D054-09F7DD7D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434913-EBEE-559D-3839-6776A02E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44F351-8286-C883-4FBF-C49FDEB4C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E0F98-ABB5-DF22-FEDA-E4F5F395D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B266F-0335-16C1-9D38-29B50427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hyperlink" Target="https://youtu.be/BwchKlG9RA8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wchKlG9RA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youtu.be/BwchKlG9RA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youtu.be/BwchKlG9RA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youtu.be/BwchKlG9RA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youtu.be/BwchKlG9RA8" TargetMode="Externa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BwchKlG9RA8" TargetMode="External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7.wdp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youtu.be/BwchKlG9RA8" TargetMode="Externa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jpg"/><Relationship Id="rId7" Type="http://schemas.openxmlformats.org/officeDocument/2006/relationships/hyperlink" Target="https://youtu.be/BwchKlG9RA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-16639" y="0"/>
            <a:ext cx="1087794" cy="11402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75407" y="2547656"/>
            <a:ext cx="5289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0" b="1" cap="none" spc="50" dirty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sp>
        <p:nvSpPr>
          <p:cNvPr id="24" name="Прямоугольник 12">
            <a:extLst>
              <a:ext uri="{FF2B5EF4-FFF2-40B4-BE49-F238E27FC236}">
                <a16:creationId xmlns:a16="http://schemas.microsoft.com/office/drawing/2014/main" id="{C5F4BD2D-3D11-B47B-85BA-001EF9EBA860}"/>
              </a:ext>
            </a:extLst>
          </p:cNvPr>
          <p:cNvSpPr/>
          <p:nvPr/>
        </p:nvSpPr>
        <p:spPr>
          <a:xfrm>
            <a:off x="8421189" y="71616"/>
            <a:ext cx="3612717" cy="1107996"/>
          </a:xfrm>
          <a:prstGeom prst="rect">
            <a:avLst/>
          </a:prstGeom>
          <a:solidFill>
            <a:srgbClr val="C5EAFA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Урок </a:t>
            </a:r>
            <a:r>
              <a:rPr lang="ru-RU" sz="66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22</a:t>
            </a:r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A40CCA30-7D0D-3B1E-CE18-E0E81882AD5E}"/>
              </a:ext>
            </a:extLst>
          </p:cNvPr>
          <p:cNvGrpSpPr/>
          <p:nvPr/>
        </p:nvGrpSpPr>
        <p:grpSpPr>
          <a:xfrm>
            <a:off x="1413760" y="4370304"/>
            <a:ext cx="2249183" cy="2249183"/>
            <a:chOff x="2209664" y="3808717"/>
            <a:chExt cx="2249183" cy="224918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5AAF99F-DF26-37E1-21A6-850855DC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664" y="3808717"/>
              <a:ext cx="2249183" cy="2249183"/>
            </a:xfrm>
            <a:prstGeom prst="rect">
              <a:avLst/>
            </a:prstGeom>
          </p:spPr>
        </p:pic>
        <p:pic>
          <p:nvPicPr>
            <p:cNvPr id="25" name="Рисунок 24">
              <a:hlinkClick r:id="rId7"/>
              <a:extLst>
                <a:ext uri="{FF2B5EF4-FFF2-40B4-BE49-F238E27FC236}">
                  <a16:creationId xmlns:a16="http://schemas.microsoft.com/office/drawing/2014/main" id="{1127D1D3-7E7D-F136-07AB-53A7FA9A0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2869034" y="4505603"/>
              <a:ext cx="930442" cy="857013"/>
            </a:xfrm>
            <a:prstGeom prst="rect">
              <a:avLst/>
            </a:prstGeom>
          </p:spPr>
        </p:pic>
      </p:grpSp>
      <p:sp>
        <p:nvSpPr>
          <p:cNvPr id="29" name="Прямоугольник 5">
            <a:extLst>
              <a:ext uri="{FF2B5EF4-FFF2-40B4-BE49-F238E27FC236}">
                <a16:creationId xmlns:a16="http://schemas.microsoft.com/office/drawing/2014/main" id="{EF9BD8D0-9885-4773-26BA-641DDA687CB9}"/>
              </a:ext>
            </a:extLst>
          </p:cNvPr>
          <p:cNvSpPr/>
          <p:nvPr/>
        </p:nvSpPr>
        <p:spPr>
          <a:xfrm>
            <a:off x="5107806" y="1910506"/>
            <a:ext cx="7084194" cy="2554545"/>
          </a:xfrm>
          <a:prstGeom prst="rect">
            <a:avLst/>
          </a:prstGeom>
          <a:solidFill>
            <a:srgbClr val="FFFF00">
              <a:alpha val="15000"/>
            </a:srgb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at Freddie CT" panose="02000504020000020004" pitchFamily="50" charset="0"/>
              </a:rPr>
              <a:t>Підпрограми. Підпрограми з аргументами та результатами</a:t>
            </a: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_Assuan" panose="02040904030706050204" pitchFamily="18" charset="-52"/>
              </a:rPr>
              <a:t>інформатика</a:t>
            </a: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A2BCDF86-6612-B70D-937B-2AA050F59D7B}"/>
              </a:ext>
            </a:extLst>
          </p:cNvPr>
          <p:cNvGrpSpPr/>
          <p:nvPr/>
        </p:nvGrpSpPr>
        <p:grpSpPr>
          <a:xfrm>
            <a:off x="5107806" y="5851620"/>
            <a:ext cx="7084194" cy="993904"/>
            <a:chOff x="6179420" y="5945347"/>
            <a:chExt cx="5988173" cy="9364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CE0EC9-6176-8A86-A930-49A22AD46D52}"/>
                </a:ext>
              </a:extLst>
            </p:cNvPr>
            <p:cNvSpPr txBox="1"/>
            <p:nvPr/>
          </p:nvSpPr>
          <p:spPr>
            <a:xfrm>
              <a:off x="7002035" y="6183295"/>
              <a:ext cx="5165558" cy="37698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sz="2000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 Підпишись на </a:t>
              </a:r>
              <a:r>
                <a:rPr lang="uk-UA" sz="2000" b="1" dirty="0" err="1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sz="2000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19" name="Рисунок 18">
              <a:hlinkClick r:id="rId7"/>
              <a:extLst>
                <a:ext uri="{FF2B5EF4-FFF2-40B4-BE49-F238E27FC236}">
                  <a16:creationId xmlns:a16="http://schemas.microsoft.com/office/drawing/2014/main" id="{97ED6AB3-826B-93F2-0EB3-A8F056342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20" y="5945347"/>
              <a:ext cx="935653" cy="936457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82444-431F-7BDF-2877-D583D60E99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168" t="33523" r="28117" b="50000"/>
          <a:stretch/>
        </p:blipFill>
        <p:spPr>
          <a:xfrm>
            <a:off x="1071155" y="-8280"/>
            <a:ext cx="4598125" cy="11485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961D0E-613C-DB0A-F68B-67F4693D50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1425" y="913893"/>
            <a:ext cx="5967911" cy="5967911"/>
          </a:xfrm>
          <a:prstGeom prst="rect">
            <a:avLst/>
          </a:prstGeom>
        </p:spPr>
      </p:pic>
      <p:pic>
        <p:nvPicPr>
          <p:cNvPr id="22" name="Рисунок 21">
            <a:hlinkClick r:id="rId11"/>
            <a:extLst>
              <a:ext uri="{FF2B5EF4-FFF2-40B4-BE49-F238E27FC236}">
                <a16:creationId xmlns:a16="http://schemas.microsoft.com/office/drawing/2014/main" id="{AB37E9F0-130D-DCAA-74F2-D4E3420B2B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37" y="4754978"/>
            <a:ext cx="3388932" cy="132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5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1" accel="54000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 animBg="1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1" accel="5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 animBg="1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9044A9-93B7-B190-A3F1-851BBC2443D7}"/>
              </a:ext>
            </a:extLst>
          </p:cNvPr>
          <p:cNvSpPr txBox="1"/>
          <p:nvPr/>
        </p:nvSpPr>
        <p:spPr>
          <a:xfrm>
            <a:off x="122679" y="1225379"/>
            <a:ext cx="1194664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/>
              <a:t>A от уявіть собі, що в мові програмування є команди </a:t>
            </a:r>
            <a:r>
              <a:rPr lang="uk-UA" sz="2000" b="1" i="1" dirty="0" err="1">
                <a:solidFill>
                  <a:srgbClr val="FF0000"/>
                </a:solidFill>
              </a:rPr>
              <a:t>Знаŭmu</a:t>
            </a:r>
            <a:r>
              <a:rPr lang="uk-UA" sz="2000" b="1" i="1" dirty="0">
                <a:solidFill>
                  <a:srgbClr val="FF0000"/>
                </a:solidFill>
              </a:rPr>
              <a:t> </a:t>
            </a:r>
            <a:r>
              <a:rPr lang="uk-UA" sz="2000" b="1" i="1" dirty="0" err="1">
                <a:solidFill>
                  <a:srgbClr val="FF0000"/>
                </a:solidFill>
              </a:rPr>
              <a:t>наŭбільше</a:t>
            </a:r>
            <a:r>
              <a:rPr lang="uk-UA" sz="2000" b="1" i="1" dirty="0">
                <a:solidFill>
                  <a:srgbClr val="FF0000"/>
                </a:solidFill>
              </a:rPr>
              <a:t> з </a:t>
            </a:r>
            <a:r>
              <a:rPr lang="uk-UA" sz="2000" b="1" i="1" dirty="0" err="1">
                <a:solidFill>
                  <a:srgbClr val="FF0000"/>
                </a:solidFill>
              </a:rPr>
              <a:t>данux</a:t>
            </a:r>
            <a:r>
              <a:rPr lang="uk-UA" sz="2000" b="1" i="1" dirty="0">
                <a:solidFill>
                  <a:srgbClr val="FF0000"/>
                </a:solidFill>
              </a:rPr>
              <a:t> </a:t>
            </a:r>
            <a:r>
              <a:rPr lang="uk-UA" sz="2000" b="1" i="1" dirty="0" err="1">
                <a:solidFill>
                  <a:srgbClr val="FF0000"/>
                </a:solidFill>
              </a:rPr>
              <a:t>двоx</a:t>
            </a:r>
            <a:r>
              <a:rPr lang="uk-UA" sz="2000" b="1" i="1" dirty="0">
                <a:solidFill>
                  <a:srgbClr val="FF0000"/>
                </a:solidFill>
              </a:rPr>
              <a:t> </a:t>
            </a:r>
            <a:r>
              <a:rPr lang="uk-UA" sz="2000" b="1" i="1" dirty="0" err="1">
                <a:solidFill>
                  <a:srgbClr val="FF0000"/>
                </a:solidFill>
              </a:rPr>
              <a:t>чuceл</a:t>
            </a:r>
            <a:r>
              <a:rPr lang="uk-UA" sz="2000" b="1" i="1" dirty="0">
                <a:solidFill>
                  <a:srgbClr val="FF0000"/>
                </a:solidFill>
              </a:rPr>
              <a:t> </a:t>
            </a:r>
            <a:r>
              <a:rPr lang="uk-UA" sz="2000" b="1" dirty="0"/>
              <a:t>і </a:t>
            </a:r>
            <a:r>
              <a:rPr lang="uk-UA" sz="2000" b="1" i="1" dirty="0" err="1">
                <a:solidFill>
                  <a:srgbClr val="FF0000"/>
                </a:solidFill>
              </a:rPr>
              <a:t>Знаŭmu</a:t>
            </a:r>
            <a:r>
              <a:rPr lang="uk-UA" sz="2000" b="1" i="1" dirty="0">
                <a:solidFill>
                  <a:srgbClr val="FF0000"/>
                </a:solidFill>
              </a:rPr>
              <a:t> </a:t>
            </a:r>
            <a:r>
              <a:rPr lang="uk-UA" sz="2000" b="1" i="1" dirty="0" err="1">
                <a:solidFill>
                  <a:srgbClr val="FF0000"/>
                </a:solidFill>
              </a:rPr>
              <a:t>наŭмeншe</a:t>
            </a:r>
            <a:r>
              <a:rPr lang="uk-UA" sz="2000" b="1" i="1" dirty="0">
                <a:solidFill>
                  <a:srgbClr val="FF0000"/>
                </a:solidFill>
              </a:rPr>
              <a:t> з </a:t>
            </a:r>
            <a:r>
              <a:rPr lang="uk-UA" sz="2000" b="1" i="1" dirty="0" err="1">
                <a:solidFill>
                  <a:srgbClr val="FF0000"/>
                </a:solidFill>
              </a:rPr>
              <a:t>данux</a:t>
            </a:r>
            <a:r>
              <a:rPr lang="uk-UA" sz="2000" b="1" i="1" dirty="0">
                <a:solidFill>
                  <a:srgbClr val="FF0000"/>
                </a:solidFill>
              </a:rPr>
              <a:t> </a:t>
            </a:r>
            <a:r>
              <a:rPr lang="uk-UA" sz="2000" b="1" i="1" dirty="0" err="1">
                <a:solidFill>
                  <a:srgbClr val="FF0000"/>
                </a:solidFill>
              </a:rPr>
              <a:t>двоx</a:t>
            </a:r>
            <a:r>
              <a:rPr lang="uk-UA" sz="2000" b="1" i="1" dirty="0">
                <a:solidFill>
                  <a:srgbClr val="FF0000"/>
                </a:solidFill>
              </a:rPr>
              <a:t> </a:t>
            </a:r>
            <a:r>
              <a:rPr lang="uk-UA" sz="2000" b="1" i="1" dirty="0" err="1">
                <a:solidFill>
                  <a:srgbClr val="FF0000"/>
                </a:solidFill>
              </a:rPr>
              <a:t>чuceл</a:t>
            </a:r>
            <a:r>
              <a:rPr lang="uk-UA" sz="2000" b="1" dirty="0"/>
              <a:t>. Наскільки б у такому разі спростився алгоритм знаходження, наприклад, найбільшого з 4 чисел.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9903F4-F390-786E-1420-058AA3FD0CB7}"/>
              </a:ext>
            </a:extLst>
          </p:cNvPr>
          <p:cNvSpPr txBox="1"/>
          <p:nvPr/>
        </p:nvSpPr>
        <p:spPr>
          <a:xfrm>
            <a:off x="97313" y="84556"/>
            <a:ext cx="1194664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/>
              <a:t>Ви складали алгоритми для знаходження найбільшого та найменшого значень з кількох чисел. І яка б не була кількість цих чисел, все одно у процесі виконання алгоритмів усе зводилося до знаходження найбільшого або найменшого з певних двох чисел.</a:t>
            </a:r>
          </a:p>
        </p:txBody>
      </p:sp>
      <p:pic>
        <p:nvPicPr>
          <p:cNvPr id="1026" name="Picture 2" descr="Улыбающаяся женщина держит ладони, как чашу весов, как будто взвешивает все  за и против | Премиум фото">
            <a:extLst>
              <a:ext uri="{FF2B5EF4-FFF2-40B4-BE49-F238E27FC236}">
                <a16:creationId xmlns:a16="http://schemas.microsoft.com/office/drawing/2014/main" id="{4C1F7167-D4E0-C0CA-F88C-63643993A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87" y="2204885"/>
            <a:ext cx="6987268" cy="46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емикутник 1">
            <a:extLst>
              <a:ext uri="{FF2B5EF4-FFF2-40B4-BE49-F238E27FC236}">
                <a16:creationId xmlns:a16="http://schemas.microsoft.com/office/drawing/2014/main" id="{6FD940E9-9855-6D5E-B567-02689CB9C961}"/>
              </a:ext>
            </a:extLst>
          </p:cNvPr>
          <p:cNvSpPr/>
          <p:nvPr/>
        </p:nvSpPr>
        <p:spPr>
          <a:xfrm>
            <a:off x="2778035" y="3152502"/>
            <a:ext cx="1120411" cy="1088571"/>
          </a:xfrm>
          <a:prstGeom prst="hept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56</a:t>
            </a:r>
          </a:p>
        </p:txBody>
      </p:sp>
      <p:sp>
        <p:nvSpPr>
          <p:cNvPr id="6" name="Семикутник 5">
            <a:extLst>
              <a:ext uri="{FF2B5EF4-FFF2-40B4-BE49-F238E27FC236}">
                <a16:creationId xmlns:a16="http://schemas.microsoft.com/office/drawing/2014/main" id="{A1EB305D-B764-EC3B-EA9F-60F962519598}"/>
              </a:ext>
            </a:extLst>
          </p:cNvPr>
          <p:cNvSpPr/>
          <p:nvPr/>
        </p:nvSpPr>
        <p:spPr>
          <a:xfrm>
            <a:off x="7219406" y="3219205"/>
            <a:ext cx="1120411" cy="1088571"/>
          </a:xfrm>
          <a:prstGeom prst="heptagon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45</a:t>
            </a:r>
          </a:p>
        </p:txBody>
      </p:sp>
      <p:sp>
        <p:nvSpPr>
          <p:cNvPr id="8" name="Семикутник 7">
            <a:extLst>
              <a:ext uri="{FF2B5EF4-FFF2-40B4-BE49-F238E27FC236}">
                <a16:creationId xmlns:a16="http://schemas.microsoft.com/office/drawing/2014/main" id="{E0C071E4-0E15-9CBE-ACF9-EFDBDC797ADE}"/>
              </a:ext>
            </a:extLst>
          </p:cNvPr>
          <p:cNvSpPr/>
          <p:nvPr/>
        </p:nvSpPr>
        <p:spPr>
          <a:xfrm rot="20735293">
            <a:off x="553374" y="4937759"/>
            <a:ext cx="1120411" cy="1088571"/>
          </a:xfrm>
          <a:prstGeom prst="heptagon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32</a:t>
            </a:r>
          </a:p>
        </p:txBody>
      </p:sp>
      <p:sp>
        <p:nvSpPr>
          <p:cNvPr id="9" name="Семикутник 8">
            <a:extLst>
              <a:ext uri="{FF2B5EF4-FFF2-40B4-BE49-F238E27FC236}">
                <a16:creationId xmlns:a16="http://schemas.microsoft.com/office/drawing/2014/main" id="{15FA03BB-892D-C123-B9AF-33E9BC815197}"/>
              </a:ext>
            </a:extLst>
          </p:cNvPr>
          <p:cNvSpPr/>
          <p:nvPr/>
        </p:nvSpPr>
        <p:spPr>
          <a:xfrm rot="20834729">
            <a:off x="9205097" y="2714108"/>
            <a:ext cx="1120411" cy="1088571"/>
          </a:xfrm>
          <a:prstGeom prst="heptagon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15</a:t>
            </a:r>
          </a:p>
        </p:txBody>
      </p:sp>
      <p:sp>
        <p:nvSpPr>
          <p:cNvPr id="10" name="Семикутник 9">
            <a:extLst>
              <a:ext uri="{FF2B5EF4-FFF2-40B4-BE49-F238E27FC236}">
                <a16:creationId xmlns:a16="http://schemas.microsoft.com/office/drawing/2014/main" id="{60BA5150-68AF-10F8-094D-53057F4AC659}"/>
              </a:ext>
            </a:extLst>
          </p:cNvPr>
          <p:cNvSpPr/>
          <p:nvPr/>
        </p:nvSpPr>
        <p:spPr>
          <a:xfrm rot="944623">
            <a:off x="8723225" y="5161217"/>
            <a:ext cx="1120411" cy="1088571"/>
          </a:xfrm>
          <a:prstGeom prst="heptagon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68</a:t>
            </a:r>
          </a:p>
        </p:txBody>
      </p:sp>
      <p:sp>
        <p:nvSpPr>
          <p:cNvPr id="11" name="Семикутник 10">
            <a:extLst>
              <a:ext uri="{FF2B5EF4-FFF2-40B4-BE49-F238E27FC236}">
                <a16:creationId xmlns:a16="http://schemas.microsoft.com/office/drawing/2014/main" id="{88E9C1DF-488F-0BCA-2F8A-41F2254DFB55}"/>
              </a:ext>
            </a:extLst>
          </p:cNvPr>
          <p:cNvSpPr/>
          <p:nvPr/>
        </p:nvSpPr>
        <p:spPr>
          <a:xfrm rot="389650">
            <a:off x="769675" y="2764489"/>
            <a:ext cx="1120411" cy="1088571"/>
          </a:xfrm>
          <a:prstGeom prst="heptag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12</a:t>
            </a:r>
          </a:p>
        </p:txBody>
      </p:sp>
      <p:sp>
        <p:nvSpPr>
          <p:cNvPr id="12" name="Семикутник 11">
            <a:extLst>
              <a:ext uri="{FF2B5EF4-FFF2-40B4-BE49-F238E27FC236}">
                <a16:creationId xmlns:a16="http://schemas.microsoft.com/office/drawing/2014/main" id="{D7AD3015-2BA0-EBE0-0CC7-5B7B32FD1EE8}"/>
              </a:ext>
            </a:extLst>
          </p:cNvPr>
          <p:cNvSpPr/>
          <p:nvPr/>
        </p:nvSpPr>
        <p:spPr>
          <a:xfrm rot="417449">
            <a:off x="10643030" y="4072673"/>
            <a:ext cx="1120411" cy="1088571"/>
          </a:xfrm>
          <a:prstGeom prst="heptagon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49</a:t>
            </a:r>
          </a:p>
        </p:txBody>
      </p:sp>
      <p:pic>
        <p:nvPicPr>
          <p:cNvPr id="13" name="Рисунок 12">
            <a:hlinkClick r:id="rId3"/>
            <a:extLst>
              <a:ext uri="{FF2B5EF4-FFF2-40B4-BE49-F238E27FC236}">
                <a16:creationId xmlns:a16="http://schemas.microsoft.com/office/drawing/2014/main" id="{007238DC-31BD-A26B-E792-95ED8015B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53" y="5800001"/>
            <a:ext cx="2862004" cy="111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4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A39558-3342-19B4-8AD6-BB8D312AF1BD}"/>
              </a:ext>
            </a:extLst>
          </p:cNvPr>
          <p:cNvSpPr txBox="1"/>
          <p:nvPr/>
        </p:nvSpPr>
        <p:spPr>
          <a:xfrm>
            <a:off x="97313" y="84556"/>
            <a:ext cx="1194664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/>
              <a:t>Він би містив, крім команд введення і виведення, лише три прості команди:</a:t>
            </a:r>
          </a:p>
          <a:p>
            <a:pPr lvl="0"/>
            <a:r>
              <a:rPr lang="uk-UA" sz="2000" b="1" i="1" dirty="0">
                <a:solidFill>
                  <a:srgbClr val="FF0000"/>
                </a:solidFill>
              </a:rPr>
              <a:t>1. </a:t>
            </a:r>
            <a:r>
              <a:rPr lang="uk-UA" sz="2000" b="1" i="1" dirty="0" err="1">
                <a:solidFill>
                  <a:srgbClr val="FF0000"/>
                </a:solidFill>
              </a:rPr>
              <a:t>Знаŭmu</a:t>
            </a:r>
            <a:r>
              <a:rPr lang="uk-UA" sz="2000" b="1" i="1" dirty="0">
                <a:solidFill>
                  <a:srgbClr val="FF0000"/>
                </a:solidFill>
              </a:rPr>
              <a:t> </a:t>
            </a:r>
            <a:r>
              <a:rPr lang="uk-UA" sz="2000" b="1" i="1" dirty="0" err="1">
                <a:solidFill>
                  <a:srgbClr val="FF0000"/>
                </a:solidFill>
              </a:rPr>
              <a:t>наŭбільше</a:t>
            </a:r>
            <a:r>
              <a:rPr lang="uk-UA" sz="2000" b="1" i="1" dirty="0">
                <a:solidFill>
                  <a:srgbClr val="FF0000"/>
                </a:solidFill>
              </a:rPr>
              <a:t> з </a:t>
            </a:r>
            <a:r>
              <a:rPr lang="uk-UA" sz="2000" b="1" i="1" dirty="0" err="1">
                <a:solidFill>
                  <a:srgbClr val="FF0000"/>
                </a:solidFill>
              </a:rPr>
              <a:t>пeршux</a:t>
            </a:r>
            <a:r>
              <a:rPr lang="uk-UA" sz="2000" b="1" i="1" dirty="0">
                <a:solidFill>
                  <a:srgbClr val="FF0000"/>
                </a:solidFill>
              </a:rPr>
              <a:t> </a:t>
            </a:r>
            <a:r>
              <a:rPr lang="uk-UA" sz="2000" b="1" i="1" dirty="0" err="1">
                <a:solidFill>
                  <a:srgbClr val="FF0000"/>
                </a:solidFill>
              </a:rPr>
              <a:t>двоx</a:t>
            </a:r>
            <a:r>
              <a:rPr lang="uk-UA" sz="2000" b="1" i="1" dirty="0">
                <a:solidFill>
                  <a:srgbClr val="FF0000"/>
                </a:solidFill>
              </a:rPr>
              <a:t> </a:t>
            </a:r>
            <a:r>
              <a:rPr lang="uk-UA" sz="2000" b="1" i="1" dirty="0" err="1">
                <a:solidFill>
                  <a:srgbClr val="FF0000"/>
                </a:solidFill>
              </a:rPr>
              <a:t>чuceл</a:t>
            </a:r>
            <a:r>
              <a:rPr lang="uk-UA" sz="2000" b="1" i="1" dirty="0">
                <a:solidFill>
                  <a:srgbClr val="FF0000"/>
                </a:solidFill>
              </a:rPr>
              <a:t>.</a:t>
            </a:r>
            <a:endParaRPr lang="uk-UA" sz="2000" b="1" dirty="0">
              <a:solidFill>
                <a:srgbClr val="FF0000"/>
              </a:solidFill>
            </a:endParaRPr>
          </a:p>
          <a:p>
            <a:pPr lvl="0"/>
            <a:r>
              <a:rPr lang="uk-UA" sz="2000" b="1" i="1" dirty="0">
                <a:solidFill>
                  <a:srgbClr val="FF0000"/>
                </a:solidFill>
              </a:rPr>
              <a:t>2. </a:t>
            </a:r>
            <a:r>
              <a:rPr lang="uk-UA" sz="2000" b="1" i="1" dirty="0" err="1">
                <a:solidFill>
                  <a:srgbClr val="FF0000"/>
                </a:solidFill>
              </a:rPr>
              <a:t>Знаŭmu</a:t>
            </a:r>
            <a:r>
              <a:rPr lang="uk-UA" sz="2000" b="1" i="1" dirty="0">
                <a:solidFill>
                  <a:srgbClr val="FF0000"/>
                </a:solidFill>
              </a:rPr>
              <a:t> </a:t>
            </a:r>
            <a:r>
              <a:rPr lang="uk-UA" sz="2000" b="1" i="1" dirty="0" err="1">
                <a:solidFill>
                  <a:srgbClr val="FF0000"/>
                </a:solidFill>
              </a:rPr>
              <a:t>наŭбільшe</a:t>
            </a:r>
            <a:r>
              <a:rPr lang="uk-UA" sz="2000" b="1" i="1" dirty="0">
                <a:solidFill>
                  <a:srgbClr val="FF0000"/>
                </a:solidFill>
              </a:rPr>
              <a:t> з </a:t>
            </a:r>
            <a:r>
              <a:rPr lang="uk-UA" sz="2000" b="1" i="1" dirty="0" err="1">
                <a:solidFill>
                  <a:srgbClr val="FF0000"/>
                </a:solidFill>
              </a:rPr>
              <a:t>чucла</a:t>
            </a:r>
            <a:r>
              <a:rPr lang="uk-UA" sz="2000" b="1" i="1" dirty="0">
                <a:solidFill>
                  <a:srgbClr val="FF0000"/>
                </a:solidFill>
              </a:rPr>
              <a:t>, </a:t>
            </a:r>
            <a:r>
              <a:rPr lang="uk-UA" sz="2000" b="1" i="1" dirty="0" err="1">
                <a:solidFill>
                  <a:srgbClr val="FF0000"/>
                </a:solidFill>
              </a:rPr>
              <a:t>знаŭдeного</a:t>
            </a:r>
            <a:r>
              <a:rPr lang="uk-UA" sz="2000" b="1" i="1" dirty="0">
                <a:solidFill>
                  <a:srgbClr val="FF0000"/>
                </a:solidFill>
              </a:rPr>
              <a:t> в команді 1, і </a:t>
            </a:r>
            <a:r>
              <a:rPr lang="uk-UA" sz="2000" b="1" i="1" dirty="0" err="1">
                <a:solidFill>
                  <a:srgbClr val="FF0000"/>
                </a:solidFill>
              </a:rPr>
              <a:t>mрeтього</a:t>
            </a:r>
            <a:r>
              <a:rPr lang="uk-UA" sz="2000" b="1" i="1" dirty="0">
                <a:solidFill>
                  <a:srgbClr val="FF0000"/>
                </a:solidFill>
              </a:rPr>
              <a:t> числа.</a:t>
            </a:r>
          </a:p>
          <a:p>
            <a:r>
              <a:rPr lang="uk-UA" sz="2000" b="1" i="1" dirty="0">
                <a:solidFill>
                  <a:srgbClr val="FF0000"/>
                </a:solidFill>
              </a:rPr>
              <a:t>3. </a:t>
            </a:r>
            <a:r>
              <a:rPr lang="uk-UA" sz="2000" b="1" i="1" dirty="0" err="1">
                <a:solidFill>
                  <a:srgbClr val="FF0000"/>
                </a:solidFill>
              </a:rPr>
              <a:t>Знаŭmu</a:t>
            </a:r>
            <a:r>
              <a:rPr lang="uk-UA" sz="2000" b="1" i="1" dirty="0">
                <a:solidFill>
                  <a:srgbClr val="FF0000"/>
                </a:solidFill>
              </a:rPr>
              <a:t> </a:t>
            </a:r>
            <a:r>
              <a:rPr lang="uk-UA" sz="2000" b="1" i="1" dirty="0" err="1">
                <a:solidFill>
                  <a:srgbClr val="FF0000"/>
                </a:solidFill>
              </a:rPr>
              <a:t>наŭбільшe</a:t>
            </a:r>
            <a:r>
              <a:rPr lang="uk-UA" sz="2000" b="1" i="1" dirty="0">
                <a:solidFill>
                  <a:srgbClr val="FF0000"/>
                </a:solidFill>
              </a:rPr>
              <a:t> з </a:t>
            </a:r>
            <a:r>
              <a:rPr lang="uk-UA" sz="2000" b="1" i="1" dirty="0" err="1">
                <a:solidFill>
                  <a:srgbClr val="FF0000"/>
                </a:solidFill>
              </a:rPr>
              <a:t>чucла</a:t>
            </a:r>
            <a:r>
              <a:rPr lang="uk-UA" sz="2000" b="1" i="1" dirty="0">
                <a:solidFill>
                  <a:srgbClr val="FF0000"/>
                </a:solidFill>
              </a:rPr>
              <a:t>, </a:t>
            </a:r>
            <a:r>
              <a:rPr lang="uk-UA" sz="2000" b="1" i="1" dirty="0" err="1">
                <a:solidFill>
                  <a:srgbClr val="FF0000"/>
                </a:solidFill>
              </a:rPr>
              <a:t>знаŭдeного</a:t>
            </a:r>
            <a:r>
              <a:rPr lang="uk-UA" sz="2000" b="1" i="1" dirty="0">
                <a:solidFill>
                  <a:srgbClr val="FF0000"/>
                </a:solidFill>
              </a:rPr>
              <a:t> в команді 2, і четвертого числа.</a:t>
            </a:r>
            <a:endParaRPr lang="uk-UA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Улыбающаяся женщина держит ладони, как чашу весов, как будто взвешивает все  за и против | Премиум фото">
            <a:extLst>
              <a:ext uri="{FF2B5EF4-FFF2-40B4-BE49-F238E27FC236}">
                <a16:creationId xmlns:a16="http://schemas.microsoft.com/office/drawing/2014/main" id="{4CCB11B5-C2F6-ED53-8F2E-9039F1330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47" b="99523" l="9585" r="93930">
                        <a14:foregroundMark x1="10383" y1="43437" x2="20767" y2="49403"/>
                        <a14:foregroundMark x1="20767" y1="49403" x2="22524" y2="58950"/>
                        <a14:foregroundMark x1="94089" y1="60621" x2="86901" y2="65632"/>
                        <a14:foregroundMark x1="46006" y1="94988" x2="56709" y2="92363"/>
                        <a14:foregroundMark x1="56709" y1="92363" x2="57668" y2="91408"/>
                        <a14:foregroundMark x1="66613" y1="93079" x2="68051" y2="94272"/>
                        <a14:foregroundMark x1="44089" y1="99761" x2="54633" y2="99523"/>
                        <a14:foregroundMark x1="54633" y1="99523" x2="55431" y2="9952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873" y="2867025"/>
            <a:ext cx="596265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емикутник 4">
            <a:extLst>
              <a:ext uri="{FF2B5EF4-FFF2-40B4-BE49-F238E27FC236}">
                <a16:creationId xmlns:a16="http://schemas.microsoft.com/office/drawing/2014/main" id="{DB699840-5989-F2B1-4719-579B656E987A}"/>
              </a:ext>
            </a:extLst>
          </p:cNvPr>
          <p:cNvSpPr/>
          <p:nvPr/>
        </p:nvSpPr>
        <p:spPr>
          <a:xfrm>
            <a:off x="235132" y="3596639"/>
            <a:ext cx="1120411" cy="1088571"/>
          </a:xfrm>
          <a:prstGeom prst="hept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56</a:t>
            </a:r>
          </a:p>
        </p:txBody>
      </p:sp>
      <p:sp>
        <p:nvSpPr>
          <p:cNvPr id="6" name="Семикутник 5">
            <a:extLst>
              <a:ext uri="{FF2B5EF4-FFF2-40B4-BE49-F238E27FC236}">
                <a16:creationId xmlns:a16="http://schemas.microsoft.com/office/drawing/2014/main" id="{A22EEDA9-1C75-1757-620F-8010F96B54DA}"/>
              </a:ext>
            </a:extLst>
          </p:cNvPr>
          <p:cNvSpPr/>
          <p:nvPr/>
        </p:nvSpPr>
        <p:spPr>
          <a:xfrm>
            <a:off x="4293326" y="4318226"/>
            <a:ext cx="1120411" cy="1088571"/>
          </a:xfrm>
          <a:prstGeom prst="heptagon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45</a:t>
            </a:r>
          </a:p>
        </p:txBody>
      </p:sp>
      <p:pic>
        <p:nvPicPr>
          <p:cNvPr id="7" name="Picture 2" descr="Улыбающаяся женщина держит ладони, как чашу весов, как будто взвешивает все  за и против | Премиум фото">
            <a:extLst>
              <a:ext uri="{FF2B5EF4-FFF2-40B4-BE49-F238E27FC236}">
                <a16:creationId xmlns:a16="http://schemas.microsoft.com/office/drawing/2014/main" id="{04CF0681-483D-390B-4C99-93C3C4B9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47" b="99523" l="9585" r="93930">
                        <a14:foregroundMark x1="10383" y1="43437" x2="20767" y2="49403"/>
                        <a14:foregroundMark x1="20767" y1="49403" x2="22524" y2="58950"/>
                        <a14:foregroundMark x1="94089" y1="60621" x2="86901" y2="65632"/>
                        <a14:foregroundMark x1="46006" y1="94988" x2="56709" y2="92363"/>
                        <a14:foregroundMark x1="56709" y1="92363" x2="57668" y2="91408"/>
                        <a14:foregroundMark x1="66613" y1="93079" x2="68051" y2="94272"/>
                        <a14:foregroundMark x1="44089" y1="99761" x2="54633" y2="99523"/>
                        <a14:foregroundMark x1="54633" y1="99523" x2="55431" y2="9952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95" y="2771886"/>
            <a:ext cx="596265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емикутник 7">
            <a:extLst>
              <a:ext uri="{FF2B5EF4-FFF2-40B4-BE49-F238E27FC236}">
                <a16:creationId xmlns:a16="http://schemas.microsoft.com/office/drawing/2014/main" id="{39B7B805-811D-56C2-0E6B-3D3A7D3A3ECF}"/>
              </a:ext>
            </a:extLst>
          </p:cNvPr>
          <p:cNvSpPr/>
          <p:nvPr/>
        </p:nvSpPr>
        <p:spPr>
          <a:xfrm>
            <a:off x="7768047" y="4301504"/>
            <a:ext cx="1120411" cy="1088571"/>
          </a:xfrm>
          <a:prstGeom prst="hept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56</a:t>
            </a:r>
          </a:p>
        </p:txBody>
      </p:sp>
      <p:sp>
        <p:nvSpPr>
          <p:cNvPr id="9" name="Семикутник 8">
            <a:extLst>
              <a:ext uri="{FF2B5EF4-FFF2-40B4-BE49-F238E27FC236}">
                <a16:creationId xmlns:a16="http://schemas.microsoft.com/office/drawing/2014/main" id="{5F644DA2-589D-9D04-270F-BED556EDE9C4}"/>
              </a:ext>
            </a:extLst>
          </p:cNvPr>
          <p:cNvSpPr/>
          <p:nvPr/>
        </p:nvSpPr>
        <p:spPr>
          <a:xfrm>
            <a:off x="3640183" y="3596638"/>
            <a:ext cx="1120411" cy="1088571"/>
          </a:xfrm>
          <a:prstGeom prst="heptagon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68</a:t>
            </a:r>
          </a:p>
        </p:txBody>
      </p:sp>
      <p:pic>
        <p:nvPicPr>
          <p:cNvPr id="10" name="Picture 2" descr="Улыбающаяся женщина держит ладони, как чашу весов, как будто взвешивает все  за и против | Премиум фото">
            <a:extLst>
              <a:ext uri="{FF2B5EF4-FFF2-40B4-BE49-F238E27FC236}">
                <a16:creationId xmlns:a16="http://schemas.microsoft.com/office/drawing/2014/main" id="{9F221C99-D331-331D-58B6-9D05507D5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47" b="99523" l="9585" r="93930">
                        <a14:foregroundMark x1="10383" y1="43437" x2="20767" y2="49403"/>
                        <a14:foregroundMark x1="20767" y1="49403" x2="22524" y2="58950"/>
                        <a14:foregroundMark x1="94089" y1="60621" x2="86901" y2="65632"/>
                        <a14:foregroundMark x1="46006" y1="94988" x2="56709" y2="92363"/>
                        <a14:foregroundMark x1="56709" y1="92363" x2="57668" y2="91408"/>
                        <a14:foregroundMark x1="66613" y1="93079" x2="68051" y2="94272"/>
                        <a14:foregroundMark x1="44089" y1="99761" x2="54633" y2="99523"/>
                        <a14:foregroundMark x1="54633" y1="99523" x2="55431" y2="9952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224" y="2858483"/>
            <a:ext cx="596265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емикутник 10">
            <a:extLst>
              <a:ext uri="{FF2B5EF4-FFF2-40B4-BE49-F238E27FC236}">
                <a16:creationId xmlns:a16="http://schemas.microsoft.com/office/drawing/2014/main" id="{30619C79-780C-7DAB-7F03-7D9A36C6E5E1}"/>
              </a:ext>
            </a:extLst>
          </p:cNvPr>
          <p:cNvSpPr/>
          <p:nvPr/>
        </p:nvSpPr>
        <p:spPr>
          <a:xfrm>
            <a:off x="5791879" y="3507151"/>
            <a:ext cx="1120411" cy="1088571"/>
          </a:xfrm>
          <a:prstGeom prst="heptagon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68</a:t>
            </a:r>
          </a:p>
        </p:txBody>
      </p:sp>
      <p:sp>
        <p:nvSpPr>
          <p:cNvPr id="12" name="Семикутник 11">
            <a:extLst>
              <a:ext uri="{FF2B5EF4-FFF2-40B4-BE49-F238E27FC236}">
                <a16:creationId xmlns:a16="http://schemas.microsoft.com/office/drawing/2014/main" id="{A251418A-02C2-3F24-6733-E4F33FA60A70}"/>
              </a:ext>
            </a:extLst>
          </p:cNvPr>
          <p:cNvSpPr/>
          <p:nvPr/>
        </p:nvSpPr>
        <p:spPr>
          <a:xfrm>
            <a:off x="9892936" y="4223087"/>
            <a:ext cx="1120411" cy="1088571"/>
          </a:xfrm>
          <a:prstGeom prst="heptagon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49</a:t>
            </a:r>
          </a:p>
        </p:txBody>
      </p:sp>
      <p:sp>
        <p:nvSpPr>
          <p:cNvPr id="13" name="Семикутник 12">
            <a:extLst>
              <a:ext uri="{FF2B5EF4-FFF2-40B4-BE49-F238E27FC236}">
                <a16:creationId xmlns:a16="http://schemas.microsoft.com/office/drawing/2014/main" id="{F8A4904D-D2BE-475B-D13E-5C740773C5D7}"/>
              </a:ext>
            </a:extLst>
          </p:cNvPr>
          <p:cNvSpPr/>
          <p:nvPr/>
        </p:nvSpPr>
        <p:spPr>
          <a:xfrm>
            <a:off x="795337" y="1590433"/>
            <a:ext cx="1120411" cy="1088571"/>
          </a:xfrm>
          <a:prstGeom prst="hept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56</a:t>
            </a:r>
          </a:p>
        </p:txBody>
      </p:sp>
      <p:sp>
        <p:nvSpPr>
          <p:cNvPr id="14" name="Семикутник 13">
            <a:extLst>
              <a:ext uri="{FF2B5EF4-FFF2-40B4-BE49-F238E27FC236}">
                <a16:creationId xmlns:a16="http://schemas.microsoft.com/office/drawing/2014/main" id="{FF0F04C0-3E2B-48A8-08F5-9272C15F10EC}"/>
              </a:ext>
            </a:extLst>
          </p:cNvPr>
          <p:cNvSpPr/>
          <p:nvPr/>
        </p:nvSpPr>
        <p:spPr>
          <a:xfrm>
            <a:off x="3486289" y="1598975"/>
            <a:ext cx="1120411" cy="1088571"/>
          </a:xfrm>
          <a:prstGeom prst="heptagon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68</a:t>
            </a:r>
          </a:p>
        </p:txBody>
      </p:sp>
      <p:sp>
        <p:nvSpPr>
          <p:cNvPr id="15" name="Семикутник 14">
            <a:extLst>
              <a:ext uri="{FF2B5EF4-FFF2-40B4-BE49-F238E27FC236}">
                <a16:creationId xmlns:a16="http://schemas.microsoft.com/office/drawing/2014/main" id="{BA73D50A-92F6-4A83-BD1F-8FA7B24824FB}"/>
              </a:ext>
            </a:extLst>
          </p:cNvPr>
          <p:cNvSpPr/>
          <p:nvPr/>
        </p:nvSpPr>
        <p:spPr>
          <a:xfrm>
            <a:off x="2140813" y="1590433"/>
            <a:ext cx="1120411" cy="1088571"/>
          </a:xfrm>
          <a:prstGeom prst="heptagon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45</a:t>
            </a:r>
          </a:p>
        </p:txBody>
      </p:sp>
      <p:sp>
        <p:nvSpPr>
          <p:cNvPr id="16" name="Семикутник 15">
            <a:extLst>
              <a:ext uri="{FF2B5EF4-FFF2-40B4-BE49-F238E27FC236}">
                <a16:creationId xmlns:a16="http://schemas.microsoft.com/office/drawing/2014/main" id="{72E2E675-6F25-88E4-17B2-EEF82EA82647}"/>
              </a:ext>
            </a:extLst>
          </p:cNvPr>
          <p:cNvSpPr/>
          <p:nvPr/>
        </p:nvSpPr>
        <p:spPr>
          <a:xfrm>
            <a:off x="4831765" y="1598975"/>
            <a:ext cx="1120411" cy="1088571"/>
          </a:xfrm>
          <a:prstGeom prst="heptagon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49</a:t>
            </a:r>
          </a:p>
        </p:txBody>
      </p:sp>
      <p:pic>
        <p:nvPicPr>
          <p:cNvPr id="17" name="Рисунок 16">
            <a:hlinkClick r:id="rId4"/>
            <a:extLst>
              <a:ext uri="{FF2B5EF4-FFF2-40B4-BE49-F238E27FC236}">
                <a16:creationId xmlns:a16="http://schemas.microsoft.com/office/drawing/2014/main" id="{0BD1C29B-9B09-ECEE-4B7E-D75DCBDD8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53" y="5800001"/>
            <a:ext cx="2862004" cy="111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3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A39558-3342-19B4-8AD6-BB8D312AF1BD}"/>
              </a:ext>
            </a:extLst>
          </p:cNvPr>
          <p:cNvSpPr txBox="1"/>
          <p:nvPr/>
        </p:nvSpPr>
        <p:spPr>
          <a:xfrm>
            <a:off x="97313" y="84556"/>
            <a:ext cx="11946641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/>
              <a:t>Сучасні мови програмування надають можливість користувачеві </a:t>
            </a:r>
            <a:r>
              <a:rPr lang="uk-UA" sz="2000" b="1" dirty="0">
                <a:solidFill>
                  <a:srgbClr val="FF0000"/>
                </a:solidFill>
              </a:rPr>
              <a:t>Створювати (задавати) свої команди</a:t>
            </a:r>
            <a:r>
              <a:rPr lang="uk-UA" sz="2000" b="1" dirty="0"/>
              <a:t>, яких немає в наборі команд цієї мови програмування, і:</a:t>
            </a:r>
          </a:p>
          <a:p>
            <a:pPr lvl="0"/>
            <a:r>
              <a:rPr lang="uk-UA" sz="2000" b="1" dirty="0"/>
              <a:t>1. надавати їм імена;</a:t>
            </a:r>
          </a:p>
          <a:p>
            <a:pPr lvl="0"/>
            <a:r>
              <a:rPr lang="uk-UA" sz="2000" b="1" dirty="0"/>
              <a:t>2. задавати, що вони будуть виконувати;</a:t>
            </a:r>
          </a:p>
          <a:p>
            <a:pPr lvl="0"/>
            <a:r>
              <a:rPr lang="uk-UA" sz="2000" b="1" dirty="0"/>
              <a:t>3. викликати ці команди на виконання будь-яку кількість разів у будь-якому місці проєкту.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3A71D8-165E-296D-E89B-04B46807D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714" t="21587" r="37786" b="30794"/>
          <a:stretch/>
        </p:blipFill>
        <p:spPr>
          <a:xfrm>
            <a:off x="1297577" y="1872416"/>
            <a:ext cx="8691154" cy="49010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hlinkClick r:id="rId4"/>
            <a:extLst>
              <a:ext uri="{FF2B5EF4-FFF2-40B4-BE49-F238E27FC236}">
                <a16:creationId xmlns:a16="http://schemas.microsoft.com/office/drawing/2014/main" id="{F7B71F83-B63B-F71F-5B46-D4E40A37C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53" y="5800001"/>
            <a:ext cx="2862004" cy="111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1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A39558-3342-19B4-8AD6-BB8D312AF1BD}"/>
              </a:ext>
            </a:extLst>
          </p:cNvPr>
          <p:cNvSpPr txBox="1"/>
          <p:nvPr/>
        </p:nvSpPr>
        <p:spPr>
          <a:xfrm>
            <a:off x="97313" y="84556"/>
            <a:ext cx="1194664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 err="1"/>
              <a:t>Tобто</a:t>
            </a:r>
            <a:r>
              <a:rPr lang="uk-UA" sz="2000" b="1" dirty="0"/>
              <a:t> будь-який користувач може доповнити множину команд мови програмування своїми командами, які він надалі зможе використовувати для розв’язування різноманітних задач. Кожну з таких команд користувач повинен створити (задати) як </a:t>
            </a:r>
            <a:r>
              <a:rPr lang="uk-UA" sz="2000" b="1" i="1" dirty="0">
                <a:solidFill>
                  <a:srgbClr val="FF0000"/>
                </a:solidFill>
              </a:rPr>
              <a:t>підпрограму</a:t>
            </a:r>
            <a:r>
              <a:rPr lang="uk-UA" sz="2000" b="1" i="1" dirty="0"/>
              <a:t>.</a:t>
            </a:r>
            <a:endParaRPr lang="uk-UA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4EB41-7AB7-62E1-D9B6-DB1122CC3D2E}"/>
              </a:ext>
            </a:extLst>
          </p:cNvPr>
          <p:cNvSpPr txBox="1"/>
          <p:nvPr/>
        </p:nvSpPr>
        <p:spPr>
          <a:xfrm>
            <a:off x="122679" y="1234088"/>
            <a:ext cx="1194664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Підпрограма</a:t>
            </a:r>
            <a:r>
              <a:rPr lang="uk-UA" sz="2000" b="1" dirty="0"/>
              <a:t> – це окрема частина програми, яка має ім’я, містить команди і може бути викликана на виконання в будь-якому місці програми.</a:t>
            </a:r>
          </a:p>
        </p:txBody>
      </p:sp>
      <p:pic>
        <p:nvPicPr>
          <p:cNvPr id="4098" name="Picture 2" descr="Програмування: унікальне навчання для розвитку та успіху — Журнал «На Урок»">
            <a:extLst>
              <a:ext uri="{FF2B5EF4-FFF2-40B4-BE49-F238E27FC236}">
                <a16:creationId xmlns:a16="http://schemas.microsoft.com/office/drawing/2014/main" id="{B89E8514-A31A-4C95-757B-D8C595C2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30" y="2075843"/>
            <a:ext cx="8266339" cy="47236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hlinkClick r:id="rId4"/>
            <a:extLst>
              <a:ext uri="{FF2B5EF4-FFF2-40B4-BE49-F238E27FC236}">
                <a16:creationId xmlns:a16="http://schemas.microsoft.com/office/drawing/2014/main" id="{03BE996E-72EE-749D-04D7-06D767742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53" y="5800001"/>
            <a:ext cx="2862004" cy="111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8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A39558-3342-19B4-8AD6-BB8D312AF1BD}"/>
              </a:ext>
            </a:extLst>
          </p:cNvPr>
          <p:cNvSpPr txBox="1"/>
          <p:nvPr/>
        </p:nvSpPr>
        <p:spPr>
          <a:xfrm>
            <a:off x="97313" y="84556"/>
            <a:ext cx="1194664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/>
              <a:t>Розглянемо як приклад спосіб створення (задання) команди (підпрограми) </a:t>
            </a:r>
            <a:r>
              <a:rPr lang="uk-UA" sz="2000" b="1" i="1" dirty="0" err="1">
                <a:solidFill>
                  <a:srgbClr val="FF0000"/>
                </a:solidFill>
              </a:rPr>
              <a:t>Знаŭmu</a:t>
            </a:r>
            <a:r>
              <a:rPr lang="uk-UA" sz="2000" b="1" i="1" dirty="0">
                <a:solidFill>
                  <a:srgbClr val="FF0000"/>
                </a:solidFill>
              </a:rPr>
              <a:t> </a:t>
            </a:r>
            <a:r>
              <a:rPr lang="uk-UA" sz="2000" b="1" i="1" dirty="0" err="1">
                <a:solidFill>
                  <a:srgbClr val="FF0000"/>
                </a:solidFill>
              </a:rPr>
              <a:t>наŭбільшe</a:t>
            </a:r>
            <a:r>
              <a:rPr lang="uk-UA" sz="2000" b="1" i="1" dirty="0">
                <a:solidFill>
                  <a:srgbClr val="FF0000"/>
                </a:solidFill>
              </a:rPr>
              <a:t> з </a:t>
            </a:r>
            <a:r>
              <a:rPr lang="uk-UA" sz="2000" b="1" i="1" dirty="0" err="1">
                <a:solidFill>
                  <a:srgbClr val="FF0000"/>
                </a:solidFill>
              </a:rPr>
              <a:t>двоx</a:t>
            </a:r>
            <a:r>
              <a:rPr lang="uk-UA" sz="2000" b="1" i="1" dirty="0">
                <a:solidFill>
                  <a:srgbClr val="FF0000"/>
                </a:solidFill>
              </a:rPr>
              <a:t> </a:t>
            </a:r>
            <a:r>
              <a:rPr lang="uk-UA" sz="2000" b="1" i="1" dirty="0" err="1">
                <a:solidFill>
                  <a:srgbClr val="FF0000"/>
                </a:solidFill>
              </a:rPr>
              <a:t>чuceл</a:t>
            </a:r>
            <a:r>
              <a:rPr lang="uk-UA" sz="2000" b="1" i="1" dirty="0"/>
              <a:t> </a:t>
            </a:r>
            <a:r>
              <a:rPr lang="uk-UA" sz="2000" b="1" dirty="0"/>
              <a:t>і відповідний проєкт з використанням цієї команди.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64A045-1F1A-437A-4C88-B58FF5D53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429" t="13207" r="13857" b="7429"/>
          <a:stretch/>
        </p:blipFill>
        <p:spPr>
          <a:xfrm>
            <a:off x="1968135" y="938455"/>
            <a:ext cx="7436061" cy="45653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BD3FD5-403E-3712-1DB3-3799CF5A7525}"/>
              </a:ext>
            </a:extLst>
          </p:cNvPr>
          <p:cNvSpPr txBox="1"/>
          <p:nvPr/>
        </p:nvSpPr>
        <p:spPr>
          <a:xfrm>
            <a:off x="122679" y="5762545"/>
            <a:ext cx="1194664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/>
              <a:t>Підпрограму, яка повертає результат у команду, у якій вона викликається, називають </a:t>
            </a:r>
            <a:r>
              <a:rPr lang="uk-UA" sz="2000" b="1" dirty="0">
                <a:solidFill>
                  <a:srgbClr val="FF0000"/>
                </a:solidFill>
              </a:rPr>
              <a:t>функцією</a:t>
            </a:r>
            <a:r>
              <a:rPr lang="uk-UA" sz="2000" b="1" dirty="0"/>
              <a:t>.</a:t>
            </a:r>
          </a:p>
        </p:txBody>
      </p:sp>
      <p:pic>
        <p:nvPicPr>
          <p:cNvPr id="6" name="Picture 2" descr="Указатель гифки, анимированные GIF изображения указатель - скачать гиф  картинки на GIFER">
            <a:extLst>
              <a:ext uri="{FF2B5EF4-FFF2-40B4-BE49-F238E27FC236}">
                <a16:creationId xmlns:a16="http://schemas.microsoft.com/office/drawing/2014/main" id="{5C33096A-A274-B62F-19E0-E8CC892AF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405761" y="1593594"/>
            <a:ext cx="820702" cy="82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Click r:id="rId5"/>
            <a:extLst>
              <a:ext uri="{FF2B5EF4-FFF2-40B4-BE49-F238E27FC236}">
                <a16:creationId xmlns:a16="http://schemas.microsoft.com/office/drawing/2014/main" id="{98478277-6A94-7342-FBE5-4CA4A81BF4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79" y="4826321"/>
            <a:ext cx="2862004" cy="111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4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A39558-3342-19B4-8AD6-BB8D312AF1BD}"/>
              </a:ext>
            </a:extLst>
          </p:cNvPr>
          <p:cNvSpPr txBox="1"/>
          <p:nvPr/>
        </p:nvSpPr>
        <p:spPr>
          <a:xfrm>
            <a:off x="97313" y="84556"/>
            <a:ext cx="1194664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Загальний вигляд функції </a:t>
            </a:r>
            <a:r>
              <a:rPr lang="uk-UA" sz="2000" b="1" dirty="0"/>
              <a:t>в мові програмування </a:t>
            </a:r>
            <a:r>
              <a:rPr lang="uk-UA" sz="2000" b="1" dirty="0" err="1"/>
              <a:t>Python</a:t>
            </a:r>
            <a:r>
              <a:rPr lang="uk-UA" sz="2000" b="1" dirty="0"/>
              <a:t> такий: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2D25C7-382B-BEAB-8DA2-02C3D0475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6285" t="44318" r="32715" b="44888"/>
          <a:stretch/>
        </p:blipFill>
        <p:spPr>
          <a:xfrm>
            <a:off x="935300" y="801188"/>
            <a:ext cx="10115042" cy="14978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Що таке програмування? Довідник початківця">
            <a:extLst>
              <a:ext uri="{FF2B5EF4-FFF2-40B4-BE49-F238E27FC236}">
                <a16:creationId xmlns:a16="http://schemas.microsoft.com/office/drawing/2014/main" id="{78FF5A56-88FC-6138-4AB8-D3D3D3584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54" y="2482295"/>
            <a:ext cx="7628709" cy="42911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Лучшие онлайн-курсы программирования на Python для новичков">
            <a:extLst>
              <a:ext uri="{FF2B5EF4-FFF2-40B4-BE49-F238E27FC236}">
                <a16:creationId xmlns:a16="http://schemas.microsoft.com/office/drawing/2014/main" id="{1C1A8E13-A8C3-4550-8DE1-07A0A4C6C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7" y="2836816"/>
            <a:ext cx="3115492" cy="311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rId8"/>
            <a:extLst>
              <a:ext uri="{FF2B5EF4-FFF2-40B4-BE49-F238E27FC236}">
                <a16:creationId xmlns:a16="http://schemas.microsoft.com/office/drawing/2014/main" id="{2C42F8F3-E37C-39FE-7EDF-9F884BD41C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53" y="5800001"/>
            <a:ext cx="2862004" cy="111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39A627-50D0-2C7F-F344-FA915189FFF5}"/>
              </a:ext>
            </a:extLst>
          </p:cNvPr>
          <p:cNvSpPr txBox="1"/>
          <p:nvPr/>
        </p:nvSpPr>
        <p:spPr>
          <a:xfrm>
            <a:off x="122679" y="110682"/>
            <a:ext cx="11946641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/>
              <a:t>Рядок </a:t>
            </a:r>
            <a:r>
              <a:rPr lang="uk-UA" sz="2000" b="1" dirty="0" err="1">
                <a:solidFill>
                  <a:srgbClr val="FF0000"/>
                </a:solidFill>
              </a:rPr>
              <a:t>def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&lt;</a:t>
            </a:r>
            <a:r>
              <a:rPr lang="uk-UA" sz="2000" b="1" dirty="0">
                <a:solidFill>
                  <a:srgbClr val="FF0000"/>
                </a:solidFill>
              </a:rPr>
              <a:t>ім’я</a:t>
            </a:r>
            <a:r>
              <a:rPr lang="en-US" sz="2000" b="1" dirty="0">
                <a:solidFill>
                  <a:srgbClr val="FF0000"/>
                </a:solidFill>
              </a:rPr>
              <a:t>&gt;</a:t>
            </a:r>
            <a:r>
              <a:rPr lang="uk-UA" sz="2000" b="1" dirty="0">
                <a:solidFill>
                  <a:srgbClr val="FF0000"/>
                </a:solidFill>
              </a:rPr>
              <a:t> (</a:t>
            </a:r>
            <a:r>
              <a:rPr lang="en-US" sz="2000" b="1" dirty="0">
                <a:solidFill>
                  <a:srgbClr val="FF0000"/>
                </a:solidFill>
              </a:rPr>
              <a:t>&lt;</a:t>
            </a:r>
            <a:r>
              <a:rPr lang="uk-UA" sz="2000" b="1" dirty="0">
                <a:solidFill>
                  <a:srgbClr val="FF0000"/>
                </a:solidFill>
              </a:rPr>
              <a:t>список імен </a:t>
            </a:r>
            <a:r>
              <a:rPr lang="uk-UA" sz="2000" b="1" dirty="0" err="1">
                <a:solidFill>
                  <a:srgbClr val="FF0000"/>
                </a:solidFill>
              </a:rPr>
              <a:t>змінниx</a:t>
            </a:r>
            <a:r>
              <a:rPr lang="uk-UA" sz="2000" b="1" dirty="0">
                <a:solidFill>
                  <a:srgbClr val="FF0000"/>
                </a:solidFill>
              </a:rPr>
              <a:t>-аргументів</a:t>
            </a:r>
            <a:r>
              <a:rPr lang="en-US" sz="2000" b="1" dirty="0">
                <a:solidFill>
                  <a:srgbClr val="FF0000"/>
                </a:solidFill>
              </a:rPr>
              <a:t>&gt;</a:t>
            </a:r>
            <a:r>
              <a:rPr lang="uk-UA" sz="2000" b="1" dirty="0">
                <a:solidFill>
                  <a:srgbClr val="FF0000"/>
                </a:solidFill>
              </a:rPr>
              <a:t>)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>
                <a:solidFill>
                  <a:srgbClr val="FF0000"/>
                </a:solidFill>
              </a:rPr>
              <a:t>: 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/>
              <a:t>називають  </a:t>
            </a:r>
            <a:r>
              <a:rPr lang="uk-UA" sz="2000" b="1" dirty="0">
                <a:solidFill>
                  <a:srgbClr val="FF0000"/>
                </a:solidFill>
              </a:rPr>
              <a:t>рядком заголовка функції</a:t>
            </a:r>
            <a:r>
              <a:rPr lang="uk-UA" sz="2000" b="1" dirty="0"/>
              <a:t>.</a:t>
            </a:r>
          </a:p>
          <a:p>
            <a:r>
              <a:rPr lang="uk-UA" sz="2000" b="1" dirty="0"/>
              <a:t>У наведеному прикладі ім’я функції </a:t>
            </a:r>
            <a:r>
              <a:rPr lang="en-US" sz="2000" b="1" dirty="0"/>
              <a:t>max</a:t>
            </a:r>
            <a:r>
              <a:rPr lang="uk-UA" sz="2000" b="1" dirty="0"/>
              <a:t>, аргументів два: </a:t>
            </a:r>
            <a:r>
              <a:rPr lang="uk-UA" sz="2000" b="1" dirty="0">
                <a:solidFill>
                  <a:srgbClr val="FF0000"/>
                </a:solidFill>
              </a:rPr>
              <a:t>х</a:t>
            </a:r>
            <a:r>
              <a:rPr lang="uk-UA" sz="2000" b="1" dirty="0"/>
              <a:t> і </a:t>
            </a:r>
            <a:r>
              <a:rPr lang="uk-UA" sz="2000" b="1" dirty="0">
                <a:solidFill>
                  <a:srgbClr val="FF0000"/>
                </a:solidFill>
              </a:rPr>
              <a:t>y</a:t>
            </a:r>
            <a:r>
              <a:rPr lang="uk-UA" sz="2000" b="1" dirty="0"/>
              <a:t>.</a:t>
            </a:r>
          </a:p>
          <a:p>
            <a:r>
              <a:rPr lang="uk-UA" sz="2000" b="1" dirty="0"/>
              <a:t>Команди функції повинні бути записані з однаковим відступом управо від позиції першої літери слова </a:t>
            </a:r>
            <a:r>
              <a:rPr lang="uk-UA" sz="2000" b="1" dirty="0" err="1">
                <a:solidFill>
                  <a:srgbClr val="FF0000"/>
                </a:solidFill>
              </a:rPr>
              <a:t>def</a:t>
            </a:r>
            <a:r>
              <a:rPr lang="uk-UA" sz="2000" b="1" dirty="0"/>
              <a:t>. Команда </a:t>
            </a:r>
            <a:r>
              <a:rPr lang="uk-UA" sz="2000" b="1" dirty="0" err="1">
                <a:solidFill>
                  <a:srgbClr val="FF0000"/>
                </a:solidFill>
              </a:rPr>
              <a:t>return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&lt;</a:t>
            </a:r>
            <a:r>
              <a:rPr lang="uk-UA" sz="2000" b="1" dirty="0">
                <a:solidFill>
                  <a:srgbClr val="FF0000"/>
                </a:solidFill>
              </a:rPr>
              <a:t>результат</a:t>
            </a:r>
            <a:r>
              <a:rPr lang="en-US" sz="2000" b="1" dirty="0">
                <a:solidFill>
                  <a:srgbClr val="FF0000"/>
                </a:solidFill>
              </a:rPr>
              <a:t>&gt;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/>
              <a:t>завершує виконання функції та повертає значення результату в команду виклику функції. Як результат може бути вказано число, або ім’я змінної з певним значенням, або вираз, значення якого після обчислення буде результатом виконання функції.</a:t>
            </a:r>
          </a:p>
          <a:p>
            <a:r>
              <a:rPr lang="uk-UA" sz="2000" b="1" dirty="0"/>
              <a:t>У наведеному прикладі результатом функції є значення змінної </a:t>
            </a:r>
            <a:r>
              <a:rPr lang="en-US" sz="2000" b="1" dirty="0">
                <a:solidFill>
                  <a:srgbClr val="FF0000"/>
                </a:solidFill>
              </a:rPr>
              <a:t>z</a:t>
            </a:r>
            <a:r>
              <a:rPr lang="uk-UA" sz="2000" b="1" dirty="0"/>
              <a:t>, яке буде повернуто в команду виклику функції.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C4BAEE-0438-332B-1858-D656E5B66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429" t="13207" r="13857" b="7429"/>
          <a:stretch/>
        </p:blipFill>
        <p:spPr>
          <a:xfrm>
            <a:off x="2542901" y="2811737"/>
            <a:ext cx="6348550" cy="38976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Указатель гифки, анимированные GIF изображения указатель - скачать гиф  картинки на GIFER">
            <a:extLst>
              <a:ext uri="{FF2B5EF4-FFF2-40B4-BE49-F238E27FC236}">
                <a16:creationId xmlns:a16="http://schemas.microsoft.com/office/drawing/2014/main" id="{B51F2FF5-53CC-DF70-8393-2452CE68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902149" y="3018649"/>
            <a:ext cx="820702" cy="82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Указатель гифки, анимированные GIF изображения указатель - скачать гиф  картинки на GIFER">
            <a:extLst>
              <a:ext uri="{FF2B5EF4-FFF2-40B4-BE49-F238E27FC236}">
                <a16:creationId xmlns:a16="http://schemas.microsoft.com/office/drawing/2014/main" id="{1EAD4625-C380-4371-6184-395BFC829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312500" y="3635911"/>
            <a:ext cx="820702" cy="82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hlinkClick r:id="rId5"/>
            <a:extLst>
              <a:ext uri="{FF2B5EF4-FFF2-40B4-BE49-F238E27FC236}">
                <a16:creationId xmlns:a16="http://schemas.microsoft.com/office/drawing/2014/main" id="{CA4458EE-937E-7CA9-9785-492305BDE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53" y="5800001"/>
            <a:ext cx="2862004" cy="111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3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B066674-80B8-4094-9E22-F2BD371FB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E0E0B7A-5D4D-429E-A748-54E5A8B9FD42}"/>
              </a:ext>
            </a:extLst>
          </p:cNvPr>
          <p:cNvGrpSpPr/>
          <p:nvPr/>
        </p:nvGrpSpPr>
        <p:grpSpPr>
          <a:xfrm>
            <a:off x="0" y="-49059"/>
            <a:ext cx="12192000" cy="6931152"/>
            <a:chOff x="0" y="0"/>
            <a:chExt cx="12192000" cy="6931152"/>
          </a:xfrm>
          <a:solidFill>
            <a:srgbClr val="0070C0"/>
          </a:solidFill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2B41D88-F0E3-4660-BE1E-9A3A66A3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931152" cy="6931152"/>
            </a:xfrm>
            <a:prstGeom prst="rect">
              <a:avLst/>
            </a:prstGeom>
            <a:grpFill/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5953EA1-8FBB-4CE5-A0C3-83D77CC8A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848" y="0"/>
              <a:ext cx="6931152" cy="6931152"/>
            </a:xfrm>
            <a:prstGeom prst="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240326C-01C0-41CC-9DAC-40AD3FAA5C5D}"/>
              </a:ext>
            </a:extLst>
          </p:cNvPr>
          <p:cNvGrpSpPr/>
          <p:nvPr/>
        </p:nvGrpSpPr>
        <p:grpSpPr>
          <a:xfrm>
            <a:off x="9178835" y="4068581"/>
            <a:ext cx="2862571" cy="2862571"/>
            <a:chOff x="9178835" y="4068581"/>
            <a:chExt cx="2862571" cy="2862571"/>
          </a:xfrm>
        </p:grpSpPr>
        <p:pic>
          <p:nvPicPr>
            <p:cNvPr id="1030" name="Picture 6" descr="Мальчик Пишет — стоковая векторная графика и другие изображения на тему  Писать - iStock">
              <a:extLst>
                <a:ext uri="{FF2B5EF4-FFF2-40B4-BE49-F238E27FC236}">
                  <a16:creationId xmlns:a16="http://schemas.microsoft.com/office/drawing/2014/main" id="{D7816BD2-E663-465A-8C48-D5C4B5135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835" y="4068581"/>
              <a:ext cx="2862571" cy="286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Як росіяни не вкрали Тризуб | Збруч">
              <a:extLst>
                <a:ext uri="{FF2B5EF4-FFF2-40B4-BE49-F238E27FC236}">
                  <a16:creationId xmlns:a16="http://schemas.microsoft.com/office/drawing/2014/main" id="{04216B73-CFC5-45F2-A449-D0E72E3EC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1" r="26027"/>
            <a:stretch/>
          </p:blipFill>
          <p:spPr bwMode="auto">
            <a:xfrm>
              <a:off x="10177507" y="6045994"/>
              <a:ext cx="261893" cy="299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Ukraine Ukraine Flag GIF - Ukraine Ukraine Flag Ukrainian - Discover &amp;  Share GIFs">
            <a:extLst>
              <a:ext uri="{FF2B5EF4-FFF2-40B4-BE49-F238E27FC236}">
                <a16:creationId xmlns:a16="http://schemas.microsoft.com/office/drawing/2014/main" id="{58B772BC-209B-40E6-A328-517FAD4D3A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017" y="5369285"/>
            <a:ext cx="826389" cy="82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Прямоугольник: скругленные углы 2">
            <a:extLst>
              <a:ext uri="{FF2B5EF4-FFF2-40B4-BE49-F238E27FC236}">
                <a16:creationId xmlns:a16="http://schemas.microsoft.com/office/drawing/2014/main" id="{9AF7DCA0-3D43-E5B6-1738-FF40B0F62292}"/>
              </a:ext>
            </a:extLst>
          </p:cNvPr>
          <p:cNvSpPr/>
          <p:nvPr/>
        </p:nvSpPr>
        <p:spPr>
          <a:xfrm>
            <a:off x="1829790" y="474251"/>
            <a:ext cx="8845864" cy="1168927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Повну презентацію дивіться у </a:t>
            </a:r>
            <a:r>
              <a:rPr lang="uk-UA" sz="3600" b="1" dirty="0" err="1"/>
              <a:t>відеоуроці</a:t>
            </a:r>
            <a:r>
              <a:rPr lang="uk-UA" sz="3600" b="1" dirty="0"/>
              <a:t>.</a:t>
            </a:r>
            <a:endParaRPr lang="ru-RU" sz="3600" b="1" dirty="0"/>
          </a:p>
        </p:txBody>
      </p:sp>
      <p:pic>
        <p:nvPicPr>
          <p:cNvPr id="89" name="Рисунок 88">
            <a:hlinkClick r:id="rId7"/>
            <a:extLst>
              <a:ext uri="{FF2B5EF4-FFF2-40B4-BE49-F238E27FC236}">
                <a16:creationId xmlns:a16="http://schemas.microsoft.com/office/drawing/2014/main" id="{5BA5E41B-3086-6C97-6D6E-9D3CA5173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59" y="2289437"/>
            <a:ext cx="4783482" cy="186581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A8935F2D-25F5-DAAD-DD8A-486A6B4618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497"/>
            <a:ext cx="4790804" cy="57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6334</TotalTime>
  <Words>452</Words>
  <Application>Microsoft Office PowerPoint</Application>
  <PresentationFormat>Широкий екран</PresentationFormat>
  <Paragraphs>43</Paragraphs>
  <Slides>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6" baseType="lpstr">
      <vt:lpstr>a_Assuan</vt:lpstr>
      <vt:lpstr>Arial</vt:lpstr>
      <vt:lpstr>Arial Black</vt:lpstr>
      <vt:lpstr>Calibri</vt:lpstr>
      <vt:lpstr>Calibri Light</vt:lpstr>
      <vt:lpstr>Fat Freddie CT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785</cp:revision>
  <dcterms:created xsi:type="dcterms:W3CDTF">2023-03-17T21:15:50Z</dcterms:created>
  <dcterms:modified xsi:type="dcterms:W3CDTF">2025-11-30T09:21:26Z</dcterms:modified>
</cp:coreProperties>
</file>