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7"/>
  </p:notesMasterIdLst>
  <p:sldIdLst>
    <p:sldId id="358" r:id="rId2"/>
    <p:sldId id="261" r:id="rId3"/>
    <p:sldId id="359" r:id="rId4"/>
    <p:sldId id="265" r:id="rId5"/>
    <p:sldId id="351" r:id="rId6"/>
    <p:sldId id="256" r:id="rId7"/>
    <p:sldId id="277" r:id="rId8"/>
    <p:sldId id="278" r:id="rId9"/>
    <p:sldId id="352" r:id="rId10"/>
    <p:sldId id="353" r:id="rId11"/>
    <p:sldId id="354" r:id="rId12"/>
    <p:sldId id="355" r:id="rId13"/>
    <p:sldId id="356" r:id="rId14"/>
    <p:sldId id="266" r:id="rId15"/>
    <p:sldId id="260" r:id="rId16"/>
    <p:sldId id="291" r:id="rId17"/>
    <p:sldId id="292" r:id="rId18"/>
    <p:sldId id="293" r:id="rId19"/>
    <p:sldId id="360" r:id="rId20"/>
    <p:sldId id="361" r:id="rId21"/>
    <p:sldId id="362" r:id="rId22"/>
    <p:sldId id="363" r:id="rId23"/>
    <p:sldId id="364" r:id="rId24"/>
    <p:sldId id="365" r:id="rId25"/>
    <p:sldId id="357"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43FDD8-2EEE-47E5-9BC2-5F46A196EC9E}" type="datetimeFigureOut">
              <a:rPr lang="uk-UA"/>
              <a:pPr>
                <a:defRPr/>
              </a:pPr>
              <a:t>15.11.2025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F8A778B-EA98-43BB-B2B9-9E928766E540}" type="slidenum">
              <a:rPr lang="uk-UA"/>
              <a:pPr/>
              <a:t>‹#›</a:t>
            </a:fld>
            <a:endParaRPr lang="uk-UA"/>
          </a:p>
        </p:txBody>
      </p:sp>
    </p:spTree>
    <p:extLst>
      <p:ext uri="{BB962C8B-B14F-4D97-AF65-F5344CB8AC3E}">
        <p14:creationId xmlns:p14="http://schemas.microsoft.com/office/powerpoint/2010/main" val="5371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543C5AB-BBCB-4194-8E47-5BD016AC7C7A}" type="datetimeFigureOut">
              <a:rPr lang="ru-RU"/>
              <a:pPr>
                <a:defRPr/>
              </a:pPr>
              <a:t>15.11.2025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0FFC099-9352-4618-9A86-390B30A68087}" type="slidenum">
              <a:rPr lang="ru-RU"/>
              <a:pPr/>
              <a:t>‹#›</a:t>
            </a:fld>
            <a:endParaRPr lang="ru-RU"/>
          </a:p>
        </p:txBody>
      </p:sp>
    </p:spTree>
    <p:extLst>
      <p:ext uri="{BB962C8B-B14F-4D97-AF65-F5344CB8AC3E}">
        <p14:creationId xmlns:p14="http://schemas.microsoft.com/office/powerpoint/2010/main" val="2372445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38E2D9E-5C08-4F0A-ADBA-9FE117949620}" type="datetimeFigureOut">
              <a:rPr lang="ru-RU"/>
              <a:pPr>
                <a:defRPr/>
              </a:pPr>
              <a:t>15.11.2025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261346D-702D-414B-9228-E90FBBCFC939}" type="slidenum">
              <a:rPr lang="ru-RU"/>
              <a:pPr/>
              <a:t>‹#›</a:t>
            </a:fld>
            <a:endParaRPr lang="ru-RU"/>
          </a:p>
        </p:txBody>
      </p:sp>
    </p:spTree>
    <p:extLst>
      <p:ext uri="{BB962C8B-B14F-4D97-AF65-F5344CB8AC3E}">
        <p14:creationId xmlns:p14="http://schemas.microsoft.com/office/powerpoint/2010/main" val="35265465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B2CF2A4-AF16-441B-9A80-1DF31F32ADCF}" type="datetimeFigureOut">
              <a:rPr lang="ru-RU"/>
              <a:pPr>
                <a:defRPr/>
              </a:pPr>
              <a:t>15.11.2025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652A713-A0C2-4FF4-A016-F061152DBC68}" type="slidenum">
              <a:rPr lang="ru-RU"/>
              <a:pPr/>
              <a:t>‹#›</a:t>
            </a:fld>
            <a:endParaRPr lang="ru-RU"/>
          </a:p>
        </p:txBody>
      </p:sp>
    </p:spTree>
    <p:extLst>
      <p:ext uri="{BB962C8B-B14F-4D97-AF65-F5344CB8AC3E}">
        <p14:creationId xmlns:p14="http://schemas.microsoft.com/office/powerpoint/2010/main" val="29192279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ru-RU"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ru-RU"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025840-63E7-47A9-93B7-202114BBD046}" type="slidenum">
              <a:rPr lang="ru-RU" altLang="en-US"/>
              <a:pPr/>
              <a:t>‹#›</a:t>
            </a:fld>
            <a:endParaRPr lang="ru-RU" altLang="en-US"/>
          </a:p>
        </p:txBody>
      </p:sp>
    </p:spTree>
    <p:extLst>
      <p:ext uri="{BB962C8B-B14F-4D97-AF65-F5344CB8AC3E}">
        <p14:creationId xmlns:p14="http://schemas.microsoft.com/office/powerpoint/2010/main" val="2862961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ru-RU"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ru-RU"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7C7E565-878E-4428-AB12-9F3EE5144364}" type="slidenum">
              <a:rPr lang="ru-RU" altLang="en-US"/>
              <a:pPr/>
              <a:t>‹#›</a:t>
            </a:fld>
            <a:endParaRPr lang="ru-RU" altLang="en-US"/>
          </a:p>
        </p:txBody>
      </p:sp>
    </p:spTree>
    <p:extLst>
      <p:ext uri="{BB962C8B-B14F-4D97-AF65-F5344CB8AC3E}">
        <p14:creationId xmlns:p14="http://schemas.microsoft.com/office/powerpoint/2010/main" val="10266740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1740DB9-A35B-486F-BC17-B24F920DEE9D}" type="datetimeFigureOut">
              <a:rPr lang="ru-RU"/>
              <a:pPr>
                <a:defRPr/>
              </a:pPr>
              <a:t>15.11.2025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2D19F3C-5FB5-43DE-A1E6-A2C85D6CC00D}" type="slidenum">
              <a:rPr lang="ru-RU"/>
              <a:pPr/>
              <a:t>‹#›</a:t>
            </a:fld>
            <a:endParaRPr lang="ru-RU"/>
          </a:p>
        </p:txBody>
      </p:sp>
    </p:spTree>
    <p:extLst>
      <p:ext uri="{BB962C8B-B14F-4D97-AF65-F5344CB8AC3E}">
        <p14:creationId xmlns:p14="http://schemas.microsoft.com/office/powerpoint/2010/main" val="27548895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B6E88B0-660F-4A70-85AF-4880D65EA7F3}" type="datetimeFigureOut">
              <a:rPr lang="ru-RU"/>
              <a:pPr>
                <a:defRPr/>
              </a:pPr>
              <a:t>15.11.2025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64EF96C-5399-4DFB-B772-D67C618F5244}" type="slidenum">
              <a:rPr lang="ru-RU"/>
              <a:pPr/>
              <a:t>‹#›</a:t>
            </a:fld>
            <a:endParaRPr lang="ru-RU"/>
          </a:p>
        </p:txBody>
      </p:sp>
    </p:spTree>
    <p:extLst>
      <p:ext uri="{BB962C8B-B14F-4D97-AF65-F5344CB8AC3E}">
        <p14:creationId xmlns:p14="http://schemas.microsoft.com/office/powerpoint/2010/main" val="25156658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474DFAAA-D66C-40F8-A73C-DDBFE0AB0197}" type="datetimeFigureOut">
              <a:rPr lang="ru-RU"/>
              <a:pPr>
                <a:defRPr/>
              </a:pPr>
              <a:t>15.11.2025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1FFDD9FB-46AD-49A3-86C8-8E2F848389F1}" type="slidenum">
              <a:rPr lang="ru-RU"/>
              <a:pPr/>
              <a:t>‹#›</a:t>
            </a:fld>
            <a:endParaRPr lang="ru-RU"/>
          </a:p>
        </p:txBody>
      </p:sp>
    </p:spTree>
    <p:extLst>
      <p:ext uri="{BB962C8B-B14F-4D97-AF65-F5344CB8AC3E}">
        <p14:creationId xmlns:p14="http://schemas.microsoft.com/office/powerpoint/2010/main" val="11476046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03D68B5B-D7CF-4562-BE39-6E5443E43B92}" type="datetimeFigureOut">
              <a:rPr lang="ru-RU"/>
              <a:pPr>
                <a:defRPr/>
              </a:pPr>
              <a:t>15.11.2025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fld id="{BFE840F8-F02D-44B2-A978-2385B3D9FCEC}" type="slidenum">
              <a:rPr lang="ru-RU"/>
              <a:pPr/>
              <a:t>‹#›</a:t>
            </a:fld>
            <a:endParaRPr lang="ru-RU"/>
          </a:p>
        </p:txBody>
      </p:sp>
    </p:spTree>
    <p:extLst>
      <p:ext uri="{BB962C8B-B14F-4D97-AF65-F5344CB8AC3E}">
        <p14:creationId xmlns:p14="http://schemas.microsoft.com/office/powerpoint/2010/main" val="23389969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F89A793D-DC4C-48F9-952D-C0BB5DF0746A}" type="datetimeFigureOut">
              <a:rPr lang="ru-RU"/>
              <a:pPr>
                <a:defRPr/>
              </a:pPr>
              <a:t>15.11.2025</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fld id="{97B63E29-93D0-41C1-A062-405325BCB397}" type="slidenum">
              <a:rPr lang="ru-RU"/>
              <a:pPr/>
              <a:t>‹#›</a:t>
            </a:fld>
            <a:endParaRPr lang="ru-RU"/>
          </a:p>
        </p:txBody>
      </p:sp>
    </p:spTree>
    <p:extLst>
      <p:ext uri="{BB962C8B-B14F-4D97-AF65-F5344CB8AC3E}">
        <p14:creationId xmlns:p14="http://schemas.microsoft.com/office/powerpoint/2010/main" val="1312586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FE21B161-7931-4AA7-86C8-18F255C3159A}" type="datetimeFigureOut">
              <a:rPr lang="ru-RU"/>
              <a:pPr>
                <a:defRPr/>
              </a:pPr>
              <a:t>15.11.2025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fld id="{FEB9D081-203B-4F1E-AEC4-B7DA7719889F}" type="slidenum">
              <a:rPr lang="ru-RU"/>
              <a:pPr/>
              <a:t>‹#›</a:t>
            </a:fld>
            <a:endParaRPr lang="ru-RU"/>
          </a:p>
        </p:txBody>
      </p:sp>
    </p:spTree>
    <p:extLst>
      <p:ext uri="{BB962C8B-B14F-4D97-AF65-F5344CB8AC3E}">
        <p14:creationId xmlns:p14="http://schemas.microsoft.com/office/powerpoint/2010/main" val="8568005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28276C00-66A0-4CB5-8082-903543F1A621}" type="datetimeFigureOut">
              <a:rPr lang="ru-RU"/>
              <a:pPr>
                <a:defRPr/>
              </a:pPr>
              <a:t>15.11.2025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76E20C49-5CBB-4E40-B55C-890F27077A0E}" type="slidenum">
              <a:rPr lang="ru-RU"/>
              <a:pPr/>
              <a:t>‹#›</a:t>
            </a:fld>
            <a:endParaRPr lang="ru-RU"/>
          </a:p>
        </p:txBody>
      </p:sp>
    </p:spTree>
    <p:extLst>
      <p:ext uri="{BB962C8B-B14F-4D97-AF65-F5344CB8AC3E}">
        <p14:creationId xmlns:p14="http://schemas.microsoft.com/office/powerpoint/2010/main" val="7673179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ED3224C0-7828-4EEC-94EB-79C9A2DF1341}" type="datetimeFigureOut">
              <a:rPr lang="ru-RU"/>
              <a:pPr>
                <a:defRPr/>
              </a:pPr>
              <a:t>15.11.2025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7239EB3C-212E-4FAA-94B1-16360090191A}" type="slidenum">
              <a:rPr lang="ru-RU"/>
              <a:pPr/>
              <a:t>‹#›</a:t>
            </a:fld>
            <a:endParaRPr lang="ru-RU"/>
          </a:p>
        </p:txBody>
      </p:sp>
    </p:spTree>
    <p:extLst>
      <p:ext uri="{BB962C8B-B14F-4D97-AF65-F5344CB8AC3E}">
        <p14:creationId xmlns:p14="http://schemas.microsoft.com/office/powerpoint/2010/main" val="32180782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6000" r="-6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B3D3C4-35E3-4154-ACE7-21F6DD97FEEF}" type="datetimeFigureOut">
              <a:rPr lang="ru-RU"/>
              <a:pPr>
                <a:defRPr/>
              </a:pPr>
              <a:t>15.11.2025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1EA83B0-D6A1-4503-8722-43611A3BF919}" type="slidenum">
              <a:rPr lang="ru-RU"/>
              <a:pPr/>
              <a:t>‹#›</a:t>
            </a:fld>
            <a:endParaRPr lang="ru-RU"/>
          </a:p>
        </p:txBody>
      </p:sp>
      <p:pic>
        <p:nvPicPr>
          <p:cNvPr id="1031" name="Рисунок 6" descr="0_74d99_69ec8fea_XXL.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412875"/>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7" descr="0_74d99_69ec8fea_XXL.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8735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Рисунок 8" descr="0_74d99_69ec8fea_XXL.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2131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Рисунок 9" descr="0_74d99_69ec8fea_XXL.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yandex.ru/yandsearch?text=%D0%BA%D0%B8%D1%82%D0%B0%D0%B9%D1%81%D0%BA%D0%B8%D0%B9%20%D0%B8%D0%BC%D0%BF%D0%B5%D1%80%D0%B0%D1%82%D0%BE%D1%80&amp;pos=17&amp;uinfo=ww-1420-wh-708-fw-1195-fh-502-pd-1&amp;rpt=simage&amp;img_url=http://upload.wikimedia.org/wikipedia/commons/thumb/b/bb/%E6%B8%85_%E4%BD%9A%E5%90%8D_%E3%80%8A%E6%B8%85%E4%BB%81%E5%AE%97%E5%98%89%E5%BA%86%E7%9A%87%E5%B8%9D%E6%9C%9D%E6%9C%8D%E5%83%8F%E3%80%8B.jpg/220px-%E6%B8%85_%E4%BD%9A%E5%90%8D_%E3%80%8A%E6%B8%85%E4%BB%81%E5%AE%97%E5%98%89%E5%BA%86%E7%9A%87%E5%B8%9D%E6%9C%9D%E6%9C%8D%E5%83%8F%E3%80%8B.jpg"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images.yandex.ru/yandsearch?p=13&amp;text=%D0%BA%D0%B8%D1%82%D0%B0%D0%B9%D1%81%D0%BA%D0%B8%D0%B9%20%D0%BC%D0%B0%D0%BB%D1%8C%D1%87%D0%B8%D0%BA%20%D1%80%D0%B8%D1%81%D1%83%D0%BD%D0%BA%D0%B8&amp;pos=402&amp;uinfo=ww-1420-wh-708-fw-1195-fh-502-pd-1&amp;rpt=simage&amp;img_url=http://img1.liveinternet.ru/images/attach/c/2/73/816/73816115_year_of_the_tiger__boy_ScaredyCat.jpg"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yandex.ru/yandsearch?text=%D0%BA%D0%B8%D1%82%D0%B0%D0%B9%D1%81%D0%BA%D0%B8%D0%B9%20%D0%B8%D0%BC%D0%BF%D0%B5%D1%80%D0%B0%D1%82%D0%BE%D1%80&amp;pos=6&amp;uinfo=ww-1420-wh-708-fw-1195-fh-502-pd-1&amp;rpt=simage&amp;img_url=http://img.noobzone.ru/getimg.php?url=http://dreamworlds.ru/uploads/posts/2009-05/thumbs/1241815814_mirror_creatures_big.jp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7" y="-228917"/>
            <a:ext cx="9144793" cy="7315834"/>
          </a:xfrm>
          <a:prstGeom prst="rect">
            <a:avLst/>
          </a:prstGeom>
        </p:spPr>
      </p:pic>
      <p:pic>
        <p:nvPicPr>
          <p:cNvPr id="27651" name="Рисунок 2" descr="vopros-otv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324225"/>
            <a:ext cx="122396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Рисунок 3" descr="vopros-otv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4805363"/>
            <a:ext cx="93503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Рисунок 4" descr="6784-Tangram-Quest-cov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200" y="549275"/>
            <a:ext cx="39608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506913" y="261938"/>
            <a:ext cx="463708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200000"/>
              </a:lnSpc>
            </a:pPr>
            <a:r>
              <a:rPr lang="ru-RU" sz="2800" b="1">
                <a:solidFill>
                  <a:srgbClr val="C00000"/>
                </a:solidFill>
                <a:latin typeface="Monotype Corsiva" panose="03010101010201010101" pitchFamily="66" charset="0"/>
                <a:ea typeface="Times New Roman" panose="02020603050405020304" pitchFamily="18" charset="0"/>
                <a:cs typeface="Arial" panose="020B0604020202020204" pitchFamily="34" charset="0"/>
              </a:rPr>
              <a:t>Розкажи мені, і я забуду</a:t>
            </a:r>
          </a:p>
          <a:p>
            <a:pPr eaLnBrk="1" hangingPunct="1">
              <a:lnSpc>
                <a:spcPct val="200000"/>
              </a:lnSpc>
            </a:pPr>
            <a:r>
              <a:rPr lang="ru-RU" sz="2800" b="1">
                <a:solidFill>
                  <a:srgbClr val="C00000"/>
                </a:solidFill>
                <a:latin typeface="Monotype Corsiva" panose="03010101010201010101" pitchFamily="66" charset="0"/>
                <a:ea typeface="Times New Roman" panose="02020603050405020304" pitchFamily="18" charset="0"/>
                <a:cs typeface="Arial" panose="020B0604020202020204" pitchFamily="34" charset="0"/>
              </a:rPr>
              <a:t>Покажи мені, і я запам’ятаю</a:t>
            </a:r>
          </a:p>
          <a:p>
            <a:pPr>
              <a:lnSpc>
                <a:spcPct val="200000"/>
              </a:lnSpc>
            </a:pPr>
            <a:r>
              <a:rPr lang="ru-RU" sz="2800" b="1">
                <a:solidFill>
                  <a:srgbClr val="C00000"/>
                </a:solidFill>
                <a:latin typeface="Monotype Corsiva" panose="03010101010201010101" pitchFamily="66" charset="0"/>
                <a:ea typeface="Times New Roman" panose="02020603050405020304" pitchFamily="18" charset="0"/>
                <a:cs typeface="Arial" panose="020B0604020202020204" pitchFamily="34" charset="0"/>
              </a:rPr>
              <a:t>Зацікав мене, і я навчуся</a:t>
            </a:r>
          </a:p>
          <a:p>
            <a:endParaRPr lang="ru-RU" sz="2800">
              <a:solidFill>
                <a:srgbClr val="C00000"/>
              </a:solidFill>
              <a:latin typeface="Monotype Corsiva" panose="03010101010201010101" pitchFamily="66" charset="0"/>
              <a:ea typeface="Times New Roman" panose="02020603050405020304" pitchFamily="18" charset="0"/>
              <a:cs typeface="Arial" panose="020B0604020202020204" pitchFamily="34" charset="0"/>
            </a:endParaRPr>
          </a:p>
        </p:txBody>
      </p:sp>
      <p:pic>
        <p:nvPicPr>
          <p:cNvPr id="27655" name="Рисунок 6" descr="112_back_and_forth_.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2813" y="3979863"/>
            <a:ext cx="180022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in)">
                                      <p:cBhvr>
                                        <p:cTn id="11" dur="2000"/>
                                        <p:tgtEl>
                                          <p:spTgt spid="6">
                                            <p:txEl>
                                              <p:pRg st="1" end="1"/>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97" y="-228917"/>
            <a:ext cx="9144793" cy="7315834"/>
          </a:xfrm>
          <a:prstGeom prst="rect">
            <a:avLst/>
          </a:prstGeom>
        </p:spPr>
      </p:pic>
      <p:pic>
        <p:nvPicPr>
          <p:cNvPr id="2" name="Рисунок 1" descr="g1.jpg"/>
          <p:cNvPicPr>
            <a:picLocks noChangeAspect="1"/>
          </p:cNvPicPr>
          <p:nvPr/>
        </p:nvPicPr>
        <p:blipFill>
          <a:blip r:embed="rId3" cstate="print"/>
          <a:stretch>
            <a:fillRect/>
          </a:stretch>
        </p:blipFill>
        <p:spPr>
          <a:xfrm>
            <a:off x="191373" y="1124744"/>
            <a:ext cx="4418731" cy="2304256"/>
          </a:xfrm>
          <a:prstGeom prst="rect">
            <a:avLst/>
          </a:prstGeom>
          <a:ln>
            <a:noFill/>
          </a:ln>
          <a:effectLst>
            <a:softEdge rad="112500"/>
          </a:effectLst>
        </p:spPr>
      </p:pic>
      <p:pic>
        <p:nvPicPr>
          <p:cNvPr id="3" name="Рисунок 2" descr="med_6e68b9c501ea92ce30fec839db7d2c2e.jpg"/>
          <p:cNvPicPr>
            <a:picLocks noChangeAspect="1"/>
          </p:cNvPicPr>
          <p:nvPr/>
        </p:nvPicPr>
        <p:blipFill>
          <a:blip r:embed="rId4" cstate="print"/>
          <a:stretch>
            <a:fillRect/>
          </a:stretch>
        </p:blipFill>
        <p:spPr>
          <a:xfrm>
            <a:off x="2483768" y="3429000"/>
            <a:ext cx="4608468" cy="3071112"/>
          </a:xfrm>
          <a:prstGeom prst="rect">
            <a:avLst/>
          </a:prstGeom>
          <a:ln>
            <a:noFill/>
          </a:ln>
          <a:effectLst>
            <a:softEdge rad="112500"/>
          </a:effectLst>
        </p:spPr>
      </p:pic>
      <p:pic>
        <p:nvPicPr>
          <p:cNvPr id="4" name="Рисунок 3" descr="stylepark070216_00-1454858910858_w679h1500.jpg"/>
          <p:cNvPicPr>
            <a:picLocks noChangeAspect="1"/>
          </p:cNvPicPr>
          <p:nvPr/>
        </p:nvPicPr>
        <p:blipFill>
          <a:blip r:embed="rId5" cstate="print"/>
          <a:stretch>
            <a:fillRect/>
          </a:stretch>
        </p:blipFill>
        <p:spPr>
          <a:xfrm>
            <a:off x="4571999" y="1124744"/>
            <a:ext cx="4529055" cy="2304256"/>
          </a:xfrm>
          <a:prstGeom prst="rect">
            <a:avLst/>
          </a:prstGeom>
          <a:ln>
            <a:noFill/>
          </a:ln>
          <a:effectLst>
            <a:softEdge rad="112500"/>
          </a:effectLst>
        </p:spPr>
      </p:pic>
      <p:sp>
        <p:nvSpPr>
          <p:cNvPr id="5" name="Прямоугольник 4"/>
          <p:cNvSpPr/>
          <p:nvPr/>
        </p:nvSpPr>
        <p:spPr>
          <a:xfrm>
            <a:off x="680987" y="-315416"/>
            <a:ext cx="799147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err="1">
                <a:solidFill>
                  <a:srgbClr val="FF0000"/>
                </a:solidFill>
                <a:latin typeface="Times New Roman" pitchFamily="18" charset="0"/>
                <a:cs typeface="Times New Roman" pitchFamily="18" charset="0"/>
              </a:rPr>
              <a:t>Ландшафтний</a:t>
            </a:r>
            <a:r>
              <a:rPr lang="ru-RU" sz="2800" b="1" dirty="0">
                <a:solidFill>
                  <a:srgbClr val="FF0000"/>
                </a:solidFill>
                <a:latin typeface="Times New Roman" pitchFamily="18" charset="0"/>
                <a:cs typeface="Times New Roman" pitchFamily="18" charset="0"/>
              </a:rPr>
              <a:t> дизайн</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4" name="Picture 2" descr="C:\Documents and Settings\Учитель НШ\Рабочий стол\полки1.jpg"/>
          <p:cNvPicPr>
            <a:picLocks noChangeAspect="1" noChangeArrowheads="1"/>
          </p:cNvPicPr>
          <p:nvPr/>
        </p:nvPicPr>
        <p:blipFill>
          <a:blip r:embed="rId3" cstate="print"/>
          <a:srcRect/>
          <a:stretch>
            <a:fillRect/>
          </a:stretch>
        </p:blipFill>
        <p:spPr bwMode="auto">
          <a:xfrm>
            <a:off x="3347864" y="1844824"/>
            <a:ext cx="2287786" cy="1825491"/>
          </a:xfrm>
          <a:prstGeom prst="rect">
            <a:avLst/>
          </a:prstGeom>
          <a:ln>
            <a:noFill/>
          </a:ln>
          <a:effectLst>
            <a:softEdge rad="112500"/>
          </a:effectLst>
        </p:spPr>
      </p:pic>
      <p:pic>
        <p:nvPicPr>
          <p:cNvPr id="5" name="Picture 2" descr="C:\Documents and Settings\Учитель НШ\Рабочий стол\полки 3.jpg"/>
          <p:cNvPicPr>
            <a:picLocks noChangeAspect="1" noChangeArrowheads="1"/>
          </p:cNvPicPr>
          <p:nvPr/>
        </p:nvPicPr>
        <p:blipFill>
          <a:blip r:embed="rId4" cstate="print"/>
          <a:srcRect/>
          <a:stretch>
            <a:fillRect/>
          </a:stretch>
        </p:blipFill>
        <p:spPr bwMode="auto">
          <a:xfrm>
            <a:off x="6012160" y="1340768"/>
            <a:ext cx="2345677" cy="1872208"/>
          </a:xfrm>
          <a:prstGeom prst="rect">
            <a:avLst/>
          </a:prstGeom>
          <a:ln>
            <a:noFill/>
          </a:ln>
          <a:effectLst>
            <a:softEdge rad="112500"/>
          </a:effectLst>
        </p:spPr>
      </p:pic>
      <p:pic>
        <p:nvPicPr>
          <p:cNvPr id="6" name="Picture 2" descr="кофейный столик - трансформер"/>
          <p:cNvPicPr>
            <a:picLocks noChangeAspect="1" noChangeArrowheads="1"/>
          </p:cNvPicPr>
          <p:nvPr/>
        </p:nvPicPr>
        <p:blipFill>
          <a:blip r:embed="rId5" cstate="print"/>
          <a:srcRect/>
          <a:stretch>
            <a:fillRect/>
          </a:stretch>
        </p:blipFill>
        <p:spPr bwMode="auto">
          <a:xfrm>
            <a:off x="755576" y="3429000"/>
            <a:ext cx="2947919" cy="2044076"/>
          </a:xfrm>
          <a:prstGeom prst="rect">
            <a:avLst/>
          </a:prstGeom>
          <a:ln>
            <a:noFill/>
          </a:ln>
          <a:effectLst>
            <a:softEdge rad="112500"/>
          </a:effectLst>
        </p:spPr>
      </p:pic>
      <p:pic>
        <p:nvPicPr>
          <p:cNvPr id="7" name="Picture 3" descr="D:\документы\Костя\Танграм НОУ\мягкая мебель.jpg"/>
          <p:cNvPicPr>
            <a:picLocks noChangeAspect="1" noChangeArrowheads="1"/>
          </p:cNvPicPr>
          <p:nvPr/>
        </p:nvPicPr>
        <p:blipFill>
          <a:blip r:embed="rId6" cstate="print"/>
          <a:srcRect/>
          <a:stretch>
            <a:fillRect/>
          </a:stretch>
        </p:blipFill>
        <p:spPr bwMode="auto">
          <a:xfrm>
            <a:off x="5364088" y="3429000"/>
            <a:ext cx="3135833" cy="2094224"/>
          </a:xfrm>
          <a:prstGeom prst="rect">
            <a:avLst/>
          </a:prstGeom>
          <a:ln>
            <a:noFill/>
          </a:ln>
          <a:effectLst>
            <a:softEdge rad="112500"/>
          </a:effectLst>
        </p:spPr>
      </p:pic>
      <p:pic>
        <p:nvPicPr>
          <p:cNvPr id="8" name="Picture 4" descr="D:\документы\Костя\Танграм НОУ\мягкая мебель 2.jpg"/>
          <p:cNvPicPr>
            <a:picLocks noChangeAspect="1" noChangeArrowheads="1"/>
          </p:cNvPicPr>
          <p:nvPr/>
        </p:nvPicPr>
        <p:blipFill>
          <a:blip r:embed="rId7" cstate="print"/>
          <a:srcRect/>
          <a:stretch>
            <a:fillRect/>
          </a:stretch>
        </p:blipFill>
        <p:spPr bwMode="auto">
          <a:xfrm>
            <a:off x="3275856" y="4581128"/>
            <a:ext cx="2654449" cy="1773544"/>
          </a:xfrm>
          <a:prstGeom prst="rect">
            <a:avLst/>
          </a:prstGeom>
          <a:ln>
            <a:noFill/>
          </a:ln>
          <a:effectLst>
            <a:softEdge rad="112500"/>
          </a:effectLst>
        </p:spPr>
      </p:pic>
      <p:sp>
        <p:nvSpPr>
          <p:cNvPr id="9" name="Прямоугольник 8"/>
          <p:cNvSpPr/>
          <p:nvPr/>
        </p:nvSpPr>
        <p:spPr>
          <a:xfrm>
            <a:off x="607342" y="-314920"/>
            <a:ext cx="799147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u="sng" dirty="0" err="1">
                <a:solidFill>
                  <a:srgbClr val="FF0000"/>
                </a:solidFill>
                <a:latin typeface="Times New Roman" pitchFamily="18" charset="0"/>
                <a:cs typeface="Times New Roman" pitchFamily="18" charset="0"/>
              </a:rPr>
              <a:t>Танграм</a:t>
            </a:r>
            <a:r>
              <a:rPr lang="ru-RU" sz="3200" b="1" u="sng" dirty="0">
                <a:solidFill>
                  <a:srgbClr val="FF0000"/>
                </a:solidFill>
                <a:latin typeface="Times New Roman" pitchFamily="18" charset="0"/>
                <a:cs typeface="Times New Roman" pitchFamily="18" charset="0"/>
              </a:rPr>
              <a:t> і … </a:t>
            </a:r>
            <a:r>
              <a:rPr lang="ru-RU" sz="3200" b="1" u="sng" dirty="0" err="1">
                <a:solidFill>
                  <a:srgbClr val="FF0000"/>
                </a:solidFill>
                <a:latin typeface="Times New Roman" pitchFamily="18" charset="0"/>
                <a:cs typeface="Times New Roman" pitchFamily="18" charset="0"/>
              </a:rPr>
              <a:t>меблі</a:t>
            </a:r>
            <a:endParaRPr lang="ru-RU" sz="3200" b="1" u="sng" dirty="0">
              <a:solidFill>
                <a:srgbClr val="FF0000"/>
              </a:solidFill>
              <a:latin typeface="Times New Roman" pitchFamily="18" charset="0"/>
              <a:cs typeface="Times New Roman" pitchFamily="18" charset="0"/>
            </a:endParaRPr>
          </a:p>
        </p:txBody>
      </p:sp>
      <p:pic>
        <p:nvPicPr>
          <p:cNvPr id="12" name="Picture 2" descr="C:\Documents and Settings\Учитель НШ\Рабочий стол\полкки 2.jpg"/>
          <p:cNvPicPr>
            <a:picLocks noChangeAspect="1" noChangeArrowheads="1"/>
          </p:cNvPicPr>
          <p:nvPr/>
        </p:nvPicPr>
        <p:blipFill>
          <a:blip r:embed="rId8" cstate="print"/>
          <a:srcRect/>
          <a:stretch>
            <a:fillRect/>
          </a:stretch>
        </p:blipFill>
        <p:spPr>
          <a:xfrm>
            <a:off x="539552" y="1340768"/>
            <a:ext cx="2339475" cy="1944216"/>
          </a:xfrm>
          <a:prstGeom prst="rect">
            <a:avLst/>
          </a:prstGeom>
          <a:ln>
            <a:noFill/>
          </a:ln>
          <a:effectLst>
            <a:softEdge rad="112500"/>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37891" name="Рисунок 4" descr="stil_avangard_v_arhitektur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4" y="816619"/>
            <a:ext cx="41052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Рисунок 5" descr="tetrislead01-537x3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36612"/>
            <a:ext cx="37084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Рисунок 7" descr="pic_1302506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201" y="3712890"/>
            <a:ext cx="418941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84212" y="-359569"/>
            <a:ext cx="7991475"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err="1">
                <a:solidFill>
                  <a:srgbClr val="FF0000"/>
                </a:solidFill>
                <a:latin typeface="Times New Roman" pitchFamily="18" charset="0"/>
                <a:cs typeface="Times New Roman" pitchFamily="18" charset="0"/>
              </a:rPr>
              <a:t>Танграм</a:t>
            </a:r>
            <a:r>
              <a:rPr lang="ru-RU" sz="3200" b="1" dirty="0">
                <a:solidFill>
                  <a:srgbClr val="FF0000"/>
                </a:solidFill>
                <a:latin typeface="Times New Roman" pitchFamily="18" charset="0"/>
                <a:cs typeface="Times New Roman" pitchFamily="18" charset="0"/>
              </a:rPr>
              <a:t> і </a:t>
            </a:r>
            <a:r>
              <a:rPr lang="ru-RU" sz="3200" b="1" dirty="0" err="1">
                <a:solidFill>
                  <a:srgbClr val="FF0000"/>
                </a:solidFill>
                <a:latin typeface="Times New Roman" pitchFamily="18" charset="0"/>
                <a:cs typeface="Times New Roman" pitchFamily="18" charset="0"/>
              </a:rPr>
              <a:t>архітектура</a:t>
            </a:r>
            <a:endParaRPr lang="ru-RU"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6" name="Рисунок 5" descr="263731521_c4246579cdfd.jpg"/>
          <p:cNvPicPr>
            <a:picLocks noChangeAspect="1"/>
          </p:cNvPicPr>
          <p:nvPr/>
        </p:nvPicPr>
        <p:blipFill>
          <a:blip r:embed="rId3" cstate="print"/>
          <a:stretch>
            <a:fillRect/>
          </a:stretch>
        </p:blipFill>
        <p:spPr>
          <a:xfrm>
            <a:off x="971599" y="908720"/>
            <a:ext cx="7605123" cy="5417746"/>
          </a:xfrm>
          <a:prstGeom prst="rect">
            <a:avLst/>
          </a:prstGeom>
          <a:ln>
            <a:noFill/>
          </a:ln>
          <a:effectLst>
            <a:softEdge rad="112500"/>
          </a:effectLst>
        </p:spPr>
      </p:pic>
      <p:sp>
        <p:nvSpPr>
          <p:cNvPr id="7" name="Прямоугольник 6"/>
          <p:cNvSpPr/>
          <p:nvPr/>
        </p:nvSpPr>
        <p:spPr>
          <a:xfrm>
            <a:off x="755576" y="-171400"/>
            <a:ext cx="7921625"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rgbClr val="FF0000"/>
                </a:solidFill>
                <a:latin typeface="Times New Roman" pitchFamily="18" charset="0"/>
                <a:cs typeface="Times New Roman" pitchFamily="18" charset="0"/>
              </a:rPr>
              <a:t>Шоколад</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sp>
        <p:nvSpPr>
          <p:cNvPr id="39939" name="Rectangle 1"/>
          <p:cNvSpPr>
            <a:spLocks noGrp="1" noChangeArrowheads="1"/>
          </p:cNvSpPr>
          <p:nvPr>
            <p:ph idx="1"/>
          </p:nvPr>
        </p:nvSpPr>
        <p:spPr>
          <a:xfrm>
            <a:off x="1152908" y="476567"/>
            <a:ext cx="7235515" cy="1569660"/>
          </a:xfrm>
        </p:spPr>
        <p:txBody>
          <a:bodyPr wrap="square" anchor="ctr">
            <a:spAutoFit/>
          </a:bodyPr>
          <a:lstStyle/>
          <a:p>
            <a:pPr marL="0" indent="0">
              <a:spcBef>
                <a:spcPct val="0"/>
              </a:spcBef>
              <a:buFontTx/>
              <a:buChar char="•"/>
            </a:pPr>
            <a:r>
              <a:rPr lang="uk-UA" sz="2400" dirty="0" smtClean="0">
                <a:latin typeface="Times New Roman" panose="02020603050405020304" pitchFamily="18" charset="0"/>
                <a:cs typeface="Times New Roman" panose="02020603050405020304" pitchFamily="18" charset="0"/>
              </a:rPr>
              <a:t>Фігура повинна складатися з усіх семи частин </a:t>
            </a:r>
            <a:r>
              <a:rPr lang="uk-UA" sz="2400" dirty="0" err="1" smtClean="0">
                <a:latin typeface="Times New Roman" panose="02020603050405020304" pitchFamily="18" charset="0"/>
                <a:cs typeface="Times New Roman" panose="02020603050405020304" pitchFamily="18" charset="0"/>
              </a:rPr>
              <a:t>танграма</a:t>
            </a:r>
            <a:r>
              <a:rPr lang="ru-RU" sz="2400" dirty="0" smtClean="0">
                <a:latin typeface="Times New Roman" panose="02020603050405020304" pitchFamily="18" charset="0"/>
                <a:cs typeface="Times New Roman" panose="02020603050405020304" pitchFamily="18" charset="0"/>
              </a:rPr>
              <a:t>.</a:t>
            </a:r>
          </a:p>
          <a:p>
            <a:pPr marL="0" indent="0">
              <a:spcBef>
                <a:spcPct val="0"/>
              </a:spcBef>
              <a:buFontTx/>
              <a:buChar char="•"/>
            </a:pPr>
            <a:r>
              <a:rPr lang="uk-UA" sz="2400" dirty="0" smtClean="0">
                <a:latin typeface="Times New Roman" panose="02020603050405020304" pitchFamily="18" charset="0"/>
                <a:cs typeface="Times New Roman" panose="02020603050405020304" pitchFamily="18" charset="0"/>
              </a:rPr>
              <a:t>Частини не повинні накладатися одна на іншу.</a:t>
            </a:r>
            <a:endParaRPr lang="ru-RU" sz="2400" dirty="0" smtClean="0">
              <a:latin typeface="Times New Roman" panose="02020603050405020304" pitchFamily="18" charset="0"/>
              <a:cs typeface="Times New Roman" panose="02020603050405020304" pitchFamily="18" charset="0"/>
            </a:endParaRPr>
          </a:p>
          <a:p>
            <a:pPr marL="0" indent="0">
              <a:spcBef>
                <a:spcPct val="0"/>
              </a:spcBef>
              <a:buFontTx/>
              <a:buChar char="•"/>
            </a:pPr>
            <a:r>
              <a:rPr lang="uk-UA" sz="2400" dirty="0" smtClean="0">
                <a:latin typeface="Times New Roman" panose="02020603050405020304" pitchFamily="18" charset="0"/>
                <a:cs typeface="Times New Roman" panose="02020603050405020304" pitchFamily="18" charset="0"/>
              </a:rPr>
              <a:t>Частини мають дотикатися одна до другої.</a:t>
            </a:r>
            <a:endParaRPr lang="ru-RU" sz="2400" dirty="0" smtClean="0">
              <a:latin typeface="Times New Roman" panose="02020603050405020304" pitchFamily="18" charset="0"/>
              <a:cs typeface="Times New Roman" panose="02020603050405020304" pitchFamily="18" charset="0"/>
            </a:endParaRPr>
          </a:p>
        </p:txBody>
      </p:sp>
      <p:pic>
        <p:nvPicPr>
          <p:cNvPr id="39940" name="Picture 5" descr="220px-Tangram-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26015"/>
            <a:ext cx="3744416" cy="509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Users\Светлана\Desktop\танграм\_9_1_~1.PNG"/>
          <p:cNvPicPr>
            <a:picLocks noChangeAspect="1" noChangeArrowheads="1"/>
          </p:cNvPicPr>
          <p:nvPr/>
        </p:nvPicPr>
        <p:blipFill>
          <a:blip r:embed="rId4">
            <a:extLst>
              <a:ext uri="{28A0092B-C50C-407E-A947-70E740481C1C}">
                <a14:useLocalDpi xmlns:a14="http://schemas.microsoft.com/office/drawing/2010/main" val="0"/>
              </a:ext>
            </a:extLst>
          </a:blip>
          <a:srcRect l="15744" t="13033" r="15744" b="10568"/>
          <a:stretch>
            <a:fillRect/>
          </a:stretch>
        </p:blipFill>
        <p:spPr bwMode="auto">
          <a:xfrm>
            <a:off x="395536" y="3140968"/>
            <a:ext cx="3001293" cy="27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55576" y="-200819"/>
            <a:ext cx="79216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rgbClr val="FF0000"/>
                </a:solidFill>
                <a:latin typeface="Times New Roman" pitchFamily="18" charset="0"/>
                <a:cs typeface="Times New Roman" pitchFamily="18" charset="0"/>
              </a:rPr>
              <a:t>Правила </a:t>
            </a:r>
            <a:r>
              <a:rPr lang="ru-RU" sz="3600" b="1" dirty="0" err="1">
                <a:solidFill>
                  <a:srgbClr val="FF0000"/>
                </a:solidFill>
                <a:latin typeface="Times New Roman" pitchFamily="18" charset="0"/>
                <a:cs typeface="Times New Roman" pitchFamily="18" charset="0"/>
              </a:rPr>
              <a:t>гри</a:t>
            </a:r>
            <a:endParaRPr lang="ru-RU" sz="36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grpSp>
        <p:nvGrpSpPr>
          <p:cNvPr id="40963" name="Group 7"/>
          <p:cNvGrpSpPr>
            <a:grpSpLocks/>
          </p:cNvGrpSpPr>
          <p:nvPr/>
        </p:nvGrpSpPr>
        <p:grpSpPr bwMode="auto">
          <a:xfrm>
            <a:off x="4632325" y="1268413"/>
            <a:ext cx="3779838" cy="3778250"/>
            <a:chOff x="2601" y="2574"/>
            <a:chExt cx="5951" cy="5951"/>
          </a:xfrm>
        </p:grpSpPr>
        <p:grpSp>
          <p:nvGrpSpPr>
            <p:cNvPr id="40972" name="Group 8"/>
            <p:cNvGrpSpPr>
              <a:grpSpLocks/>
            </p:cNvGrpSpPr>
            <p:nvPr/>
          </p:nvGrpSpPr>
          <p:grpSpPr bwMode="auto">
            <a:xfrm>
              <a:off x="2601" y="2574"/>
              <a:ext cx="5951" cy="5951"/>
              <a:chOff x="2601" y="2574"/>
              <a:chExt cx="5951" cy="5951"/>
            </a:xfrm>
          </p:grpSpPr>
          <p:grpSp>
            <p:nvGrpSpPr>
              <p:cNvPr id="40974" name="Group 9"/>
              <p:cNvGrpSpPr>
                <a:grpSpLocks/>
              </p:cNvGrpSpPr>
              <p:nvPr/>
            </p:nvGrpSpPr>
            <p:grpSpPr bwMode="auto">
              <a:xfrm>
                <a:off x="2601" y="2574"/>
                <a:ext cx="5951" cy="5951"/>
                <a:chOff x="4041" y="1494"/>
                <a:chExt cx="5951" cy="5951"/>
              </a:xfrm>
            </p:grpSpPr>
            <p:grpSp>
              <p:nvGrpSpPr>
                <p:cNvPr id="40977" name="Group 10"/>
                <p:cNvGrpSpPr>
                  <a:grpSpLocks/>
                </p:cNvGrpSpPr>
                <p:nvPr/>
              </p:nvGrpSpPr>
              <p:grpSpPr bwMode="auto">
                <a:xfrm>
                  <a:off x="4041" y="1494"/>
                  <a:ext cx="5944" cy="2966"/>
                  <a:chOff x="801" y="414"/>
                  <a:chExt cx="5944" cy="2966"/>
                </a:xfrm>
              </p:grpSpPr>
              <p:sp>
                <p:nvSpPr>
                  <p:cNvPr id="40980" name="Freeform 11"/>
                  <p:cNvSpPr>
                    <a:spLocks/>
                  </p:cNvSpPr>
                  <p:nvPr/>
                </p:nvSpPr>
                <p:spPr bwMode="auto">
                  <a:xfrm>
                    <a:off x="801" y="414"/>
                    <a:ext cx="2966" cy="2966"/>
                  </a:xfrm>
                  <a:custGeom>
                    <a:avLst/>
                    <a:gdLst>
                      <a:gd name="T0" fmla="*/ 0 w 2966"/>
                      <a:gd name="T1" fmla="*/ 7 h 2966"/>
                      <a:gd name="T2" fmla="*/ 2966 w 2966"/>
                      <a:gd name="T3" fmla="*/ 0 h 2966"/>
                      <a:gd name="T4" fmla="*/ 9 w 2966"/>
                      <a:gd name="T5" fmla="*/ 2966 h 2966"/>
                      <a:gd name="T6" fmla="*/ 0 w 2966"/>
                      <a:gd name="T7" fmla="*/ 7 h 2966"/>
                      <a:gd name="T8" fmla="*/ 0 60000 65536"/>
                      <a:gd name="T9" fmla="*/ 0 60000 65536"/>
                      <a:gd name="T10" fmla="*/ 0 60000 65536"/>
                      <a:gd name="T11" fmla="*/ 0 60000 65536"/>
                      <a:gd name="T12" fmla="*/ 0 w 2966"/>
                      <a:gd name="T13" fmla="*/ 0 h 2966"/>
                      <a:gd name="T14" fmla="*/ 2966 w 2966"/>
                      <a:gd name="T15" fmla="*/ 2966 h 2966"/>
                    </a:gdLst>
                    <a:ahLst/>
                    <a:cxnLst>
                      <a:cxn ang="T8">
                        <a:pos x="T0" y="T1"/>
                      </a:cxn>
                      <a:cxn ang="T9">
                        <a:pos x="T2" y="T3"/>
                      </a:cxn>
                      <a:cxn ang="T10">
                        <a:pos x="T4" y="T5"/>
                      </a:cxn>
                      <a:cxn ang="T11">
                        <a:pos x="T6" y="T7"/>
                      </a:cxn>
                    </a:cxnLst>
                    <a:rect l="T12" t="T13" r="T14" b="T15"/>
                    <a:pathLst>
                      <a:path w="2966" h="2966">
                        <a:moveTo>
                          <a:pt x="0" y="7"/>
                        </a:moveTo>
                        <a:lnTo>
                          <a:pt x="2966" y="0"/>
                        </a:lnTo>
                        <a:lnTo>
                          <a:pt x="9" y="2966"/>
                        </a:lnTo>
                        <a:lnTo>
                          <a:pt x="0" y="7"/>
                        </a:lnTo>
                        <a:close/>
                      </a:path>
                    </a:pathLst>
                  </a:custGeom>
                  <a:solidFill>
                    <a:srgbClr val="FFFFFF"/>
                  </a:solidFill>
                  <a:ln w="9525">
                    <a:solidFill>
                      <a:schemeClr val="tx1"/>
                    </a:solidFill>
                    <a:round/>
                    <a:headEnd/>
                    <a:tailEnd/>
                  </a:ln>
                </p:spPr>
                <p:txBody>
                  <a:bodyPr/>
                  <a:lstStyle/>
                  <a:p>
                    <a:endParaRPr lang="uk-UA"/>
                  </a:p>
                </p:txBody>
              </p:sp>
              <p:sp>
                <p:nvSpPr>
                  <p:cNvPr id="40981" name="Freeform 12"/>
                  <p:cNvSpPr>
                    <a:spLocks/>
                  </p:cNvSpPr>
                  <p:nvPr/>
                </p:nvSpPr>
                <p:spPr bwMode="auto">
                  <a:xfrm>
                    <a:off x="2305" y="414"/>
                    <a:ext cx="4440" cy="1481"/>
                  </a:xfrm>
                  <a:custGeom>
                    <a:avLst/>
                    <a:gdLst>
                      <a:gd name="T0" fmla="*/ 1466 w 4440"/>
                      <a:gd name="T1" fmla="*/ 0 h 1481"/>
                      <a:gd name="T2" fmla="*/ 4440 w 4440"/>
                      <a:gd name="T3" fmla="*/ 6 h 1481"/>
                      <a:gd name="T4" fmla="*/ 2960 w 4440"/>
                      <a:gd name="T5" fmla="*/ 1471 h 1481"/>
                      <a:gd name="T6" fmla="*/ 0 w 4440"/>
                      <a:gd name="T7" fmla="*/ 1481 h 1481"/>
                      <a:gd name="T8" fmla="*/ 1466 w 4440"/>
                      <a:gd name="T9" fmla="*/ 0 h 1481"/>
                      <a:gd name="T10" fmla="*/ 0 60000 65536"/>
                      <a:gd name="T11" fmla="*/ 0 60000 65536"/>
                      <a:gd name="T12" fmla="*/ 0 60000 65536"/>
                      <a:gd name="T13" fmla="*/ 0 60000 65536"/>
                      <a:gd name="T14" fmla="*/ 0 60000 65536"/>
                      <a:gd name="T15" fmla="*/ 0 w 4440"/>
                      <a:gd name="T16" fmla="*/ 0 h 1481"/>
                      <a:gd name="T17" fmla="*/ 4440 w 4440"/>
                      <a:gd name="T18" fmla="*/ 1481 h 1481"/>
                    </a:gdLst>
                    <a:ahLst/>
                    <a:cxnLst>
                      <a:cxn ang="T10">
                        <a:pos x="T0" y="T1"/>
                      </a:cxn>
                      <a:cxn ang="T11">
                        <a:pos x="T2" y="T3"/>
                      </a:cxn>
                      <a:cxn ang="T12">
                        <a:pos x="T4" y="T5"/>
                      </a:cxn>
                      <a:cxn ang="T13">
                        <a:pos x="T6" y="T7"/>
                      </a:cxn>
                      <a:cxn ang="T14">
                        <a:pos x="T8" y="T9"/>
                      </a:cxn>
                    </a:cxnLst>
                    <a:rect l="T15" t="T16" r="T17" b="T18"/>
                    <a:pathLst>
                      <a:path w="4440" h="1481">
                        <a:moveTo>
                          <a:pt x="1466" y="0"/>
                        </a:moveTo>
                        <a:lnTo>
                          <a:pt x="4440" y="6"/>
                        </a:lnTo>
                        <a:lnTo>
                          <a:pt x="2960" y="1471"/>
                        </a:lnTo>
                        <a:lnTo>
                          <a:pt x="0" y="1481"/>
                        </a:lnTo>
                        <a:lnTo>
                          <a:pt x="1466" y="0"/>
                        </a:lnTo>
                        <a:close/>
                      </a:path>
                    </a:pathLst>
                  </a:custGeom>
                  <a:solidFill>
                    <a:srgbClr val="FFFFFF"/>
                  </a:solidFill>
                  <a:ln w="9525">
                    <a:solidFill>
                      <a:schemeClr val="tx1"/>
                    </a:solidFill>
                    <a:round/>
                    <a:headEnd/>
                    <a:tailEnd/>
                  </a:ln>
                </p:spPr>
                <p:txBody>
                  <a:bodyPr/>
                  <a:lstStyle/>
                  <a:p>
                    <a:endParaRPr lang="uk-UA"/>
                  </a:p>
                </p:txBody>
              </p:sp>
            </p:grpSp>
            <p:sp>
              <p:nvSpPr>
                <p:cNvPr id="40978" name="Freeform 13"/>
                <p:cNvSpPr>
                  <a:spLocks/>
                </p:cNvSpPr>
                <p:nvPr/>
              </p:nvSpPr>
              <p:spPr bwMode="auto">
                <a:xfrm rot="5400000">
                  <a:off x="5519" y="2984"/>
                  <a:ext cx="2991" cy="5931"/>
                </a:xfrm>
                <a:custGeom>
                  <a:avLst/>
                  <a:gdLst>
                    <a:gd name="T0" fmla="*/ 2991 w 2991"/>
                    <a:gd name="T1" fmla="*/ 0 h 5931"/>
                    <a:gd name="T2" fmla="*/ 0 w 2991"/>
                    <a:gd name="T3" fmla="*/ 2984 h 5931"/>
                    <a:gd name="T4" fmla="*/ 30 w 2991"/>
                    <a:gd name="T5" fmla="*/ 2976 h 5931"/>
                    <a:gd name="T6" fmla="*/ 2978 w 2991"/>
                    <a:gd name="T7" fmla="*/ 5931 h 5931"/>
                    <a:gd name="T8" fmla="*/ 2991 w 2991"/>
                    <a:gd name="T9" fmla="*/ 0 h 5931"/>
                    <a:gd name="T10" fmla="*/ 0 60000 65536"/>
                    <a:gd name="T11" fmla="*/ 0 60000 65536"/>
                    <a:gd name="T12" fmla="*/ 0 60000 65536"/>
                    <a:gd name="T13" fmla="*/ 0 60000 65536"/>
                    <a:gd name="T14" fmla="*/ 0 60000 65536"/>
                    <a:gd name="T15" fmla="*/ 0 w 2991"/>
                    <a:gd name="T16" fmla="*/ 0 h 5931"/>
                    <a:gd name="T17" fmla="*/ 2991 w 2991"/>
                    <a:gd name="T18" fmla="*/ 5931 h 5931"/>
                  </a:gdLst>
                  <a:ahLst/>
                  <a:cxnLst>
                    <a:cxn ang="T10">
                      <a:pos x="T0" y="T1"/>
                    </a:cxn>
                    <a:cxn ang="T11">
                      <a:pos x="T2" y="T3"/>
                    </a:cxn>
                    <a:cxn ang="T12">
                      <a:pos x="T4" y="T5"/>
                    </a:cxn>
                    <a:cxn ang="T13">
                      <a:pos x="T6" y="T7"/>
                    </a:cxn>
                    <a:cxn ang="T14">
                      <a:pos x="T8" y="T9"/>
                    </a:cxn>
                  </a:cxnLst>
                  <a:rect l="T15" t="T16" r="T17" b="T18"/>
                  <a:pathLst>
                    <a:path w="2991" h="5931">
                      <a:moveTo>
                        <a:pt x="2991" y="0"/>
                      </a:moveTo>
                      <a:lnTo>
                        <a:pt x="0" y="2984"/>
                      </a:lnTo>
                      <a:lnTo>
                        <a:pt x="30" y="2976"/>
                      </a:lnTo>
                      <a:lnTo>
                        <a:pt x="2978" y="5931"/>
                      </a:lnTo>
                      <a:lnTo>
                        <a:pt x="2991" y="0"/>
                      </a:lnTo>
                      <a:close/>
                    </a:path>
                  </a:pathLst>
                </a:custGeom>
                <a:solidFill>
                  <a:srgbClr val="FFFFFF"/>
                </a:solidFill>
                <a:ln w="9525">
                  <a:solidFill>
                    <a:schemeClr val="tx1"/>
                  </a:solidFill>
                  <a:round/>
                  <a:headEnd/>
                  <a:tailEnd/>
                </a:ln>
              </p:spPr>
              <p:txBody>
                <a:bodyPr/>
                <a:lstStyle/>
                <a:p>
                  <a:endParaRPr lang="uk-UA"/>
                </a:p>
              </p:txBody>
            </p:sp>
            <p:sp>
              <p:nvSpPr>
                <p:cNvPr id="40979" name="Freeform 14"/>
                <p:cNvSpPr>
                  <a:spLocks/>
                </p:cNvSpPr>
                <p:nvPr/>
              </p:nvSpPr>
              <p:spPr bwMode="auto">
                <a:xfrm>
                  <a:off x="7001" y="1502"/>
                  <a:ext cx="2991" cy="5931"/>
                </a:xfrm>
                <a:custGeom>
                  <a:avLst/>
                  <a:gdLst>
                    <a:gd name="T0" fmla="*/ 2991 w 2991"/>
                    <a:gd name="T1" fmla="*/ 0 h 5931"/>
                    <a:gd name="T2" fmla="*/ 0 w 2991"/>
                    <a:gd name="T3" fmla="*/ 2984 h 5931"/>
                    <a:gd name="T4" fmla="*/ 30 w 2991"/>
                    <a:gd name="T5" fmla="*/ 2976 h 5931"/>
                    <a:gd name="T6" fmla="*/ 2978 w 2991"/>
                    <a:gd name="T7" fmla="*/ 5931 h 5931"/>
                    <a:gd name="T8" fmla="*/ 2991 w 2991"/>
                    <a:gd name="T9" fmla="*/ 0 h 5931"/>
                    <a:gd name="T10" fmla="*/ 0 60000 65536"/>
                    <a:gd name="T11" fmla="*/ 0 60000 65536"/>
                    <a:gd name="T12" fmla="*/ 0 60000 65536"/>
                    <a:gd name="T13" fmla="*/ 0 60000 65536"/>
                    <a:gd name="T14" fmla="*/ 0 60000 65536"/>
                    <a:gd name="T15" fmla="*/ 0 w 2991"/>
                    <a:gd name="T16" fmla="*/ 0 h 5931"/>
                    <a:gd name="T17" fmla="*/ 2991 w 2991"/>
                    <a:gd name="T18" fmla="*/ 5931 h 5931"/>
                  </a:gdLst>
                  <a:ahLst/>
                  <a:cxnLst>
                    <a:cxn ang="T10">
                      <a:pos x="T0" y="T1"/>
                    </a:cxn>
                    <a:cxn ang="T11">
                      <a:pos x="T2" y="T3"/>
                    </a:cxn>
                    <a:cxn ang="T12">
                      <a:pos x="T4" y="T5"/>
                    </a:cxn>
                    <a:cxn ang="T13">
                      <a:pos x="T6" y="T7"/>
                    </a:cxn>
                    <a:cxn ang="T14">
                      <a:pos x="T8" y="T9"/>
                    </a:cxn>
                  </a:cxnLst>
                  <a:rect l="T15" t="T16" r="T17" b="T18"/>
                  <a:pathLst>
                    <a:path w="2991" h="5931">
                      <a:moveTo>
                        <a:pt x="2991" y="0"/>
                      </a:moveTo>
                      <a:lnTo>
                        <a:pt x="0" y="2984"/>
                      </a:lnTo>
                      <a:lnTo>
                        <a:pt x="30" y="2976"/>
                      </a:lnTo>
                      <a:lnTo>
                        <a:pt x="2978" y="5931"/>
                      </a:lnTo>
                      <a:lnTo>
                        <a:pt x="2991" y="0"/>
                      </a:lnTo>
                      <a:close/>
                    </a:path>
                  </a:pathLst>
                </a:custGeom>
                <a:solidFill>
                  <a:srgbClr val="FFFFFF"/>
                </a:solidFill>
                <a:ln w="9525">
                  <a:solidFill>
                    <a:schemeClr val="tx1"/>
                  </a:solidFill>
                  <a:round/>
                  <a:headEnd/>
                  <a:tailEnd/>
                </a:ln>
              </p:spPr>
              <p:txBody>
                <a:bodyPr/>
                <a:lstStyle/>
                <a:p>
                  <a:endParaRPr lang="uk-UA"/>
                </a:p>
              </p:txBody>
            </p:sp>
          </p:grpSp>
          <p:sp>
            <p:nvSpPr>
              <p:cNvPr id="40975" name="Freeform 15"/>
              <p:cNvSpPr>
                <a:spLocks/>
              </p:cNvSpPr>
              <p:nvPr/>
            </p:nvSpPr>
            <p:spPr bwMode="auto">
              <a:xfrm>
                <a:off x="4104" y="4050"/>
                <a:ext cx="2955" cy="1497"/>
              </a:xfrm>
              <a:custGeom>
                <a:avLst/>
                <a:gdLst>
                  <a:gd name="T0" fmla="*/ 0 w 2955"/>
                  <a:gd name="T1" fmla="*/ 6 h 1497"/>
                  <a:gd name="T2" fmla="*/ 2955 w 2955"/>
                  <a:gd name="T3" fmla="*/ 0 h 1497"/>
                  <a:gd name="T4" fmla="*/ 1479 w 2955"/>
                  <a:gd name="T5" fmla="*/ 1497 h 1497"/>
                  <a:gd name="T6" fmla="*/ 0 w 2955"/>
                  <a:gd name="T7" fmla="*/ 6 h 1497"/>
                  <a:gd name="T8" fmla="*/ 0 60000 65536"/>
                  <a:gd name="T9" fmla="*/ 0 60000 65536"/>
                  <a:gd name="T10" fmla="*/ 0 60000 65536"/>
                  <a:gd name="T11" fmla="*/ 0 60000 65536"/>
                  <a:gd name="T12" fmla="*/ 0 w 2955"/>
                  <a:gd name="T13" fmla="*/ 0 h 1497"/>
                  <a:gd name="T14" fmla="*/ 2955 w 2955"/>
                  <a:gd name="T15" fmla="*/ 1497 h 1497"/>
                </a:gdLst>
                <a:ahLst/>
                <a:cxnLst>
                  <a:cxn ang="T8">
                    <a:pos x="T0" y="T1"/>
                  </a:cxn>
                  <a:cxn ang="T9">
                    <a:pos x="T2" y="T3"/>
                  </a:cxn>
                  <a:cxn ang="T10">
                    <a:pos x="T4" y="T5"/>
                  </a:cxn>
                  <a:cxn ang="T11">
                    <a:pos x="T6" y="T7"/>
                  </a:cxn>
                </a:cxnLst>
                <a:rect l="T12" t="T13" r="T14" b="T15"/>
                <a:pathLst>
                  <a:path w="2955" h="1497">
                    <a:moveTo>
                      <a:pt x="0" y="6"/>
                    </a:moveTo>
                    <a:lnTo>
                      <a:pt x="2955" y="0"/>
                    </a:lnTo>
                    <a:lnTo>
                      <a:pt x="1479" y="1497"/>
                    </a:lnTo>
                    <a:lnTo>
                      <a:pt x="0" y="6"/>
                    </a:lnTo>
                    <a:close/>
                  </a:path>
                </a:pathLst>
              </a:custGeom>
              <a:solidFill>
                <a:srgbClr val="FFFFFF"/>
              </a:solidFill>
              <a:ln w="9525">
                <a:solidFill>
                  <a:schemeClr val="tx1"/>
                </a:solidFill>
                <a:round/>
                <a:headEnd/>
                <a:tailEnd/>
              </a:ln>
            </p:spPr>
            <p:txBody>
              <a:bodyPr/>
              <a:lstStyle/>
              <a:p>
                <a:endParaRPr lang="uk-UA"/>
              </a:p>
            </p:txBody>
          </p:sp>
          <p:sp>
            <p:nvSpPr>
              <p:cNvPr id="40976" name="Freeform 16"/>
              <p:cNvSpPr>
                <a:spLocks/>
              </p:cNvSpPr>
              <p:nvPr/>
            </p:nvSpPr>
            <p:spPr bwMode="auto">
              <a:xfrm rot="-5400000">
                <a:off x="1880" y="6271"/>
                <a:ext cx="2955" cy="1497"/>
              </a:xfrm>
              <a:custGeom>
                <a:avLst/>
                <a:gdLst>
                  <a:gd name="T0" fmla="*/ 0 w 2955"/>
                  <a:gd name="T1" fmla="*/ 6 h 1497"/>
                  <a:gd name="T2" fmla="*/ 2955 w 2955"/>
                  <a:gd name="T3" fmla="*/ 0 h 1497"/>
                  <a:gd name="T4" fmla="*/ 1479 w 2955"/>
                  <a:gd name="T5" fmla="*/ 1497 h 1497"/>
                  <a:gd name="T6" fmla="*/ 0 w 2955"/>
                  <a:gd name="T7" fmla="*/ 6 h 1497"/>
                  <a:gd name="T8" fmla="*/ 0 60000 65536"/>
                  <a:gd name="T9" fmla="*/ 0 60000 65536"/>
                  <a:gd name="T10" fmla="*/ 0 60000 65536"/>
                  <a:gd name="T11" fmla="*/ 0 60000 65536"/>
                  <a:gd name="T12" fmla="*/ 0 w 2955"/>
                  <a:gd name="T13" fmla="*/ 0 h 1497"/>
                  <a:gd name="T14" fmla="*/ 2955 w 2955"/>
                  <a:gd name="T15" fmla="*/ 1497 h 1497"/>
                </a:gdLst>
                <a:ahLst/>
                <a:cxnLst>
                  <a:cxn ang="T8">
                    <a:pos x="T0" y="T1"/>
                  </a:cxn>
                  <a:cxn ang="T9">
                    <a:pos x="T2" y="T3"/>
                  </a:cxn>
                  <a:cxn ang="T10">
                    <a:pos x="T4" y="T5"/>
                  </a:cxn>
                  <a:cxn ang="T11">
                    <a:pos x="T6" y="T7"/>
                  </a:cxn>
                </a:cxnLst>
                <a:rect l="T12" t="T13" r="T14" b="T15"/>
                <a:pathLst>
                  <a:path w="2955" h="1497">
                    <a:moveTo>
                      <a:pt x="0" y="6"/>
                    </a:moveTo>
                    <a:lnTo>
                      <a:pt x="2955" y="0"/>
                    </a:lnTo>
                    <a:lnTo>
                      <a:pt x="1479" y="1497"/>
                    </a:lnTo>
                    <a:lnTo>
                      <a:pt x="0" y="6"/>
                    </a:lnTo>
                    <a:close/>
                  </a:path>
                </a:pathLst>
              </a:custGeom>
              <a:solidFill>
                <a:srgbClr val="FFFFFF"/>
              </a:solidFill>
              <a:ln w="9525">
                <a:solidFill>
                  <a:schemeClr val="tx1"/>
                </a:solidFill>
                <a:round/>
                <a:headEnd/>
                <a:tailEnd/>
              </a:ln>
            </p:spPr>
            <p:txBody>
              <a:bodyPr/>
              <a:lstStyle/>
              <a:p>
                <a:endParaRPr lang="uk-UA"/>
              </a:p>
            </p:txBody>
          </p:sp>
        </p:grpSp>
        <p:sp>
          <p:nvSpPr>
            <p:cNvPr id="40973" name="Freeform 17"/>
            <p:cNvSpPr>
              <a:spLocks/>
            </p:cNvSpPr>
            <p:nvPr/>
          </p:nvSpPr>
          <p:spPr bwMode="auto">
            <a:xfrm>
              <a:off x="2613" y="4056"/>
              <a:ext cx="2961" cy="2961"/>
            </a:xfrm>
            <a:custGeom>
              <a:avLst/>
              <a:gdLst>
                <a:gd name="T0" fmla="*/ 0 w 2961"/>
                <a:gd name="T1" fmla="*/ 1491 h 2961"/>
                <a:gd name="T2" fmla="*/ 1476 w 2961"/>
                <a:gd name="T3" fmla="*/ 0 h 2961"/>
                <a:gd name="T4" fmla="*/ 2961 w 2961"/>
                <a:gd name="T5" fmla="*/ 1488 h 2961"/>
                <a:gd name="T6" fmla="*/ 1494 w 2961"/>
                <a:gd name="T7" fmla="*/ 2961 h 2961"/>
                <a:gd name="T8" fmla="*/ 0 w 2961"/>
                <a:gd name="T9" fmla="*/ 1491 h 2961"/>
                <a:gd name="T10" fmla="*/ 0 60000 65536"/>
                <a:gd name="T11" fmla="*/ 0 60000 65536"/>
                <a:gd name="T12" fmla="*/ 0 60000 65536"/>
                <a:gd name="T13" fmla="*/ 0 60000 65536"/>
                <a:gd name="T14" fmla="*/ 0 60000 65536"/>
                <a:gd name="T15" fmla="*/ 0 w 2961"/>
                <a:gd name="T16" fmla="*/ 0 h 2961"/>
                <a:gd name="T17" fmla="*/ 2961 w 2961"/>
                <a:gd name="T18" fmla="*/ 2961 h 2961"/>
              </a:gdLst>
              <a:ahLst/>
              <a:cxnLst>
                <a:cxn ang="T10">
                  <a:pos x="T0" y="T1"/>
                </a:cxn>
                <a:cxn ang="T11">
                  <a:pos x="T2" y="T3"/>
                </a:cxn>
                <a:cxn ang="T12">
                  <a:pos x="T4" y="T5"/>
                </a:cxn>
                <a:cxn ang="T13">
                  <a:pos x="T6" y="T7"/>
                </a:cxn>
                <a:cxn ang="T14">
                  <a:pos x="T8" y="T9"/>
                </a:cxn>
              </a:cxnLst>
              <a:rect l="T15" t="T16" r="T17" b="T18"/>
              <a:pathLst>
                <a:path w="2961" h="2961">
                  <a:moveTo>
                    <a:pt x="0" y="1491"/>
                  </a:moveTo>
                  <a:lnTo>
                    <a:pt x="1476" y="0"/>
                  </a:lnTo>
                  <a:lnTo>
                    <a:pt x="2961" y="1488"/>
                  </a:lnTo>
                  <a:lnTo>
                    <a:pt x="1494" y="2961"/>
                  </a:lnTo>
                  <a:lnTo>
                    <a:pt x="0" y="1491"/>
                  </a:lnTo>
                  <a:close/>
                </a:path>
              </a:pathLst>
            </a:custGeom>
            <a:solidFill>
              <a:srgbClr val="FFFFFF"/>
            </a:solidFill>
            <a:ln w="9525">
              <a:solidFill>
                <a:schemeClr val="tx1"/>
              </a:solidFill>
              <a:round/>
              <a:headEnd/>
              <a:tailEnd/>
            </a:ln>
          </p:spPr>
          <p:txBody>
            <a:bodyPr/>
            <a:lstStyle/>
            <a:p>
              <a:endParaRPr lang="uk-UA"/>
            </a:p>
          </p:txBody>
        </p:sp>
      </p:grpSp>
      <p:sp>
        <p:nvSpPr>
          <p:cNvPr id="40964" name="Line 30"/>
          <p:cNvSpPr>
            <a:spLocks noChangeShapeType="1"/>
          </p:cNvSpPr>
          <p:nvPr/>
        </p:nvSpPr>
        <p:spPr bwMode="auto">
          <a:xfrm>
            <a:off x="5611813" y="2249488"/>
            <a:ext cx="2808287" cy="2809875"/>
          </a:xfrm>
          <a:prstGeom prst="line">
            <a:avLst/>
          </a:prstGeom>
          <a:noFill/>
          <a:ln w="76200">
            <a:solidFill>
              <a:srgbClr val="990099"/>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965" name="Line 22"/>
          <p:cNvSpPr>
            <a:spLocks noChangeShapeType="1"/>
          </p:cNvSpPr>
          <p:nvPr/>
        </p:nvSpPr>
        <p:spPr bwMode="auto">
          <a:xfrm flipH="1">
            <a:off x="4675188" y="1311275"/>
            <a:ext cx="1871662" cy="1871663"/>
          </a:xfrm>
          <a:prstGeom prst="line">
            <a:avLst/>
          </a:prstGeom>
          <a:noFill/>
          <a:ln w="76200">
            <a:solidFill>
              <a:srgbClr val="990099"/>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966" name="Line 20"/>
          <p:cNvSpPr>
            <a:spLocks noChangeShapeType="1"/>
          </p:cNvSpPr>
          <p:nvPr/>
        </p:nvSpPr>
        <p:spPr bwMode="auto">
          <a:xfrm flipH="1">
            <a:off x="4662488" y="1314450"/>
            <a:ext cx="3743325" cy="3744913"/>
          </a:xfrm>
          <a:prstGeom prst="line">
            <a:avLst/>
          </a:prstGeom>
          <a:noFill/>
          <a:ln w="76200">
            <a:solidFill>
              <a:srgbClr val="990099"/>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967" name="Line 31"/>
          <p:cNvSpPr>
            <a:spLocks noChangeShapeType="1"/>
          </p:cNvSpPr>
          <p:nvPr/>
        </p:nvSpPr>
        <p:spPr bwMode="auto">
          <a:xfrm>
            <a:off x="5651500" y="2249488"/>
            <a:ext cx="1873250" cy="0"/>
          </a:xfrm>
          <a:prstGeom prst="line">
            <a:avLst/>
          </a:prstGeom>
          <a:noFill/>
          <a:ln w="76200">
            <a:solidFill>
              <a:srgbClr val="990099"/>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968" name="Line 32"/>
          <p:cNvSpPr>
            <a:spLocks noChangeShapeType="1"/>
          </p:cNvSpPr>
          <p:nvPr/>
        </p:nvSpPr>
        <p:spPr bwMode="auto">
          <a:xfrm>
            <a:off x="4668838" y="3140075"/>
            <a:ext cx="935037" cy="936625"/>
          </a:xfrm>
          <a:prstGeom prst="line">
            <a:avLst/>
          </a:prstGeom>
          <a:noFill/>
          <a:ln w="76200">
            <a:solidFill>
              <a:srgbClr val="990099"/>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969" name="Rectangle 5"/>
          <p:cNvSpPr txBox="1">
            <a:spLocks noChangeArrowheads="1"/>
          </p:cNvSpPr>
          <p:nvPr/>
        </p:nvSpPr>
        <p:spPr bwMode="auto">
          <a:xfrm>
            <a:off x="323850" y="1573213"/>
            <a:ext cx="4538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uk-UA" altLang="en-US" sz="2400" dirty="0">
                <a:latin typeface="Times New Roman" panose="02020603050405020304" pitchFamily="18" charset="0"/>
                <a:cs typeface="Times New Roman" panose="02020603050405020304" pitchFamily="18" charset="0"/>
              </a:rPr>
              <a:t>Приготувати листок </a:t>
            </a:r>
            <a:r>
              <a:rPr lang="uk-UA" altLang="en-US" sz="2400" dirty="0" err="1">
                <a:latin typeface="Times New Roman" panose="02020603050405020304" pitchFamily="18" charset="0"/>
                <a:cs typeface="Times New Roman" panose="02020603050405020304" pitchFamily="18" charset="0"/>
              </a:rPr>
              <a:t>бумаги</a:t>
            </a:r>
            <a:r>
              <a:rPr lang="uk-UA" altLang="en-US" sz="2400" dirty="0">
                <a:latin typeface="Times New Roman" panose="02020603050405020304" pitchFamily="18" charset="0"/>
                <a:cs typeface="Times New Roman" panose="02020603050405020304" pitchFamily="18" charset="0"/>
              </a:rPr>
              <a:t> з нанесеним </a:t>
            </a:r>
            <a:r>
              <a:rPr lang="uk-UA" altLang="en-US" sz="2400" dirty="0" err="1">
                <a:latin typeface="Times New Roman" panose="02020603050405020304" pitchFamily="18" charset="0"/>
                <a:cs typeface="Times New Roman" panose="02020603050405020304" pitchFamily="18" charset="0"/>
              </a:rPr>
              <a:t>танграмом</a:t>
            </a:r>
            <a:r>
              <a:rPr lang="uk-UA" altLang="en-US" sz="2400" dirty="0">
                <a:latin typeface="Times New Roman" panose="02020603050405020304" pitchFamily="18" charset="0"/>
                <a:cs typeface="Times New Roman" panose="02020603050405020304" pitchFamily="18" charset="0"/>
              </a:rPr>
              <a:t> і </a:t>
            </a:r>
            <a:r>
              <a:rPr lang="uk-UA" altLang="en-US" sz="2400" dirty="0" err="1">
                <a:latin typeface="Times New Roman" panose="02020603050405020304" pitchFamily="18" charset="0"/>
                <a:cs typeface="Times New Roman" panose="02020603050405020304" pitchFamily="18" charset="0"/>
              </a:rPr>
              <a:t>ножниці</a:t>
            </a:r>
            <a:r>
              <a:rPr lang="uk-UA" altLang="en-US" sz="2400" dirty="0">
                <a:latin typeface="Times New Roman" panose="02020603050405020304" pitchFamily="18" charset="0"/>
                <a:cs typeface="Times New Roman" panose="02020603050405020304" pitchFamily="18" charset="0"/>
              </a:rPr>
              <a:t>.</a:t>
            </a:r>
          </a:p>
          <a:p>
            <a:pPr eaLnBrk="1" hangingPunct="1">
              <a:lnSpc>
                <a:spcPct val="90000"/>
              </a:lnSpc>
              <a:spcBef>
                <a:spcPct val="20000"/>
              </a:spcBef>
              <a:buFont typeface="Arial" panose="020B0604020202020204" pitchFamily="34" charset="0"/>
              <a:buChar char="•"/>
            </a:pPr>
            <a:endParaRPr lang="uk-UA" altLang="en-US" sz="240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Font typeface="Arial" panose="020B0604020202020204" pitchFamily="34" charset="0"/>
              <a:buChar char="•"/>
            </a:pPr>
            <a:r>
              <a:rPr lang="uk-UA" altLang="en-US" sz="2400" dirty="0">
                <a:latin typeface="Times New Roman" panose="02020603050405020304" pitchFamily="18" charset="0"/>
                <a:cs typeface="Times New Roman" panose="02020603050405020304" pitchFamily="18" charset="0"/>
              </a:rPr>
              <a:t>Акуратно </a:t>
            </a:r>
            <a:r>
              <a:rPr lang="uk-UA" altLang="en-US" sz="2400" dirty="0" err="1">
                <a:latin typeface="Times New Roman" panose="02020603050405020304" pitchFamily="18" charset="0"/>
                <a:cs typeface="Times New Roman" panose="02020603050405020304" pitchFamily="18" charset="0"/>
              </a:rPr>
              <a:t>виріжте</a:t>
            </a:r>
            <a:r>
              <a:rPr lang="uk-UA" altLang="en-US" sz="2400" dirty="0">
                <a:latin typeface="Times New Roman" panose="02020603050405020304" pitchFamily="18" charset="0"/>
                <a:cs typeface="Times New Roman" panose="02020603050405020304" pitchFamily="18" charset="0"/>
              </a:rPr>
              <a:t> кожну частину головоломки.</a:t>
            </a:r>
            <a:endParaRPr lang="ru-RU" altLang="en-US" sz="240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Font typeface="Arial" panose="020B0604020202020204" pitchFamily="34" charset="0"/>
              <a:buChar char="•"/>
            </a:pPr>
            <a:endParaRPr lang="ru-RU" altLang="en-US" sz="2400" dirty="0">
              <a:solidFill>
                <a:srgbClr val="3333CC"/>
              </a:solidFill>
              <a:latin typeface="Calibri" panose="020F0502020204030204" pitchFamily="34" charset="0"/>
            </a:endParaRPr>
          </a:p>
        </p:txBody>
      </p:sp>
      <p:sp>
        <p:nvSpPr>
          <p:cNvPr id="26" name="Прямоугольник 25"/>
          <p:cNvSpPr/>
          <p:nvPr/>
        </p:nvSpPr>
        <p:spPr>
          <a:xfrm>
            <a:off x="679134" y="-53974"/>
            <a:ext cx="79216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err="1">
                <a:solidFill>
                  <a:srgbClr val="FF0000"/>
                </a:solidFill>
                <a:latin typeface="Times New Roman" pitchFamily="18" charset="0"/>
                <a:cs typeface="Times New Roman" pitchFamily="18" charset="0"/>
              </a:rPr>
              <a:t>Виготовлення</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танграма</a:t>
            </a:r>
            <a:r>
              <a:rPr lang="ru-RU" sz="3600" b="1" dirty="0">
                <a:solidFill>
                  <a:srgbClr val="FF0000"/>
                </a:solidFill>
                <a:latin typeface="Times New Roman" pitchFamily="18" charset="0"/>
                <a:cs typeface="Times New Roman" pitchFamily="18" charset="0"/>
              </a:rPr>
              <a:t>:</a:t>
            </a:r>
          </a:p>
        </p:txBody>
      </p:sp>
      <p:sp>
        <p:nvSpPr>
          <p:cNvPr id="28" name="Rectangle 4"/>
          <p:cNvSpPr>
            <a:spLocks noGrp="1" noChangeArrowheads="1"/>
          </p:cNvSpPr>
          <p:nvPr>
            <p:ph type="title"/>
          </p:nvPr>
        </p:nvSpPr>
        <p:spPr>
          <a:xfrm>
            <a:off x="923925" y="5230813"/>
            <a:ext cx="7416800" cy="1109662"/>
          </a:xfrm>
        </p:spPr>
        <p:txBody>
          <a:bodyPr rtlCol="0">
            <a:normAutofit fontScale="90000"/>
          </a:bodyPr>
          <a:lstStyle/>
          <a:p>
            <a:pPr eaLnBrk="1" fontAlgn="auto" hangingPunct="1">
              <a:spcAft>
                <a:spcPts val="0"/>
              </a:spcAft>
              <a:defRPr/>
            </a:pPr>
            <a:r>
              <a:rPr lang="en-US" altLang="en-US" sz="4000" dirty="0">
                <a:solidFill>
                  <a:srgbClr val="FF0066"/>
                </a:solidFill>
              </a:rPr>
              <a:t/>
            </a:r>
            <a:br>
              <a:rPr lang="en-US" altLang="en-US" sz="4000" dirty="0">
                <a:solidFill>
                  <a:srgbClr val="FF0066"/>
                </a:solidFill>
              </a:rPr>
            </a:br>
            <a:r>
              <a:rPr lang="en-US" altLang="en-US" sz="4000" dirty="0">
                <a:solidFill>
                  <a:srgbClr val="FF0066"/>
                </a:solidFill>
              </a:rPr>
              <a:t/>
            </a:r>
            <a:br>
              <a:rPr lang="en-US" altLang="en-US" sz="4000" dirty="0">
                <a:solidFill>
                  <a:srgbClr val="FF0066"/>
                </a:solidFill>
              </a:rPr>
            </a:br>
            <a:r>
              <a:rPr lang="ru-RU" altLang="en-US" sz="2700" b="1" dirty="0">
                <a:solidFill>
                  <a:srgbClr val="FF0000"/>
                </a:solidFill>
                <a:latin typeface="Times New Roman" pitchFamily="18" charset="0"/>
                <a:cs typeface="Times New Roman" pitchFamily="18" charset="0"/>
              </a:rPr>
              <a:t>Ну, а зараз</a:t>
            </a:r>
            <a:r>
              <a:rPr lang="en-US" altLang="en-US" sz="2700" b="1" dirty="0">
                <a:solidFill>
                  <a:srgbClr val="FF0000"/>
                </a:solidFill>
                <a:latin typeface="Times New Roman" pitchFamily="18" charset="0"/>
                <a:cs typeface="Times New Roman" pitchFamily="18" charset="0"/>
              </a:rPr>
              <a:t> –</a:t>
            </a:r>
            <a:r>
              <a:rPr lang="ru-RU" altLang="en-US" sz="2700" b="1" dirty="0">
                <a:solidFill>
                  <a:srgbClr val="FF0000"/>
                </a:solidFill>
                <a:latin typeface="Times New Roman" pitchFamily="18" charset="0"/>
                <a:cs typeface="Times New Roman" pitchFamily="18" charset="0"/>
              </a:rPr>
              <a:t> </a:t>
            </a:r>
            <a:r>
              <a:rPr lang="ru-RU" altLang="en-US" sz="2700" b="1" dirty="0" err="1">
                <a:solidFill>
                  <a:srgbClr val="FF0000"/>
                </a:solidFill>
                <a:latin typeface="Times New Roman" pitchFamily="18" charset="0"/>
                <a:cs typeface="Times New Roman" pitchFamily="18" charset="0"/>
              </a:rPr>
              <a:t>швидше</a:t>
            </a:r>
            <a:r>
              <a:rPr lang="ru-RU" altLang="en-US" sz="2700" b="1" dirty="0">
                <a:solidFill>
                  <a:srgbClr val="FF0000"/>
                </a:solidFill>
                <a:latin typeface="Times New Roman" pitchFamily="18" charset="0"/>
                <a:cs typeface="Times New Roman" pitchFamily="18" charset="0"/>
              </a:rPr>
              <a:t> за роботу!</a:t>
            </a:r>
            <a:br>
              <a:rPr lang="ru-RU" altLang="en-US" sz="2700" b="1" dirty="0">
                <a:solidFill>
                  <a:srgbClr val="FF0000"/>
                </a:solidFill>
                <a:latin typeface="Times New Roman" pitchFamily="18" charset="0"/>
                <a:cs typeface="Times New Roman" pitchFamily="18" charset="0"/>
              </a:rPr>
            </a:br>
            <a:r>
              <a:rPr lang="ru-RU" altLang="en-US" sz="4000" dirty="0">
                <a:latin typeface="Times New Roman" pitchFamily="18" charset="0"/>
                <a:cs typeface="Times New Roman" pitchFamily="18" charset="0"/>
              </a:rPr>
              <a:t/>
            </a:r>
            <a:br>
              <a:rPr lang="ru-RU" altLang="en-US" sz="4000" dirty="0">
                <a:latin typeface="Times New Roman" pitchFamily="18" charset="0"/>
                <a:cs typeface="Times New Roman" pitchFamily="18" charset="0"/>
              </a:rPr>
            </a:br>
            <a:endParaRPr lang="ru-RU" altLang="en-US" sz="4000" dirty="0">
              <a:solidFill>
                <a:srgbClr val="0000FF"/>
              </a:solidFill>
              <a:latin typeface="Times New Roman" pitchFamily="18" charset="0"/>
              <a:cs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41987" name="Picture 2" descr="C:\Users\Microstar\Desktop\Tc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4664"/>
            <a:ext cx="6325691" cy="56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proza.ru/pics/2009/05/15/719.jpg">
            <a:hlinkClick r:id="" action="ppaction://noaction"/>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6625" y="4357688"/>
            <a:ext cx="134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43011" name="Picture 2" descr="C:\Users\Microstar\Desktop\Sem título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76415"/>
            <a:ext cx="5272112" cy="601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proza.ru/pics/2009/05/15/719.jpg">
            <a:hlinkClick r:id="" action="ppaction://noaction"/>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6625" y="4357688"/>
            <a:ext cx="134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44035" name="Picture 2" descr="C:\Users\Microstar\Desktop\Standing-bird-Tan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692696"/>
            <a:ext cx="5980013" cy="512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proza.ru/pics/2009/05/15/719.jpg">
            <a:hlinkClick r:id="" action="ppaction://noaction"/>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6625" y="4357688"/>
            <a:ext cx="134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7" y="-231966"/>
            <a:ext cx="9144793" cy="7321931"/>
          </a:xfrm>
          <a:prstGeom prst="rect">
            <a:avLst/>
          </a:prstGeom>
        </p:spPr>
      </p:pic>
      <p:pic>
        <p:nvPicPr>
          <p:cNvPr id="2" name="Рисунок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907704" y="476672"/>
            <a:ext cx="6120680" cy="5382388"/>
          </a:xfrm>
          <a:prstGeom prst="rect">
            <a:avLst/>
          </a:prstGeom>
        </p:spPr>
      </p:pic>
      <p:pic>
        <p:nvPicPr>
          <p:cNvPr id="3" name="Picture 2" descr="http://www.proza.ru/pics/2009/05/15/719.jpg">
            <a:hlinkClick r:id="" action="ppaction://noaction"/>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2321" y="3830210"/>
            <a:ext cx="134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46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9432"/>
            <a:ext cx="9144000" cy="7317432"/>
          </a:xfrm>
          <a:prstGeom prst="rect">
            <a:avLst/>
          </a:prstGeom>
        </p:spPr>
      </p:pic>
      <p:sp>
        <p:nvSpPr>
          <p:cNvPr id="28676" name="TextBox 7"/>
          <p:cNvSpPr txBox="1">
            <a:spLocks noChangeArrowheads="1"/>
          </p:cNvSpPr>
          <p:nvPr/>
        </p:nvSpPr>
        <p:spPr bwMode="auto">
          <a:xfrm>
            <a:off x="253232" y="692895"/>
            <a:ext cx="8641258"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uk-UA" sz="2400" b="1" dirty="0">
                <a:solidFill>
                  <a:srgbClr val="FF0000"/>
                </a:solidFill>
                <a:latin typeface="Times New Roman" panose="02020603050405020304" pitchFamily="18" charset="0"/>
              </a:rPr>
              <a:t>	</a:t>
            </a:r>
            <a:r>
              <a:rPr lang="uk-UA" sz="2400" b="1" dirty="0" err="1">
                <a:solidFill>
                  <a:srgbClr val="FF0000"/>
                </a:solidFill>
                <a:latin typeface="Times New Roman" panose="02020603050405020304" pitchFamily="18" charset="0"/>
              </a:rPr>
              <a:t>Танграм</a:t>
            </a:r>
            <a:r>
              <a:rPr lang="uk-UA" sz="2400" dirty="0">
                <a:solidFill>
                  <a:srgbClr val="333333"/>
                </a:solidFill>
                <a:latin typeface="Times New Roman" panose="02020603050405020304" pitchFamily="18" charset="0"/>
              </a:rPr>
              <a:t> - старовинна східна головоломка з фігур, які одержані при розрізанні квадрата на 7 частин особливим чином: 2 великих трикутника, один середній, 2 маленьких трикутника, квадрат і паралелограм. </a:t>
            </a:r>
            <a:r>
              <a:rPr lang="uk-UA" sz="2400" dirty="0" smtClean="0">
                <a:solidFill>
                  <a:srgbClr val="333333"/>
                </a:solidFill>
                <a:latin typeface="Times New Roman" panose="02020603050405020304" pitchFamily="18" charset="0"/>
              </a:rPr>
              <a:t>майстерності</a:t>
            </a:r>
            <a:r>
              <a:rPr lang="uk-UA" sz="2400" dirty="0">
                <a:solidFill>
                  <a:srgbClr val="333333"/>
                </a:solidFill>
                <a:latin typeface="Times New Roman" panose="02020603050405020304" pitchFamily="18" charset="0"/>
              </a:rPr>
              <a:t>».</a:t>
            </a:r>
          </a:p>
        </p:txBody>
      </p:sp>
      <p:sp>
        <p:nvSpPr>
          <p:cNvPr id="2" name="Rectangle 2"/>
          <p:cNvSpPr txBox="1">
            <a:spLocks noChangeArrowheads="1"/>
          </p:cNvSpPr>
          <p:nvPr/>
        </p:nvSpPr>
        <p:spPr bwMode="auto">
          <a:xfrm>
            <a:off x="478903" y="-288132"/>
            <a:ext cx="54721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sz="4000" b="1" dirty="0">
                <a:solidFill>
                  <a:srgbClr val="FF0000"/>
                </a:solidFill>
                <a:latin typeface="Calibri" panose="020F0502020204030204" pitchFamily="34" charset="0"/>
              </a:rPr>
              <a:t>ТАНГРАМ</a:t>
            </a:r>
          </a:p>
        </p:txBody>
      </p:sp>
      <p:pic>
        <p:nvPicPr>
          <p:cNvPr id="28678" name="Рисунок 4" descr="clip_image014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614" y="2969196"/>
            <a:ext cx="4527650" cy="36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5122" name="Picture 2" descr="C:\Documents and Settings\учитель\Рабочий стол\неделя матем 2012\лабир и танграмм\tangram_6_k.jpg"/>
          <p:cNvPicPr>
            <a:picLocks noChangeAspect="1" noChangeArrowheads="1"/>
          </p:cNvPicPr>
          <p:nvPr/>
        </p:nvPicPr>
        <p:blipFill>
          <a:blip r:embed="rId3"/>
          <a:srcRect/>
          <a:stretch>
            <a:fillRect/>
          </a:stretch>
        </p:blipFill>
        <p:spPr bwMode="auto">
          <a:xfrm>
            <a:off x="1475655" y="741352"/>
            <a:ext cx="3606047" cy="4955739"/>
          </a:xfrm>
          <a:prstGeom prst="rect">
            <a:avLst/>
          </a:prstGeom>
          <a:noFill/>
        </p:spPr>
      </p:pic>
      <p:pic>
        <p:nvPicPr>
          <p:cNvPr id="5123" name="Picture 3" descr="C:\Documents and Settings\учитель\Рабочий стол\неделя матем 2012\лабир и танграмм\tangram_6.jpg"/>
          <p:cNvPicPr>
            <a:picLocks noChangeAspect="1" noChangeArrowheads="1"/>
          </p:cNvPicPr>
          <p:nvPr/>
        </p:nvPicPr>
        <p:blipFill>
          <a:blip r:embed="rId4"/>
          <a:srcRect/>
          <a:stretch>
            <a:fillRect/>
          </a:stretch>
        </p:blipFill>
        <p:spPr bwMode="auto">
          <a:xfrm>
            <a:off x="5258507" y="741352"/>
            <a:ext cx="3428293" cy="4955739"/>
          </a:xfrm>
          <a:prstGeom prst="rect">
            <a:avLst/>
          </a:prstGeom>
          <a:noFill/>
        </p:spPr>
      </p:pic>
    </p:spTree>
    <p:extLst>
      <p:ext uri="{BB962C8B-B14F-4D97-AF65-F5344CB8AC3E}">
        <p14:creationId xmlns:p14="http://schemas.microsoft.com/office/powerpoint/2010/main" val="25519441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6146" name="Picture 2" descr="C:\Documents and Settings\учитель\Рабочий стол\неделя матем 2012\лабир и танграмм\tangram_9_k.jpg"/>
          <p:cNvPicPr>
            <a:picLocks noChangeAspect="1" noChangeArrowheads="1"/>
          </p:cNvPicPr>
          <p:nvPr/>
        </p:nvPicPr>
        <p:blipFill>
          <a:blip r:embed="rId3"/>
          <a:srcRect/>
          <a:stretch>
            <a:fillRect/>
          </a:stretch>
        </p:blipFill>
        <p:spPr bwMode="auto">
          <a:xfrm>
            <a:off x="753555" y="996963"/>
            <a:ext cx="3744987" cy="5146682"/>
          </a:xfrm>
          <a:prstGeom prst="rect">
            <a:avLst/>
          </a:prstGeom>
          <a:noFill/>
        </p:spPr>
      </p:pic>
      <p:pic>
        <p:nvPicPr>
          <p:cNvPr id="6147" name="Picture 3" descr="C:\Documents and Settings\учитель\Рабочий стол\неделя матем 2012\лабир и танграмм\tangram_9.jpg"/>
          <p:cNvPicPr>
            <a:picLocks noChangeAspect="1" noChangeArrowheads="1"/>
          </p:cNvPicPr>
          <p:nvPr/>
        </p:nvPicPr>
        <p:blipFill>
          <a:blip r:embed="rId4"/>
          <a:srcRect/>
          <a:stretch>
            <a:fillRect/>
          </a:stretch>
        </p:blipFill>
        <p:spPr bwMode="auto">
          <a:xfrm>
            <a:off x="4643438" y="996963"/>
            <a:ext cx="3744986" cy="5146682"/>
          </a:xfrm>
          <a:prstGeom prst="rect">
            <a:avLst/>
          </a:prstGeom>
          <a:noFill/>
        </p:spPr>
      </p:pic>
    </p:spTree>
    <p:extLst>
      <p:ext uri="{BB962C8B-B14F-4D97-AF65-F5344CB8AC3E}">
        <p14:creationId xmlns:p14="http://schemas.microsoft.com/office/powerpoint/2010/main" val="17934192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7170" name="Picture 2" descr="C:\Documents and Settings\учитель\Рабочий стол\неделя матем 2012\лабир и танграмм\tangram_2_k.jpg"/>
          <p:cNvPicPr>
            <a:picLocks noChangeAspect="1" noChangeArrowheads="1"/>
          </p:cNvPicPr>
          <p:nvPr/>
        </p:nvPicPr>
        <p:blipFill>
          <a:blip r:embed="rId3"/>
          <a:srcRect/>
          <a:stretch>
            <a:fillRect/>
          </a:stretch>
        </p:blipFill>
        <p:spPr bwMode="auto">
          <a:xfrm flipH="1">
            <a:off x="332687" y="397150"/>
            <a:ext cx="3987614" cy="5480122"/>
          </a:xfrm>
          <a:prstGeom prst="rect">
            <a:avLst/>
          </a:prstGeom>
          <a:noFill/>
        </p:spPr>
      </p:pic>
      <p:pic>
        <p:nvPicPr>
          <p:cNvPr id="7171" name="Picture 3" descr="C:\Documents and Settings\учитель\Рабочий стол\неделя матем 2012\лабир и танграмм\tangram_2.jpg"/>
          <p:cNvPicPr>
            <a:picLocks noChangeAspect="1" noChangeArrowheads="1"/>
          </p:cNvPicPr>
          <p:nvPr/>
        </p:nvPicPr>
        <p:blipFill>
          <a:blip r:embed="rId4"/>
          <a:srcRect/>
          <a:stretch>
            <a:fillRect/>
          </a:stretch>
        </p:blipFill>
        <p:spPr bwMode="auto">
          <a:xfrm>
            <a:off x="4761541" y="361159"/>
            <a:ext cx="4013803" cy="5516113"/>
          </a:xfrm>
          <a:prstGeom prst="rect">
            <a:avLst/>
          </a:prstGeom>
          <a:noFill/>
        </p:spPr>
      </p:pic>
    </p:spTree>
    <p:extLst>
      <p:ext uri="{BB962C8B-B14F-4D97-AF65-F5344CB8AC3E}">
        <p14:creationId xmlns:p14="http://schemas.microsoft.com/office/powerpoint/2010/main" val="32871161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4" name="Рисунок 3" descr="Задания к игре"/>
          <p:cNvPicPr/>
          <p:nvPr/>
        </p:nvPicPr>
        <p:blipFill>
          <a:blip r:embed="rId3"/>
          <a:srcRect/>
          <a:stretch>
            <a:fillRect/>
          </a:stretch>
        </p:blipFill>
        <p:spPr bwMode="auto">
          <a:xfrm>
            <a:off x="1043608" y="299218"/>
            <a:ext cx="7416824" cy="5794077"/>
          </a:xfrm>
          <a:prstGeom prst="rect">
            <a:avLst/>
          </a:prstGeom>
          <a:noFill/>
          <a:ln w="9525">
            <a:noFill/>
            <a:miter lim="800000"/>
            <a:headEnd/>
            <a:tailEnd/>
          </a:ln>
        </p:spPr>
      </p:pic>
    </p:spTree>
    <p:extLst>
      <p:ext uri="{BB962C8B-B14F-4D97-AF65-F5344CB8AC3E}">
        <p14:creationId xmlns:p14="http://schemas.microsoft.com/office/powerpoint/2010/main" val="34328631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pic>
        <p:nvPicPr>
          <p:cNvPr id="4" name="Рисунок 3" descr="http://puzzles.h1.ru/images/Puzzles/tangram3.gif"/>
          <p:cNvPicPr/>
          <p:nvPr/>
        </p:nvPicPr>
        <p:blipFill>
          <a:blip r:embed="rId3"/>
          <a:srcRect/>
          <a:stretch>
            <a:fillRect/>
          </a:stretch>
        </p:blipFill>
        <p:spPr bwMode="auto">
          <a:xfrm>
            <a:off x="683568" y="-99392"/>
            <a:ext cx="7929618" cy="6357982"/>
          </a:xfrm>
          <a:prstGeom prst="rect">
            <a:avLst/>
          </a:prstGeom>
          <a:noFill/>
          <a:ln w="9525">
            <a:noFill/>
            <a:miter lim="800000"/>
            <a:headEnd/>
            <a:tailEnd/>
          </a:ln>
        </p:spPr>
      </p:pic>
    </p:spTree>
    <p:extLst>
      <p:ext uri="{BB962C8B-B14F-4D97-AF65-F5344CB8AC3E}">
        <p14:creationId xmlns:p14="http://schemas.microsoft.com/office/powerpoint/2010/main" val="8562425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31966"/>
            <a:ext cx="9144793" cy="7321931"/>
          </a:xfrm>
          <a:prstGeom prst="rect">
            <a:avLst/>
          </a:prstGeom>
        </p:spPr>
      </p:pic>
      <p:sp>
        <p:nvSpPr>
          <p:cNvPr id="5" name="Прямоугольник 4"/>
          <p:cNvSpPr/>
          <p:nvPr/>
        </p:nvSpPr>
        <p:spPr>
          <a:xfrm>
            <a:off x="836612" y="836712"/>
            <a:ext cx="7767835" cy="3046988"/>
          </a:xfrm>
          <a:prstGeom prst="rect">
            <a:avLst/>
          </a:prstGeom>
        </p:spPr>
        <p:txBody>
          <a:bodyPr wrap="square">
            <a:spAutoFit/>
          </a:bodyPr>
          <a:lstStyle/>
          <a:p>
            <a:pPr algn="ctr" fontAlgn="auto">
              <a:spcBef>
                <a:spcPts val="0"/>
              </a:spcBef>
              <a:spcAft>
                <a:spcPts val="0"/>
              </a:spcAft>
              <a:defRPr/>
            </a:pPr>
            <a:r>
              <a:rPr lang="ru-RU" sz="4800" b="1" dirty="0">
                <a:solidFill>
                  <a:srgbClr val="FF0000"/>
                </a:solidFill>
                <a:effectLst>
                  <a:outerShdw blurRad="38100" dist="38100" dir="2700000" algn="tl">
                    <a:srgbClr val="000000">
                      <a:alpha val="43137"/>
                    </a:srgbClr>
                  </a:outerShdw>
                </a:effectLst>
                <a:latin typeface="+mn-lt"/>
              </a:rPr>
              <a:t>Не опускайте рук, </a:t>
            </a:r>
            <a:r>
              <a:rPr lang="ru-RU" sz="4800" b="1" dirty="0" err="1">
                <a:solidFill>
                  <a:srgbClr val="FF0000"/>
                </a:solidFill>
                <a:effectLst>
                  <a:outerShdw blurRad="38100" dist="38100" dir="2700000" algn="tl">
                    <a:srgbClr val="000000">
                      <a:alpha val="43137"/>
                    </a:srgbClr>
                  </a:outerShdw>
                </a:effectLst>
                <a:latin typeface="+mn-lt"/>
              </a:rPr>
              <a:t>займіться</a:t>
            </a:r>
            <a:r>
              <a:rPr lang="ru-RU" sz="4800" b="1" dirty="0">
                <a:solidFill>
                  <a:srgbClr val="FF0000"/>
                </a:solidFill>
                <a:effectLst>
                  <a:outerShdw blurRad="38100" dist="38100" dir="2700000" algn="tl">
                    <a:srgbClr val="000000">
                      <a:alpha val="43137"/>
                    </a:srgbClr>
                  </a:outerShdw>
                </a:effectLst>
                <a:latin typeface="+mn-lt"/>
              </a:rPr>
              <a:t> математикою, </a:t>
            </a:r>
          </a:p>
          <a:p>
            <a:pPr algn="ctr" fontAlgn="auto">
              <a:spcBef>
                <a:spcPts val="0"/>
              </a:spcBef>
              <a:spcAft>
                <a:spcPts val="0"/>
              </a:spcAft>
              <a:defRPr/>
            </a:pPr>
            <a:r>
              <a:rPr lang="ru-RU" sz="4800" b="1" dirty="0">
                <a:solidFill>
                  <a:srgbClr val="FF0000"/>
                </a:solidFill>
                <a:effectLst>
                  <a:outerShdw blurRad="38100" dist="38100" dir="2700000" algn="tl">
                    <a:srgbClr val="000000">
                      <a:alpha val="43137"/>
                    </a:srgbClr>
                  </a:outerShdw>
                </a:effectLst>
                <a:latin typeface="+mn-lt"/>
              </a:rPr>
              <a:t>і </a:t>
            </a:r>
            <a:r>
              <a:rPr lang="ru-RU" sz="4800" b="1" dirty="0" err="1">
                <a:solidFill>
                  <a:srgbClr val="FF0000"/>
                </a:solidFill>
                <a:effectLst>
                  <a:outerShdw blurRad="38100" dist="38100" dir="2700000" algn="tl">
                    <a:srgbClr val="000000">
                      <a:alpha val="43137"/>
                    </a:srgbClr>
                  </a:outerShdw>
                </a:effectLst>
                <a:latin typeface="+mn-lt"/>
              </a:rPr>
              <a:t>ви</a:t>
            </a:r>
            <a:r>
              <a:rPr lang="ru-RU" sz="4800" b="1" dirty="0">
                <a:solidFill>
                  <a:srgbClr val="FF0000"/>
                </a:solidFill>
                <a:effectLst>
                  <a:outerShdw blurRad="38100" dist="38100" dir="2700000" algn="tl">
                    <a:srgbClr val="000000">
                      <a:alpha val="43137"/>
                    </a:srgbClr>
                  </a:outerShdw>
                </a:effectLst>
                <a:latin typeface="+mn-lt"/>
              </a:rPr>
              <a:t> </a:t>
            </a:r>
            <a:r>
              <a:rPr lang="ru-RU" sz="4800" b="1" dirty="0" err="1">
                <a:solidFill>
                  <a:srgbClr val="FF0000"/>
                </a:solidFill>
                <a:effectLst>
                  <a:outerShdw blurRad="38100" dist="38100" dir="2700000" algn="tl">
                    <a:srgbClr val="000000">
                      <a:alpha val="43137"/>
                    </a:srgbClr>
                  </a:outerShdw>
                </a:effectLst>
                <a:latin typeface="+mn-lt"/>
              </a:rPr>
              <a:t>прозрієте</a:t>
            </a:r>
            <a:r>
              <a:rPr lang="ru-RU" sz="4800" b="1" dirty="0">
                <a:solidFill>
                  <a:srgbClr val="FF0000"/>
                </a:solidFill>
                <a:effectLst>
                  <a:outerShdw blurRad="38100" dist="38100" dir="2700000" algn="tl">
                    <a:srgbClr val="000000">
                      <a:alpha val="43137"/>
                    </a:srgbClr>
                  </a:outerShdw>
                </a:effectLst>
                <a:latin typeface="+mn-lt"/>
              </a:rPr>
              <a:t> </a:t>
            </a:r>
            <a:r>
              <a:rPr lang="ru-RU" sz="4800" b="1" dirty="0" err="1">
                <a:solidFill>
                  <a:srgbClr val="FF0000"/>
                </a:solidFill>
                <a:effectLst>
                  <a:outerShdw blurRad="38100" dist="38100" dir="2700000" algn="tl">
                    <a:srgbClr val="000000">
                      <a:alpha val="43137"/>
                    </a:srgbClr>
                  </a:outerShdw>
                </a:effectLst>
                <a:latin typeface="+mn-lt"/>
              </a:rPr>
              <a:t>душею</a:t>
            </a:r>
            <a:r>
              <a:rPr lang="ru-RU" sz="4800" b="1" dirty="0">
                <a:solidFill>
                  <a:srgbClr val="FF0000"/>
                </a:solidFill>
                <a:effectLst>
                  <a:outerShdw blurRad="38100" dist="38100" dir="2700000" algn="tl">
                    <a:srgbClr val="000000">
                      <a:alpha val="43137"/>
                    </a:srgbClr>
                  </a:outerShdw>
                </a:effectLst>
                <a:latin typeface="+mn-lt"/>
              </a:rPr>
              <a:t> … </a:t>
            </a:r>
          </a:p>
          <a:p>
            <a:pPr algn="ctr" fontAlgn="auto">
              <a:spcBef>
                <a:spcPts val="0"/>
              </a:spcBef>
              <a:spcAft>
                <a:spcPts val="0"/>
              </a:spcAft>
              <a:defRPr/>
            </a:pPr>
            <a:r>
              <a:rPr lang="ru-RU" sz="4800" b="1" dirty="0">
                <a:solidFill>
                  <a:srgbClr val="FF0000"/>
                </a:solidFill>
                <a:effectLst>
                  <a:outerShdw blurRad="38100" dist="38100" dir="2700000" algn="tl">
                    <a:srgbClr val="000000">
                      <a:alpha val="43137"/>
                    </a:srgbClr>
                  </a:outerShdw>
                </a:effectLst>
                <a:latin typeface="+mn-lt"/>
              </a:rPr>
              <a:t>			</a:t>
            </a:r>
            <a:r>
              <a:rPr lang="ru-RU" sz="4800" i="1" dirty="0" err="1">
                <a:solidFill>
                  <a:srgbClr val="FF0000"/>
                </a:solidFill>
                <a:effectLst>
                  <a:outerShdw blurRad="38100" dist="38100" dir="2700000" algn="tl">
                    <a:srgbClr val="000000">
                      <a:alpha val="43137"/>
                    </a:srgbClr>
                  </a:outerShdw>
                </a:effectLst>
                <a:latin typeface="+mn-lt"/>
              </a:rPr>
              <a:t>М.П.Кравчук</a:t>
            </a:r>
            <a:endParaRPr lang="uk-UA" sz="4800" i="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97" y="-228917"/>
            <a:ext cx="9144793" cy="7315834"/>
          </a:xfrm>
          <a:prstGeom prst="rect">
            <a:avLst/>
          </a:prstGeom>
        </p:spPr>
      </p:pic>
      <p:sp>
        <p:nvSpPr>
          <p:cNvPr id="4" name="Прямоугольник 3"/>
          <p:cNvSpPr/>
          <p:nvPr/>
        </p:nvSpPr>
        <p:spPr>
          <a:xfrm>
            <a:off x="611560" y="188640"/>
            <a:ext cx="8136904" cy="5632311"/>
          </a:xfrm>
          <a:prstGeom prst="rect">
            <a:avLst/>
          </a:prstGeom>
        </p:spPr>
        <p:txBody>
          <a:bodyPr wrap="square">
            <a:spAutoFit/>
          </a:bodyPr>
          <a:lstStyle/>
          <a:p>
            <a:pPr indent="271463" algn="just" eaLnBrk="1" hangingPunct="1">
              <a:lnSpc>
                <a:spcPct val="150000"/>
              </a:lnSpc>
            </a:pPr>
            <a:r>
              <a:rPr lang="uk-UA" sz="2400" dirty="0" smtClean="0">
                <a:solidFill>
                  <a:srgbClr val="333333"/>
                </a:solidFill>
                <a:latin typeface="Times New Roman" panose="02020603050405020304" pitchFamily="18" charset="0"/>
              </a:rPr>
              <a:t>У результаті складання цих частин один з одним виходять плоскі фігури, контури яких нагадують всілякі предмети, починаючи від людини, тварин і закінчуючи знаряддями праці і предметами побуту. Такого роду головоломки часто називають "геометричними конструкторами", "головоломками з картону" або "розрізними головоломками".</a:t>
            </a:r>
          </a:p>
          <a:p>
            <a:pPr algn="just" eaLnBrk="1" hangingPunct="1">
              <a:lnSpc>
                <a:spcPct val="150000"/>
              </a:lnSpc>
            </a:pPr>
            <a:r>
              <a:rPr lang="uk-UA" sz="2400" dirty="0" smtClean="0">
                <a:solidFill>
                  <a:srgbClr val="333333"/>
                </a:solidFill>
                <a:latin typeface="Times New Roman" panose="02020603050405020304" pitchFamily="18" charset="0"/>
              </a:rPr>
              <a:t>	</a:t>
            </a:r>
          </a:p>
          <a:p>
            <a:pPr indent="357188" algn="just" eaLnBrk="1" hangingPunct="1">
              <a:lnSpc>
                <a:spcPct val="150000"/>
              </a:lnSpc>
            </a:pPr>
            <a:r>
              <a:rPr lang="uk-UA" sz="2400" dirty="0" err="1" smtClean="0">
                <a:solidFill>
                  <a:srgbClr val="333333"/>
                </a:solidFill>
                <a:latin typeface="Times New Roman" panose="02020603050405020304" pitchFamily="18" charset="0"/>
              </a:rPr>
              <a:t>Танграм</a:t>
            </a:r>
            <a:r>
              <a:rPr lang="uk-UA" sz="2400" dirty="0" smtClean="0">
                <a:solidFill>
                  <a:srgbClr val="333333"/>
                </a:solidFill>
                <a:latin typeface="Times New Roman" panose="02020603050405020304" pitchFamily="18" charset="0"/>
              </a:rPr>
              <a:t> означає «сім дощечок </a:t>
            </a:r>
          </a:p>
          <a:p>
            <a:pPr indent="357188" algn="just" eaLnBrk="1" hangingPunct="1">
              <a:lnSpc>
                <a:spcPct val="150000"/>
              </a:lnSpc>
            </a:pPr>
            <a:r>
              <a:rPr lang="uk-UA" sz="2400" dirty="0" smtClean="0">
                <a:solidFill>
                  <a:srgbClr val="333333"/>
                </a:solidFill>
                <a:latin typeface="Times New Roman" panose="02020603050405020304" pitchFamily="18" charset="0"/>
              </a:rPr>
              <a:t>майстерності».</a:t>
            </a:r>
            <a:endParaRPr lang="uk-UA" sz="2400" dirty="0">
              <a:solidFill>
                <a:srgbClr val="333333"/>
              </a:solidFill>
              <a:latin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5220072" y="3491855"/>
            <a:ext cx="3642373" cy="3356992"/>
          </a:xfrm>
          <a:prstGeom prst="rect">
            <a:avLst/>
          </a:prstGeom>
        </p:spPr>
      </p:pic>
    </p:spTree>
    <p:extLst>
      <p:ext uri="{BB962C8B-B14F-4D97-AF65-F5344CB8AC3E}">
        <p14:creationId xmlns:p14="http://schemas.microsoft.com/office/powerpoint/2010/main" val="37606252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29699" name="Рисунок 4" descr="C:\Users\Светлана\Desktop\танграм\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196" y="-21133"/>
            <a:ext cx="2406479" cy="37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Рисунок 5" descr="C:\Users\Светлана\Desktop\танграм\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973" y="-18852"/>
            <a:ext cx="2386964" cy="37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836278"/>
            <a:ext cx="2123155" cy="301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64" y="-1"/>
            <a:ext cx="2658994" cy="369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44240264_tangram_ga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223" y="3863167"/>
            <a:ext cx="393382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sp>
        <p:nvSpPr>
          <p:cNvPr id="30723" name="Rectangle 3"/>
          <p:cNvSpPr txBox="1">
            <a:spLocks/>
          </p:cNvSpPr>
          <p:nvPr/>
        </p:nvSpPr>
        <p:spPr bwMode="auto">
          <a:xfrm>
            <a:off x="524397" y="670025"/>
            <a:ext cx="8033890" cy="2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2" indent="357188" algn="just" eaLnBrk="1" hangingPunct="1">
              <a:buFont typeface="Arial" panose="020B0604020202020204" pitchFamily="34" charset="0"/>
              <a:buNone/>
            </a:pPr>
            <a:r>
              <a:rPr lang="ru-RU" sz="2400" dirty="0">
                <a:latin typeface="Times New Roman" panose="02020603050405020304" pitchFamily="18" charset="0"/>
                <a:cs typeface="Times New Roman" panose="02020603050405020304" pitchFamily="18" charset="0"/>
              </a:rPr>
              <a:t>	Більше 4000 </a:t>
            </a:r>
            <a:r>
              <a:rPr lang="ru-RU" sz="2400" dirty="0" err="1">
                <a:latin typeface="Times New Roman" panose="02020603050405020304" pitchFamily="18" charset="0"/>
                <a:cs typeface="Times New Roman" panose="02020603050405020304" pitchFamily="18" charset="0"/>
              </a:rPr>
              <a:t>тисяч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тому в однієї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з рук </a:t>
            </a:r>
            <a:r>
              <a:rPr lang="ru-RU" sz="2400" dirty="0" err="1">
                <a:latin typeface="Times New Roman" panose="02020603050405020304" pitchFamily="18" charset="0"/>
                <a:cs typeface="Times New Roman" panose="02020603050405020304" pitchFamily="18" charset="0"/>
              </a:rPr>
              <a:t>випала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порцеляновий</a:t>
            </a:r>
            <a:r>
              <a:rPr lang="ru-RU" sz="2400" dirty="0">
                <a:latin typeface="Times New Roman" panose="02020603050405020304" pitchFamily="18" charset="0"/>
                <a:cs typeface="Times New Roman" panose="02020603050405020304" pitchFamily="18" charset="0"/>
              </a:rPr>
              <a:t> плитка і </a:t>
            </a:r>
            <a:r>
              <a:rPr lang="ru-RU" sz="2400" dirty="0" err="1">
                <a:latin typeface="Times New Roman" panose="02020603050405020304" pitchFamily="18" charset="0"/>
                <a:cs typeface="Times New Roman" panose="02020603050405020304" pitchFamily="18" charset="0"/>
              </a:rPr>
              <a:t>розбилася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Засмучений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поспіхом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намагався</a:t>
            </a:r>
            <a:r>
              <a:rPr lang="ru-RU" sz="2400" dirty="0">
                <a:latin typeface="Times New Roman" panose="02020603050405020304" pitchFamily="18" charset="0"/>
                <a:cs typeface="Times New Roman" panose="02020603050405020304" pitchFamily="18" charset="0"/>
              </a:rPr>
              <a:t> її </a:t>
            </a:r>
            <a:r>
              <a:rPr lang="ru-RU" sz="2400" dirty="0" err="1">
                <a:latin typeface="Times New Roman" panose="02020603050405020304" pitchFamily="18" charset="0"/>
                <a:cs typeface="Times New Roman" panose="02020603050405020304" pitchFamily="18" charset="0"/>
              </a:rPr>
              <a:t>скласти</a:t>
            </a:r>
            <a:r>
              <a:rPr lang="ru-RU" sz="2400" dirty="0">
                <a:latin typeface="Times New Roman" panose="02020603050405020304" pitchFamily="18" charset="0"/>
                <a:cs typeface="Times New Roman" panose="02020603050405020304" pitchFamily="18" charset="0"/>
              </a:rPr>
              <a:t>, але </a:t>
            </a:r>
            <a:r>
              <a:rPr lang="ru-RU" sz="2400" dirty="0" err="1">
                <a:latin typeface="Times New Roman" panose="02020603050405020304" pitchFamily="18" charset="0"/>
                <a:cs typeface="Times New Roman" panose="02020603050405020304" pitchFamily="18" charset="0"/>
              </a:rPr>
              <a:t>кожен</a:t>
            </a:r>
            <a:r>
              <a:rPr lang="ru-RU" sz="2400" dirty="0">
                <a:latin typeface="Times New Roman" panose="02020603050405020304" pitchFamily="18" charset="0"/>
                <a:cs typeface="Times New Roman" panose="02020603050405020304" pitchFamily="18" charset="0"/>
              </a:rPr>
              <a:t> раз </a:t>
            </a:r>
            <a:r>
              <a:rPr lang="ru-RU" sz="2400" dirty="0" err="1">
                <a:latin typeface="Times New Roman" panose="02020603050405020304" pitchFamily="18" charset="0"/>
                <a:cs typeface="Times New Roman" panose="02020603050405020304" pitchFamily="18" charset="0"/>
              </a:rPr>
              <a:t>отримував</a:t>
            </a:r>
            <a:r>
              <a:rPr lang="ru-RU" sz="2400" dirty="0">
                <a:latin typeface="Times New Roman" panose="02020603050405020304" pitchFamily="18" charset="0"/>
                <a:cs typeface="Times New Roman" panose="02020603050405020304" pitchFamily="18" charset="0"/>
              </a:rPr>
              <a:t> все нові </a:t>
            </a:r>
            <a:r>
              <a:rPr lang="ru-RU" sz="2400" dirty="0" err="1">
                <a:latin typeface="Times New Roman" panose="02020603050405020304" pitchFamily="18" charset="0"/>
                <a:cs typeface="Times New Roman" panose="02020603050405020304" pitchFamily="18" charset="0"/>
              </a:rPr>
              <a:t>цікаві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зображення</a:t>
            </a:r>
            <a:r>
              <a:rPr lang="ru-RU" sz="2400" dirty="0">
                <a:latin typeface="Times New Roman" panose="02020603050405020304" pitchFamily="18" charset="0"/>
                <a:cs typeface="Times New Roman" panose="02020603050405020304" pitchFamily="18" charset="0"/>
              </a:rPr>
              <a:t>. Це </a:t>
            </a:r>
            <a:r>
              <a:rPr lang="ru-RU" sz="2400" dirty="0" err="1">
                <a:latin typeface="Times New Roman" panose="02020603050405020304" pitchFamily="18" charset="0"/>
                <a:cs typeface="Times New Roman" panose="02020603050405020304" pitchFamily="18" charset="0"/>
              </a:rPr>
              <a:t>заняття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виявилося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настільки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захоплюючим</a:t>
            </a:r>
            <a:r>
              <a:rPr lang="ru-RU" sz="2400" dirty="0">
                <a:latin typeface="Times New Roman" panose="02020603050405020304" pitchFamily="18" charset="0"/>
                <a:cs typeface="Times New Roman" panose="02020603050405020304" pitchFamily="18" charset="0"/>
              </a:rPr>
              <a:t>, що </a:t>
            </a:r>
            <a:r>
              <a:rPr lang="ru-RU" sz="2400" dirty="0" err="1">
                <a:latin typeface="Times New Roman" panose="02020603050405020304" pitchFamily="18" charset="0"/>
                <a:cs typeface="Times New Roman" panose="02020603050405020304" pitchFamily="18" charset="0"/>
              </a:rPr>
              <a:t>згодом</a:t>
            </a:r>
            <a:r>
              <a:rPr lang="ru-RU" sz="2400" dirty="0">
                <a:latin typeface="Times New Roman" panose="02020603050405020304" pitchFamily="18" charset="0"/>
                <a:cs typeface="Times New Roman" panose="02020603050405020304" pitchFamily="18" charset="0"/>
              </a:rPr>
              <a:t> квадрат, </a:t>
            </a:r>
            <a:r>
              <a:rPr lang="ru-RU" sz="2400" dirty="0" err="1">
                <a:latin typeface="Times New Roman" panose="02020603050405020304" pitchFamily="18" charset="0"/>
                <a:cs typeface="Times New Roman" panose="02020603050405020304" pitchFamily="18" charset="0"/>
              </a:rPr>
              <a:t>складений</a:t>
            </a:r>
            <a:r>
              <a:rPr lang="ru-RU" sz="2400" dirty="0">
                <a:latin typeface="Times New Roman" panose="02020603050405020304" pitchFamily="18" charset="0"/>
                <a:cs typeface="Times New Roman" panose="02020603050405020304" pitchFamily="18" charset="0"/>
              </a:rPr>
              <a:t> з семи </a:t>
            </a:r>
            <a:r>
              <a:rPr lang="ru-RU" sz="2400" dirty="0" err="1" smtClean="0">
                <a:latin typeface="Times New Roman" panose="02020603050405020304" pitchFamily="18" charset="0"/>
                <a:cs typeface="Times New Roman" panose="02020603050405020304" pitchFamily="18" charset="0"/>
              </a:rPr>
              <a:t>геометричних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фігур</a:t>
            </a:r>
            <a:r>
              <a:rPr lang="ru-RU" sz="2400" dirty="0">
                <a:latin typeface="Times New Roman" panose="02020603050405020304" pitchFamily="18" charset="0"/>
                <a:cs typeface="Times New Roman" panose="02020603050405020304" pitchFamily="18" charset="0"/>
              </a:rPr>
              <a:t>, назвали </a:t>
            </a:r>
            <a:r>
              <a:rPr lang="ru-RU" sz="2400" dirty="0" err="1">
                <a:latin typeface="Times New Roman" panose="02020603050405020304" pitchFamily="18" charset="0"/>
                <a:cs typeface="Times New Roman" panose="02020603050405020304" pitchFamily="18" charset="0"/>
              </a:rPr>
              <a:t>Дошкою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Мудрості</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307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483" t="6614" r="4978" b="5591"/>
          <a:stretch/>
        </p:blipFill>
        <p:spPr bwMode="auto">
          <a:xfrm>
            <a:off x="4729781" y="3393007"/>
            <a:ext cx="3828506" cy="250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Заголовок 6"/>
          <p:cNvSpPr>
            <a:spLocks noGrp="1"/>
          </p:cNvSpPr>
          <p:nvPr>
            <p:ph type="title"/>
          </p:nvPr>
        </p:nvSpPr>
        <p:spPr>
          <a:xfrm>
            <a:off x="426542" y="-22373"/>
            <a:ext cx="8229600" cy="646112"/>
          </a:xfrm>
        </p:spPr>
        <p:txBody>
          <a:bodyPr>
            <a:spAutoFit/>
          </a:bodyPr>
          <a:lstStyle/>
          <a:p>
            <a:pPr eaLnBrk="1" hangingPunct="1"/>
            <a:r>
              <a:rPr lang="ru-RU" sz="3600" b="1" dirty="0" smtClean="0">
                <a:solidFill>
                  <a:srgbClr val="FF0000"/>
                </a:solidFill>
              </a:rPr>
              <a:t>Легенда </a:t>
            </a:r>
            <a:r>
              <a:rPr lang="en-US" sz="3600" b="1" dirty="0" err="1" smtClean="0">
                <a:solidFill>
                  <a:srgbClr val="FF0000"/>
                </a:solidFill>
              </a:rPr>
              <a:t>про</a:t>
            </a:r>
            <a:r>
              <a:rPr lang="en-US" sz="3600" b="1" dirty="0" smtClean="0">
                <a:solidFill>
                  <a:srgbClr val="FF0000"/>
                </a:solidFill>
              </a:rPr>
              <a:t> </a:t>
            </a:r>
            <a:r>
              <a:rPr lang="uk-UA" sz="3600" b="1" dirty="0" smtClean="0">
                <a:solidFill>
                  <a:srgbClr val="FF0000"/>
                </a:solidFill>
              </a:rPr>
              <a:t>розбиту плитку</a:t>
            </a:r>
            <a:endParaRPr lang="ru-RU" sz="3600" b="1" i="1" dirty="0" smtClean="0">
              <a:solidFill>
                <a:srgbClr val="FF0000"/>
              </a:solidFill>
            </a:endParaRPr>
          </a:p>
        </p:txBody>
      </p:sp>
      <p:pic>
        <p:nvPicPr>
          <p:cNvPr id="30726" name="Рисунок 7" descr="http://ic.pics.livejournal.com/key_ar/22065631/105878/105878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461543"/>
            <a:ext cx="3816424"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sp>
        <p:nvSpPr>
          <p:cNvPr id="31747" name="TextBox 3"/>
          <p:cNvSpPr txBox="1">
            <a:spLocks noChangeArrowheads="1"/>
          </p:cNvSpPr>
          <p:nvPr/>
        </p:nvSpPr>
        <p:spPr bwMode="auto">
          <a:xfrm>
            <a:off x="1680145" y="-433388"/>
            <a:ext cx="6530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dirty="0">
                <a:solidFill>
                  <a:srgbClr val="FF0000"/>
                </a:solidFill>
                <a:latin typeface="Calibri" panose="020F0502020204030204" pitchFamily="34" charset="0"/>
              </a:rPr>
              <a:t>Легенда </a:t>
            </a:r>
            <a:r>
              <a:rPr lang="en-US" sz="3200" b="1" dirty="0" err="1">
                <a:solidFill>
                  <a:srgbClr val="FF0000"/>
                </a:solidFill>
                <a:latin typeface="Calibri" panose="020F0502020204030204" pitchFamily="34" charset="0"/>
              </a:rPr>
              <a:t>про</a:t>
            </a:r>
            <a:r>
              <a:rPr lang="en-US" sz="3200" b="1" dirty="0">
                <a:solidFill>
                  <a:srgbClr val="FF0000"/>
                </a:solidFill>
                <a:latin typeface="Calibri" panose="020F0502020204030204" pitchFamily="34" charset="0"/>
              </a:rPr>
              <a:t> </a:t>
            </a:r>
            <a:r>
              <a:rPr lang="en-US" sz="3200" b="1" dirty="0" err="1">
                <a:solidFill>
                  <a:srgbClr val="FF0000"/>
                </a:solidFill>
                <a:latin typeface="Calibri" panose="020F0502020204030204" pitchFamily="34" charset="0"/>
              </a:rPr>
              <a:t>те</a:t>
            </a:r>
            <a:r>
              <a:rPr lang="ru-RU" sz="3200" b="1" dirty="0">
                <a:solidFill>
                  <a:srgbClr val="FF0000"/>
                </a:solidFill>
                <a:latin typeface="Calibri" panose="020F0502020204030204" pitchFamily="34" charset="0"/>
              </a:rPr>
              <a:t>, </a:t>
            </a:r>
            <a:r>
              <a:rPr lang="en-US" sz="3200" b="1" dirty="0" err="1">
                <a:solidFill>
                  <a:srgbClr val="FF0000"/>
                </a:solidFill>
                <a:latin typeface="Calibri" panose="020F0502020204030204" pitchFamily="34" charset="0"/>
              </a:rPr>
              <a:t>як</a:t>
            </a:r>
            <a:r>
              <a:rPr lang="ru-RU" sz="3200" b="1" dirty="0">
                <a:solidFill>
                  <a:srgbClr val="FF0000"/>
                </a:solidFill>
                <a:latin typeface="Calibri" panose="020F0502020204030204" pitchFamily="34" charset="0"/>
              </a:rPr>
              <a:t> три </a:t>
            </a:r>
            <a:r>
              <a:rPr lang="en-US" sz="3200" b="1" dirty="0" err="1">
                <a:solidFill>
                  <a:srgbClr val="FF0000"/>
                </a:solidFill>
                <a:latin typeface="Calibri" panose="020F0502020204030204" pitchFamily="34" charset="0"/>
              </a:rPr>
              <a:t>китайскі</a:t>
            </a:r>
            <a:endParaRPr lang="ru-RU" sz="3200" b="1" dirty="0">
              <a:solidFill>
                <a:srgbClr val="FF0000"/>
              </a:solidFill>
              <a:latin typeface="Calibri" panose="020F0502020204030204" pitchFamily="34" charset="0"/>
            </a:endParaRPr>
          </a:p>
          <a:p>
            <a:pPr eaLnBrk="1" hangingPunct="1"/>
            <a:r>
              <a:rPr lang="ru-RU" sz="3200" b="1" dirty="0">
                <a:solidFill>
                  <a:srgbClr val="FF0000"/>
                </a:solidFill>
                <a:latin typeface="Calibri" panose="020F0502020204030204" pitchFamily="34" charset="0"/>
              </a:rPr>
              <a:t> </a:t>
            </a:r>
            <a:r>
              <a:rPr lang="en-US" sz="3200" b="1" dirty="0" err="1">
                <a:solidFill>
                  <a:srgbClr val="FF0000"/>
                </a:solidFill>
                <a:latin typeface="Calibri" panose="020F0502020204030204" pitchFamily="34" charset="0"/>
              </a:rPr>
              <a:t>мудреці</a:t>
            </a:r>
            <a:r>
              <a:rPr lang="ru-RU" sz="3200" b="1" dirty="0">
                <a:solidFill>
                  <a:srgbClr val="FF0000"/>
                </a:solidFill>
                <a:latin typeface="Calibri" panose="020F0502020204030204" pitchFamily="34" charset="0"/>
              </a:rPr>
              <a:t> придумали </a:t>
            </a:r>
            <a:r>
              <a:rPr lang="ru-RU" sz="3200" b="1" i="1" dirty="0" err="1">
                <a:solidFill>
                  <a:srgbClr val="FF0000"/>
                </a:solidFill>
                <a:latin typeface="Calibri" panose="020F0502020204030204" pitchFamily="34" charset="0"/>
              </a:rPr>
              <a:t>Танграм</a:t>
            </a:r>
            <a:endParaRPr lang="ru-RU" sz="3200" b="1" i="1" dirty="0">
              <a:solidFill>
                <a:srgbClr val="FF0000"/>
              </a:solidFill>
              <a:latin typeface="Calibri" panose="020F0502020204030204" pitchFamily="34" charset="0"/>
            </a:endParaRPr>
          </a:p>
        </p:txBody>
      </p:sp>
      <p:pic>
        <p:nvPicPr>
          <p:cNvPr id="31748" name="Рисунок 4" descr="http://collection.sinaimg.cn/pmzx/20110329/U5566P1081T2D21651F7DT201103291049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14" y="908720"/>
            <a:ext cx="2233760" cy="3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Содержимое 3" descr="http://img1.liveinternet.ru/images/attach/c/7/96/852/96852321_48732226_1253016406_3_Tiger__boy.jpg">
            <a:hlinkClick r:id="rId5"/>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930800" y="3212976"/>
            <a:ext cx="2046635" cy="325621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50" name="Прямоугольник 1"/>
          <p:cNvSpPr>
            <a:spLocks noChangeArrowheads="1"/>
          </p:cNvSpPr>
          <p:nvPr/>
        </p:nvSpPr>
        <p:spPr bwMode="auto">
          <a:xfrm>
            <a:off x="2560762" y="837754"/>
            <a:ext cx="402746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sz="2400" dirty="0">
                <a:solidFill>
                  <a:srgbClr val="333333"/>
                </a:solidFill>
                <a:latin typeface="Times New Roman" panose="02020603050405020304" pitchFamily="18" charset="0"/>
              </a:rPr>
              <a:t> 	Майже дві з половиною тисячі років тому у немолодого імператора Китаю народився довгоочікуваний син і спадкоємець. </a:t>
            </a:r>
          </a:p>
          <a:p>
            <a:pPr algn="just" eaLnBrk="1" hangingPunct="1"/>
            <a:r>
              <a:rPr lang="uk-UA" sz="2400" dirty="0">
                <a:solidFill>
                  <a:srgbClr val="333333"/>
                </a:solidFill>
                <a:latin typeface="Times New Roman" panose="02020603050405020304" pitchFamily="18" charset="0"/>
              </a:rPr>
              <a:t>	Йшли роки. Хлопчик ріс здоровим і кмітливим не по літах. Одне турбувало старого імператора: його син, майбутній володар величезної країни, не хотів вчитися. Хлопчикові доставляло більше задоволення цілий день бавитися іграшками. </a:t>
            </a:r>
            <a:endParaRPr lang="uk-UA" sz="2400" dirty="0">
              <a:latin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sp>
        <p:nvSpPr>
          <p:cNvPr id="32771" name="Прямоугольник 3"/>
          <p:cNvSpPr>
            <a:spLocks noChangeArrowheads="1"/>
          </p:cNvSpPr>
          <p:nvPr/>
        </p:nvSpPr>
        <p:spPr bwMode="auto">
          <a:xfrm>
            <a:off x="323528" y="-243408"/>
            <a:ext cx="856895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sz="2400" dirty="0">
                <a:solidFill>
                  <a:srgbClr val="333333"/>
                </a:solidFill>
                <a:latin typeface="Times New Roman" panose="02020603050405020304" pitchFamily="18" charset="0"/>
              </a:rPr>
              <a:t>	Імператор покликав до себе трьох мудреців. Один з них був відомий як математик, інший прославився як художник, а третій був знаменитим філософом. Імператор повелів їм придумати гру, бавлячись якої, його син збагнув би начала математики, навчився дивитися на навколишній світ пильними очима художника, став би терплячим, як справжній філософ, і зрозумів би, що часто складні речі складаються з простих речей. </a:t>
            </a:r>
            <a:endParaRPr lang="uk-UA" sz="2400" dirty="0">
              <a:latin typeface="Calibri" panose="020F0502020204030204" pitchFamily="34" charset="0"/>
            </a:endParaRPr>
          </a:p>
        </p:txBody>
      </p:sp>
      <p:pic>
        <p:nvPicPr>
          <p:cNvPr id="32772" name="Picture 12" descr="E1YXFCAPTE890CAMK4JESCAW9CARUCAK19TMDCA596BAACAZV04L6CACG1YWJCAVWFXYWCAB98P3VCA2NO222CA4TSB8RCAUTS1MWCAAYUNAPCAXDIXL6CANZL7KECAY4F1MVCAFD0O8DCAS6P3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538" y="2816721"/>
            <a:ext cx="204311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13"/>
          <p:cNvSpPr txBox="1">
            <a:spLocks noChangeArrowheads="1"/>
          </p:cNvSpPr>
          <p:nvPr/>
        </p:nvSpPr>
        <p:spPr bwMode="auto">
          <a:xfrm>
            <a:off x="3564223" y="5733256"/>
            <a:ext cx="2087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sz="2800" b="1" dirty="0">
                <a:solidFill>
                  <a:srgbClr val="FF0000"/>
                </a:solidFill>
                <a:latin typeface="Calibri" panose="020F0502020204030204" pitchFamily="34" charset="0"/>
              </a:rPr>
              <a:t>математик</a:t>
            </a:r>
          </a:p>
        </p:txBody>
      </p:sp>
      <p:sp>
        <p:nvSpPr>
          <p:cNvPr id="32774" name="Text Box 14"/>
          <p:cNvSpPr txBox="1">
            <a:spLocks noChangeArrowheads="1"/>
          </p:cNvSpPr>
          <p:nvPr/>
        </p:nvSpPr>
        <p:spPr bwMode="auto">
          <a:xfrm>
            <a:off x="809625" y="5259164"/>
            <a:ext cx="2087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sz="2800" b="1" dirty="0">
                <a:solidFill>
                  <a:srgbClr val="FF0000"/>
                </a:solidFill>
                <a:latin typeface="Calibri" panose="020F0502020204030204" pitchFamily="34" charset="0"/>
              </a:rPr>
              <a:t>художник</a:t>
            </a:r>
          </a:p>
        </p:txBody>
      </p:sp>
      <p:sp>
        <p:nvSpPr>
          <p:cNvPr id="32775" name="Text Box 15"/>
          <p:cNvSpPr txBox="1">
            <a:spLocks noChangeArrowheads="1"/>
          </p:cNvSpPr>
          <p:nvPr/>
        </p:nvSpPr>
        <p:spPr bwMode="auto">
          <a:xfrm>
            <a:off x="6418088" y="5309394"/>
            <a:ext cx="2087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sz="2800" b="1" dirty="0">
                <a:solidFill>
                  <a:srgbClr val="FF0000"/>
                </a:solidFill>
                <a:latin typeface="Calibri" panose="020F0502020204030204" pitchFamily="34" charset="0"/>
              </a:rPr>
              <a:t>ф</a:t>
            </a:r>
            <a:r>
              <a:rPr lang="uk-UA" sz="2800" b="1" dirty="0">
                <a:solidFill>
                  <a:srgbClr val="FF0000"/>
                </a:solidFill>
                <a:latin typeface="Calibri" panose="020F0502020204030204" pitchFamily="34" charset="0"/>
              </a:rPr>
              <a:t>і</a:t>
            </a:r>
            <a:r>
              <a:rPr lang="ru-RU" sz="2800" b="1" dirty="0" err="1">
                <a:solidFill>
                  <a:srgbClr val="FF0000"/>
                </a:solidFill>
                <a:latin typeface="Calibri" panose="020F0502020204030204" pitchFamily="34" charset="0"/>
              </a:rPr>
              <a:t>лософ</a:t>
            </a:r>
            <a:endParaRPr lang="ru-RU" sz="2800" b="1" dirty="0">
              <a:solidFill>
                <a:srgbClr val="FF0000"/>
              </a:solidFill>
              <a:latin typeface="Calibri" panose="020F0502020204030204" pitchFamily="34" charset="0"/>
            </a:endParaRPr>
          </a:p>
        </p:txBody>
      </p:sp>
      <p:pic>
        <p:nvPicPr>
          <p:cNvPr id="32776" name="Picture 10" descr="ZH0D8CANQYE30CARSY9SRCAXL6S1CCAUCYB3ICAIJ88ITCAEVW2VKCATPMCGNCAM3JFBCCA9Y599GCAT7IIG2CAE0907CCA6HIYJPCAF1W0LOCA0OP882CA6AJOOECA0MNGSDCAROZ3DMCAN3Y8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924175"/>
            <a:ext cx="192563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KFP9CCA8NHBNFCACOBO4ICAB5T9FFCA2QWZSNCACXC0G1CA8R7IQTCA0D062XCAHW809RCAS95MF8CA5KO7FSCA826FCKCAEYBS03CAQP748ACA36TDNKCAVITOUCCAZ6GAA3CAMA0TX2CASRA82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781300"/>
            <a:ext cx="2581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33795" name="Содержимое 3" descr="http://kofegold.com/attachments/Image/0_4c5e7_b396f280_XL.jpg?1355845852179">
            <a:hlinkClick r:id="rId3"/>
          </p:cNvPr>
          <p:cNvPicPr>
            <a:picLocks noGrp="1"/>
          </p:cNvPicPr>
          <p:nvPr>
            <p:ph idx="1"/>
          </p:nvPr>
        </p:nvPicPr>
        <p:blipFill>
          <a:blip r:embed="rId4">
            <a:extLst>
              <a:ext uri="{28A0092B-C50C-407E-A947-70E740481C1C}">
                <a14:useLocalDpi xmlns:a14="http://schemas.microsoft.com/office/drawing/2010/main" val="0"/>
              </a:ext>
            </a:extLst>
          </a:blip>
          <a:srcRect r="29256"/>
          <a:stretch>
            <a:fillRect/>
          </a:stretch>
        </p:blipFill>
        <p:spPr>
          <a:xfrm>
            <a:off x="2339974" y="3068961"/>
            <a:ext cx="5184353" cy="3206428"/>
          </a:xfrm>
        </p:spPr>
      </p:pic>
      <p:sp>
        <p:nvSpPr>
          <p:cNvPr id="33796" name="TextBox 3"/>
          <p:cNvSpPr txBox="1">
            <a:spLocks noChangeArrowheads="1"/>
          </p:cNvSpPr>
          <p:nvPr/>
        </p:nvSpPr>
        <p:spPr bwMode="auto">
          <a:xfrm>
            <a:off x="1187624" y="-171400"/>
            <a:ext cx="77422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71463" algn="just" eaLnBrk="1" hangingPunct="1">
              <a:lnSpc>
                <a:spcPct val="150000"/>
              </a:lnSpc>
            </a:pPr>
            <a:r>
              <a:rPr lang="uk-UA" sz="2400" dirty="0" smtClean="0">
                <a:latin typeface="Times New Roman" panose="02020603050405020304" pitchFamily="18" charset="0"/>
                <a:cs typeface="Times New Roman" panose="02020603050405020304" pitchFamily="18" charset="0"/>
              </a:rPr>
              <a:t>Три </a:t>
            </a:r>
            <a:r>
              <a:rPr lang="uk-UA" sz="2400" dirty="0">
                <a:latin typeface="Times New Roman" panose="02020603050405020304" pitchFamily="18" charset="0"/>
                <a:cs typeface="Times New Roman" panose="02020603050405020304" pitchFamily="18" charset="0"/>
              </a:rPr>
              <a:t>мудреці придумали "</a:t>
            </a:r>
            <a:r>
              <a:rPr lang="uk-UA" sz="2400" dirty="0" err="1">
                <a:latin typeface="Times New Roman" panose="02020603050405020304" pitchFamily="18" charset="0"/>
                <a:cs typeface="Times New Roman" panose="02020603050405020304" pitchFamily="18" charset="0"/>
              </a:rPr>
              <a:t>Ши</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Чао</a:t>
            </a:r>
            <a:r>
              <a:rPr lang="uk-UA" sz="2400" dirty="0">
                <a:latin typeface="Times New Roman" panose="02020603050405020304" pitchFamily="18" charset="0"/>
                <a:cs typeface="Times New Roman" panose="02020603050405020304" pitchFamily="18" charset="0"/>
              </a:rPr>
              <a:t>-Тю" - квадрат, </a:t>
            </a:r>
            <a:r>
              <a:rPr lang="uk-UA" sz="2400" dirty="0" err="1">
                <a:latin typeface="Times New Roman" panose="02020603050405020304" pitchFamily="18" charset="0"/>
                <a:cs typeface="Times New Roman" panose="02020603050405020304" pitchFamily="18" charset="0"/>
              </a:rPr>
              <a:t>разрізаний</a:t>
            </a:r>
            <a:r>
              <a:rPr lang="uk-UA" sz="2400" dirty="0">
                <a:latin typeface="Times New Roman" panose="02020603050405020304" pitchFamily="18" charset="0"/>
                <a:cs typeface="Times New Roman" panose="02020603050405020304" pitchFamily="18" charset="0"/>
              </a:rPr>
              <a:t> на сім частин. Кажуть, що </a:t>
            </a:r>
            <a:r>
              <a:rPr lang="uk-UA" sz="2400" dirty="0" err="1">
                <a:latin typeface="Times New Roman" panose="02020603050405020304" pitchFamily="18" charset="0"/>
                <a:cs typeface="Times New Roman" panose="02020603050405020304" pitchFamily="18" charset="0"/>
              </a:rPr>
              <a:t>танграм</a:t>
            </a:r>
            <a:r>
              <a:rPr lang="uk-UA" sz="2400" dirty="0">
                <a:latin typeface="Times New Roman" panose="02020603050405020304" pitchFamily="18" charset="0"/>
                <a:cs typeface="Times New Roman" panose="02020603050405020304" pitchFamily="18" charset="0"/>
              </a:rPr>
              <a:t> був улюбленою грою Наполеона, який, втративши трон, у вигнанні проводив довгі години за цією забавою, «тренуючи своє терпіння і винахідливість».</a:t>
            </a:r>
            <a:endParaRPr lang="uk-UA" sz="23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28917"/>
            <a:ext cx="9144793" cy="7315834"/>
          </a:xfrm>
          <a:prstGeom prst="rect">
            <a:avLst/>
          </a:prstGeom>
        </p:spPr>
      </p:pic>
      <p:pic>
        <p:nvPicPr>
          <p:cNvPr id="34819" name="Рисунок 3" descr="1-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117415"/>
            <a:ext cx="344239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Рисунок 4" descr="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60265"/>
            <a:ext cx="324036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Рисунок 5" descr="origin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3716338"/>
            <a:ext cx="451894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899592" y="-35296"/>
            <a:ext cx="7489825" cy="1008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err="1">
                <a:solidFill>
                  <a:srgbClr val="FF0000"/>
                </a:solidFill>
                <a:latin typeface="Times New Roman" pitchFamily="18" charset="0"/>
                <a:cs typeface="Times New Roman" pitchFamily="18" charset="0"/>
              </a:rPr>
              <a:t>Застосування</a:t>
            </a:r>
            <a:r>
              <a:rPr lang="ru-RU" sz="3200" b="1" dirty="0">
                <a:solidFill>
                  <a:srgbClr val="FF0000"/>
                </a:solidFill>
                <a:latin typeface="Times New Roman" pitchFamily="18" charset="0"/>
                <a:cs typeface="Times New Roman" pitchFamily="18" charset="0"/>
              </a:rPr>
              <a:t> </a:t>
            </a:r>
            <a:r>
              <a:rPr lang="ru-RU" sz="3200" b="1" dirty="0" err="1">
                <a:solidFill>
                  <a:srgbClr val="FF0000"/>
                </a:solidFill>
                <a:latin typeface="Times New Roman" pitchFamily="18" charset="0"/>
                <a:cs typeface="Times New Roman" pitchFamily="18" charset="0"/>
              </a:rPr>
              <a:t>танграму</a:t>
            </a:r>
            <a:endParaRPr lang="ru-RU" sz="3200"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ru-RU" sz="2800" b="1" u="sng" dirty="0">
                <a:solidFill>
                  <a:srgbClr val="FF0000"/>
                </a:solidFill>
                <a:latin typeface="Times New Roman" pitchFamily="18" charset="0"/>
                <a:cs typeface="Times New Roman" pitchFamily="18" charset="0"/>
              </a:rPr>
              <a:t>Дизайн </a:t>
            </a:r>
            <a:r>
              <a:rPr lang="ru-RU" sz="2800" b="1" u="sng" dirty="0" err="1">
                <a:solidFill>
                  <a:srgbClr val="FF0000"/>
                </a:solidFill>
                <a:latin typeface="Times New Roman" pitchFamily="18" charset="0"/>
                <a:cs typeface="Times New Roman" pitchFamily="18" charset="0"/>
              </a:rPr>
              <a:t>одягу</a:t>
            </a:r>
            <a:endParaRPr lang="ru-RU" sz="2800" b="1" u="sng" dirty="0">
              <a:solidFill>
                <a:srgbClr val="FF0000"/>
              </a:solidFill>
              <a:latin typeface="Times New Roman" pitchFamily="18" charset="0"/>
              <a:cs typeface="Times New Roman" pitchFamily="18" charset="0"/>
            </a:endParaRPr>
          </a:p>
        </p:txBody>
      </p:sp>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TotalTime>
  <Words>171</Words>
  <Application>Microsoft Office PowerPoint</Application>
  <PresentationFormat>Экран (4:3)</PresentationFormat>
  <Paragraphs>38</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Легенда про розбиту плитку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Ну, а зараз – швидше за роботу!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oxana</dc:creator>
  <cp:lastModifiedBy>7</cp:lastModifiedBy>
  <cp:revision>39</cp:revision>
  <dcterms:created xsi:type="dcterms:W3CDTF">2012-02-13T15:21:59Z</dcterms:created>
  <dcterms:modified xsi:type="dcterms:W3CDTF">2025-11-15T10:32:03Z</dcterms:modified>
</cp:coreProperties>
</file>