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522" r:id="rId2"/>
    <p:sldId id="524" r:id="rId3"/>
    <p:sldId id="541" r:id="rId4"/>
    <p:sldId id="544" r:id="rId5"/>
    <p:sldId id="549" r:id="rId6"/>
    <p:sldId id="543" r:id="rId7"/>
    <p:sldId id="271" r:id="rId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C5EAFA"/>
    <a:srgbClr val="0000FF"/>
    <a:srgbClr val="5BD4FF"/>
    <a:srgbClr val="F0F97F"/>
    <a:srgbClr val="EEDDEF"/>
    <a:srgbClr val="DDF0FE"/>
    <a:srgbClr val="3A39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DBC36-D554-4391-BE1C-DDC6EA4E783D}" type="datetimeFigureOut">
              <a:rPr lang="uk-UA" smtClean="0"/>
              <a:t>30.11.2025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08A7D-4038-46B9-9D55-3DED35F7103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776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86D8F8-1E25-43AB-9034-6EC45E637E8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179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D5CCEE-143D-60EB-6935-879ED86166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FDAEDAE-99D1-F70D-DEA8-D935896C0E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BCCB5B1-0572-9C33-D4A0-AAC21B7FB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30.11.2025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5296216-B219-6640-7E51-09326A4E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5BC6197-DC99-D2EC-3AFC-9CCCDA5B6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6702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32F6D7-6844-78D9-3E27-B458504CA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9089143-6FFB-AFFE-6F1F-CA6A51F189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4E4851A-1A0C-E230-119F-042637EF2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30.11.2025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812ABC3-7344-E6F6-7BA1-FEE4F4C81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42BEBE4-29CA-BD89-6365-73B6CD86F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9315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7A4F6040-0FF0-B42D-2647-38B0630743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F344D33-D11B-BB54-9176-9E61BE9916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CDB0D7D-1859-58D9-8071-ECE1CAA12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30.11.2025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9A832B8-AC26-8D4F-E349-18479C060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03D7E19-D7CF-51CB-F6A8-900F87A60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93482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A3B64D-D001-A58E-D287-2AAEF3C01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814F2F6-51EE-EA7C-F82A-D389DA94A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E70FA8D-06DF-A22C-67D6-A54E97614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30.11.2025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B33C760-8721-712E-9949-415531F76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CB1FBCD-4280-B1CD-0E12-900B6FB0A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1723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8B2F87-FD2B-90C1-6BBF-83D5D81D7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718925D-90A8-33F1-636E-B1751B0DF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9EBB276-5B1C-103B-E35B-71B3D4077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30.11.2025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7A7AA3A-9EDA-8351-1FF1-43FB32DE2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D2A20A4-5DF2-4DD2-DE4B-2C80F85F5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4918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88BA49-7A5F-C9E0-C4DE-6CC17CB6D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DC26D3C-39AF-2B3D-96E9-B9D316FB44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45E39BB-6B3A-CF5F-09E1-A28EDC8A7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2E0BE47-B8B9-CA90-81F7-5D9CFCF80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30.11.2025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E9D3F53-635C-6EC6-4951-BABF4356F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E2BEE36-6F12-A25C-4A3B-819E7CA54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8720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6EFE09-ACAC-9CAA-2C27-88BF3609C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F61FFF8-9EAF-5D83-1817-D1A146833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65D8A77-1679-6B16-9455-37938357E0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9416A592-64A3-58E6-4FA0-DAC8662B91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893D938-842C-938E-7E43-3B5824C03A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0A134D2-73C7-4207-AA61-C89323C90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30.11.2025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AA12C4C-5AAE-BCDC-F3D3-FF1BEA819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54653E3-5E8E-76B5-3211-66FB61CC2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1591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369942-7232-CDB9-7D9B-5C334312D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29C4A3B6-363C-94FC-209C-B175FBD85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30.11.2025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3678554-D93D-FA53-117C-2577BA843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5DAECEF-854B-6940-667D-AF5D9051D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953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BEA5633-AD68-EE39-FDA1-F9BBD609F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30.11.2025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30F6B48-C5E5-3C18-504E-CF54AE51E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3AF835F-FDBB-5E9C-0882-ACDFE5A9D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618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5E31C8-4678-ED5B-67EA-D6AA5BFB0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FFE1AE2-67D5-3BC9-FC07-151B1DF0F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4235BBC-88D9-08D8-6873-9C6DAF84BF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1475C2E-4E7F-8830-DACC-926386A70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30.11.2025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040E41A-C6CF-9561-9B76-6D6FDC078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B394003-7BA0-BC2E-ECD9-B037BF8AA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8561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62E07E-8068-E47D-279D-0420F7CE5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80DCE83-CC71-E9CC-BC1F-A8DD8FFA94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00C439D-2EDB-70B1-EDF1-06CA7D69BC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649DBF3-B7BB-9068-91ED-03B9ED649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30.11.2025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9EEA5E8-7C1A-9DD1-EB56-4C8D8E4F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398429C-2D05-4CCE-EE87-98B5F4289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7403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B8AF1BF-188E-DFA2-D054-09F7DD7D3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C434913-EBEE-559D-3839-6776A02E3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44F351-8286-C883-4FBF-C49FDEB4CC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3B80A-18F8-41CF-B782-306013C2E149}" type="datetimeFigureOut">
              <a:rPr lang="uk-UA" smtClean="0"/>
              <a:t>30.11.2025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82E0F98-ABB5-DF22-FEDA-E4F5F395DB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8B266F-0335-16C1-9D38-29B50427EB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0077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microsoft.com/office/2007/relationships/hdphoto" Target="../media/hdphoto3.wdp"/><Relationship Id="rId3" Type="http://schemas.openxmlformats.org/officeDocument/2006/relationships/image" Target="../media/image3.jpeg"/><Relationship Id="rId7" Type="http://schemas.openxmlformats.org/officeDocument/2006/relationships/hyperlink" Target="https://www.youtube.com/channel/UCYtu9EnlIk3Nph-Yj_nHd6A" TargetMode="External"/><Relationship Id="rId12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hdphoto" Target="../media/hdphoto2.wdp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jpeg"/><Relationship Id="rId14" Type="http://schemas.openxmlformats.org/officeDocument/2006/relationships/hyperlink" Target="https://youtu.be/GTOKM43H2t8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GTOKM43H2t8" TargetMode="External"/><Relationship Id="rId3" Type="http://schemas.openxmlformats.org/officeDocument/2006/relationships/hyperlink" Target="https://www.youtube.com/channel/UCYtu9EnlIk3Nph-Yj_nHd6A" TargetMode="External"/><Relationship Id="rId7" Type="http://schemas.microsoft.com/office/2007/relationships/hdphoto" Target="../media/hdphoto4.wdp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6.jp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Ytu9EnlIk3Nph-Yj_nHd6A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tu.be/GTOKM43H2t8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Ytu9EnlIk3Nph-Yj_nHd6A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tu.be/GTOKM43H2t8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Ytu9EnlIk3Nph-Yj_nHd6A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tu.be/GTOKM43H2t8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Ytu9EnlIk3Nph-Yj_nHd6A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tu.be/GTOKM43H2t8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4.jpg"/><Relationship Id="rId7" Type="http://schemas.openxmlformats.org/officeDocument/2006/relationships/hyperlink" Target="https://youtu.be/GTOKM43H2t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gif"/><Relationship Id="rId5" Type="http://schemas.openxmlformats.org/officeDocument/2006/relationships/image" Target="../media/image16.jpe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6" descr="Нова українська школа — все про НУШ у 2022 році">
            <a:extLst>
              <a:ext uri="{FF2B5EF4-FFF2-40B4-BE49-F238E27FC236}">
                <a16:creationId xmlns:a16="http://schemas.microsoft.com/office/drawing/2014/main" id="{61D02583-63B9-4127-F596-C10E6E5EA4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0" r="27361" b="50000"/>
          <a:stretch/>
        </p:blipFill>
        <p:spPr bwMode="auto">
          <a:xfrm>
            <a:off x="-16639" y="-1"/>
            <a:ext cx="1209714" cy="126808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Иконка шестерёнка - Png картинки и иконки без фона">
            <a:extLst>
              <a:ext uri="{FF2B5EF4-FFF2-40B4-BE49-F238E27FC236}">
                <a16:creationId xmlns:a16="http://schemas.microsoft.com/office/drawing/2014/main" id="{B873EC40-13CC-DD0C-7711-81EA0F5AA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24" y="1910506"/>
            <a:ext cx="3036988" cy="303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3">
            <a:extLst>
              <a:ext uri="{FF2B5EF4-FFF2-40B4-BE49-F238E27FC236}">
                <a16:creationId xmlns:a16="http://schemas.microsoft.com/office/drawing/2014/main" id="{65885A23-84B0-3B9F-249B-FB83FAE865C6}"/>
              </a:ext>
            </a:extLst>
          </p:cNvPr>
          <p:cNvSpPr/>
          <p:nvPr/>
        </p:nvSpPr>
        <p:spPr>
          <a:xfrm>
            <a:off x="1433011" y="2382559"/>
            <a:ext cx="690594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3000" b="1" cap="none" spc="50" dirty="0">
                <a:ln w="5715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8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320EBE8-0A68-D756-41E8-A22EFCBDDA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582" y="5136211"/>
            <a:ext cx="1839881" cy="1839881"/>
          </a:xfrm>
          <a:prstGeom prst="rect">
            <a:avLst/>
          </a:prstGeom>
        </p:spPr>
      </p:pic>
      <p:sp>
        <p:nvSpPr>
          <p:cNvPr id="24" name="Прямоугольник 12">
            <a:extLst>
              <a:ext uri="{FF2B5EF4-FFF2-40B4-BE49-F238E27FC236}">
                <a16:creationId xmlns:a16="http://schemas.microsoft.com/office/drawing/2014/main" id="{C5F4BD2D-3D11-B47B-85BA-001EF9EBA860}"/>
              </a:ext>
            </a:extLst>
          </p:cNvPr>
          <p:cNvSpPr/>
          <p:nvPr/>
        </p:nvSpPr>
        <p:spPr>
          <a:xfrm>
            <a:off x="8386354" y="0"/>
            <a:ext cx="3757510" cy="1107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50" dirty="0">
                <a:ln w="28575" cmpd="sng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Урок </a:t>
            </a:r>
            <a:r>
              <a:rPr lang="ru-RU" sz="6600" b="1" i="1" cap="none" spc="50" dirty="0">
                <a:ln w="28575" cmpd="sng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22</a:t>
            </a:r>
          </a:p>
        </p:txBody>
      </p:sp>
      <p:grpSp>
        <p:nvGrpSpPr>
          <p:cNvPr id="28" name="Групувати 27">
            <a:extLst>
              <a:ext uri="{FF2B5EF4-FFF2-40B4-BE49-F238E27FC236}">
                <a16:creationId xmlns:a16="http://schemas.microsoft.com/office/drawing/2014/main" id="{A40CCA30-7D0D-3B1E-CE18-E0E81882AD5E}"/>
              </a:ext>
            </a:extLst>
          </p:cNvPr>
          <p:cNvGrpSpPr/>
          <p:nvPr/>
        </p:nvGrpSpPr>
        <p:grpSpPr>
          <a:xfrm>
            <a:off x="1037929" y="4211375"/>
            <a:ext cx="2249183" cy="2249183"/>
            <a:chOff x="2209664" y="3808717"/>
            <a:chExt cx="2249183" cy="2249183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65AAF99F-DF26-37E1-21A6-850855DC5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664" y="3808717"/>
              <a:ext cx="2249183" cy="2249183"/>
            </a:xfrm>
            <a:prstGeom prst="rect">
              <a:avLst/>
            </a:prstGeom>
          </p:spPr>
        </p:pic>
        <p:pic>
          <p:nvPicPr>
            <p:cNvPr id="25" name="Рисунок 24">
              <a:hlinkClick r:id="rId7"/>
              <a:extLst>
                <a:ext uri="{FF2B5EF4-FFF2-40B4-BE49-F238E27FC236}">
                  <a16:creationId xmlns:a16="http://schemas.microsoft.com/office/drawing/2014/main" id="{1127D1D3-7E7D-F136-07AB-53A7FA9A04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2869034" y="4505603"/>
              <a:ext cx="930442" cy="857013"/>
            </a:xfrm>
            <a:prstGeom prst="rect">
              <a:avLst/>
            </a:prstGeom>
          </p:spPr>
        </p:pic>
      </p:grpSp>
      <p:sp>
        <p:nvSpPr>
          <p:cNvPr id="30" name="Прямокутник 29">
            <a:extLst>
              <a:ext uri="{FF2B5EF4-FFF2-40B4-BE49-F238E27FC236}">
                <a16:creationId xmlns:a16="http://schemas.microsoft.com/office/drawing/2014/main" id="{7C21D8BF-097F-6515-DE23-6AAC8F0716D7}"/>
              </a:ext>
            </a:extLst>
          </p:cNvPr>
          <p:cNvSpPr/>
          <p:nvPr/>
        </p:nvSpPr>
        <p:spPr>
          <a:xfrm>
            <a:off x="683021" y="2298979"/>
            <a:ext cx="2171192" cy="16312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1183086"/>
              </a:avLst>
            </a:prstTxWarp>
            <a:spAutoFit/>
          </a:bodyPr>
          <a:lstStyle/>
          <a:p>
            <a:pPr algn="ctr"/>
            <a:r>
              <a:rPr lang="uk-UA" sz="6000" b="1" cap="none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_Assuan" panose="02040904030706050204" pitchFamily="18" charset="-52"/>
              </a:rPr>
              <a:t>інформатика</a:t>
            </a:r>
          </a:p>
        </p:txBody>
      </p:sp>
      <p:grpSp>
        <p:nvGrpSpPr>
          <p:cNvPr id="34" name="Групувати 33">
            <a:extLst>
              <a:ext uri="{FF2B5EF4-FFF2-40B4-BE49-F238E27FC236}">
                <a16:creationId xmlns:a16="http://schemas.microsoft.com/office/drawing/2014/main" id="{EA3C94CF-7399-4059-A701-C22AA5C6E1AB}"/>
              </a:ext>
            </a:extLst>
          </p:cNvPr>
          <p:cNvGrpSpPr/>
          <p:nvPr/>
        </p:nvGrpSpPr>
        <p:grpSpPr>
          <a:xfrm>
            <a:off x="6179419" y="6024791"/>
            <a:ext cx="6012581" cy="857013"/>
            <a:chOff x="6179419" y="6024791"/>
            <a:chExt cx="6012581" cy="857013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44E02A0-EE80-F47F-43B3-48B2150BDF9B}"/>
                </a:ext>
              </a:extLst>
            </p:cNvPr>
            <p:cNvSpPr txBox="1"/>
            <p:nvPr/>
          </p:nvSpPr>
          <p:spPr>
            <a:xfrm>
              <a:off x="7026442" y="6250155"/>
              <a:ext cx="5165558" cy="3693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uk-UA" b="1" dirty="0">
                  <a:solidFill>
                    <a:srgbClr val="FF0000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Перейти на </a:t>
              </a:r>
              <a:r>
                <a:rPr lang="uk-UA" b="1" dirty="0" err="1">
                  <a:solidFill>
                    <a:srgbClr val="FF0000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Ютуб</a:t>
              </a:r>
              <a:r>
                <a:rPr lang="uk-UA" b="1" dirty="0">
                  <a:solidFill>
                    <a:srgbClr val="FF0000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-канал «Дистанційне навчання»</a:t>
              </a:r>
              <a:endParaRPr lang="uk-UA" b="1" dirty="0">
                <a:solidFill>
                  <a:srgbClr val="FF0000"/>
                </a:solidFill>
              </a:endParaRPr>
            </a:p>
          </p:txBody>
        </p:sp>
        <p:pic>
          <p:nvPicPr>
            <p:cNvPr id="33" name="Рисунок 32">
              <a:hlinkClick r:id="rId7"/>
              <a:extLst>
                <a:ext uri="{FF2B5EF4-FFF2-40B4-BE49-F238E27FC236}">
                  <a16:creationId xmlns:a16="http://schemas.microsoft.com/office/drawing/2014/main" id="{40B129B1-12D7-BC2D-C591-69F0333B0D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6179419" y="6024791"/>
              <a:ext cx="930442" cy="857013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397B05-CECE-C4E5-38B3-6632D8608E6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0" t="5333" r="26508" b="12149"/>
          <a:stretch/>
        </p:blipFill>
        <p:spPr>
          <a:xfrm rot="5400000">
            <a:off x="7204084" y="211972"/>
            <a:ext cx="3390541" cy="6599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Прямоугольник 5">
            <a:extLst>
              <a:ext uri="{FF2B5EF4-FFF2-40B4-BE49-F238E27FC236}">
                <a16:creationId xmlns:a16="http://schemas.microsoft.com/office/drawing/2014/main" id="{EF9BD8D0-9885-4773-26BA-641DDA687CB9}"/>
              </a:ext>
            </a:extLst>
          </p:cNvPr>
          <p:cNvSpPr/>
          <p:nvPr/>
        </p:nvSpPr>
        <p:spPr>
          <a:xfrm>
            <a:off x="5819963" y="2200676"/>
            <a:ext cx="5866940" cy="2554545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3333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 Black" panose="020B0A04020102020204" pitchFamily="34" charset="0"/>
              </a:rPr>
              <a:t>Кнопка. </a:t>
            </a:r>
          </a:p>
          <a:p>
            <a:pPr algn="ctr"/>
            <a:r>
              <a:rPr lang="uk-UA" sz="40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3333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 Black" panose="020B0A04020102020204" pitchFamily="34" charset="0"/>
              </a:rPr>
              <a:t>Створення кнопки. </a:t>
            </a:r>
          </a:p>
          <a:p>
            <a:pPr algn="ctr"/>
            <a:r>
              <a:rPr lang="uk-UA" sz="40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3333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 Black" panose="020B0A04020102020204" pitchFamily="34" charset="0"/>
              </a:rPr>
              <a:t>Властивості </a:t>
            </a:r>
          </a:p>
          <a:p>
            <a:pPr algn="ctr"/>
            <a:r>
              <a:rPr lang="uk-UA" sz="40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3333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 Black" panose="020B0A04020102020204" pitchFamily="34" charset="0"/>
              </a:rPr>
              <a:t>кнопки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8B707E3-96D1-6417-4AB5-4B82478C824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548"/>
          <a:stretch/>
        </p:blipFill>
        <p:spPr>
          <a:xfrm>
            <a:off x="2782975" y="1530417"/>
            <a:ext cx="3523168" cy="5327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04A041C-6C94-1FEE-0F18-80610389396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3423" t="32089" r="27502" b="54667"/>
          <a:stretch/>
        </p:blipFill>
        <p:spPr>
          <a:xfrm>
            <a:off x="1193074" y="46252"/>
            <a:ext cx="6131413" cy="116897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>
            <a:hlinkClick r:id="rId14"/>
            <a:extLst>
              <a:ext uri="{FF2B5EF4-FFF2-40B4-BE49-F238E27FC236}">
                <a16:creationId xmlns:a16="http://schemas.microsoft.com/office/drawing/2014/main" id="{CB583BFA-B0B3-7B40-C1EE-D977F321905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467" y="5206987"/>
            <a:ext cx="2896838" cy="112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257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60000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1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2" presetID="8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3" dur="20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4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5" dur="5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2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2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9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24" grpId="0" animBg="1"/>
          <p:bldP spid="29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1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2" presetID="8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3" dur="20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4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5" dur="5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2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2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9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24" grpId="0" animBg="1"/>
          <p:bldP spid="29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363655E0-F010-1FFA-2C47-053EBDABCD2B}"/>
              </a:ext>
            </a:extLst>
          </p:cNvPr>
          <p:cNvGrpSpPr/>
          <p:nvPr/>
        </p:nvGrpSpPr>
        <p:grpSpPr>
          <a:xfrm>
            <a:off x="10990432" y="5937515"/>
            <a:ext cx="1559929" cy="1169947"/>
            <a:chOff x="10990432" y="5937515"/>
            <a:chExt cx="1559929" cy="1169947"/>
          </a:xfrm>
        </p:grpSpPr>
        <p:pic>
          <p:nvPicPr>
            <p:cNvPr id="7" name="Picture 2" descr="LunaPic Edit | Emo gif, Aesthetic gif, Chinese new year background">
              <a:extLst>
                <a:ext uri="{FF2B5EF4-FFF2-40B4-BE49-F238E27FC236}">
                  <a16:creationId xmlns:a16="http://schemas.microsoft.com/office/drawing/2014/main" id="{D8421DA5-0699-349F-3F0F-7268BAE2D3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0432" y="5937515"/>
              <a:ext cx="1559929" cy="1169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Рисунок 7">
              <a:hlinkClick r:id="rId3"/>
              <a:extLst>
                <a:ext uri="{FF2B5EF4-FFF2-40B4-BE49-F238E27FC236}">
                  <a16:creationId xmlns:a16="http://schemas.microsoft.com/office/drawing/2014/main" id="{D1CCA62F-32B0-357B-CAE8-39EA035A38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11469961" y="6139448"/>
              <a:ext cx="600873" cy="553453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</p:grpSp>
      <p:sp>
        <p:nvSpPr>
          <p:cNvPr id="10" name="Блок-схема: альтернативний процес 9">
            <a:extLst>
              <a:ext uri="{FF2B5EF4-FFF2-40B4-BE49-F238E27FC236}">
                <a16:creationId xmlns:a16="http://schemas.microsoft.com/office/drawing/2014/main" id="{AAE31AE6-B042-93F3-4DAC-E5FB1012A85E}"/>
              </a:ext>
            </a:extLst>
          </p:cNvPr>
          <p:cNvSpPr/>
          <p:nvPr/>
        </p:nvSpPr>
        <p:spPr>
          <a:xfrm>
            <a:off x="121166" y="77000"/>
            <a:ext cx="11949668" cy="610977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Одним з </a:t>
            </a:r>
            <a:r>
              <a:rPr lang="ru-RU" b="1" dirty="0" err="1">
                <a:solidFill>
                  <a:schemeClr val="tx1"/>
                </a:solidFill>
              </a:rPr>
              <a:t>елементів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керування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який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можна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використати</a:t>
            </a:r>
            <a:r>
              <a:rPr lang="ru-RU" b="1" dirty="0">
                <a:solidFill>
                  <a:schemeClr val="tx1"/>
                </a:solidFill>
              </a:rPr>
              <a:t> у </a:t>
            </a:r>
            <a:r>
              <a:rPr lang="ru-RU" b="1" dirty="0" err="1">
                <a:solidFill>
                  <a:schemeClr val="tx1"/>
                </a:solidFill>
              </a:rPr>
              <a:t>віконних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проєктах</a:t>
            </a:r>
            <a:r>
              <a:rPr lang="ru-RU" b="1" dirty="0">
                <a:solidFill>
                  <a:schemeClr val="tx1"/>
                </a:solidFill>
              </a:rPr>
              <a:t>, є </a:t>
            </a:r>
            <a:r>
              <a:rPr lang="ru-RU" b="1" dirty="0">
                <a:solidFill>
                  <a:srgbClr val="FF0000"/>
                </a:solidFill>
              </a:rPr>
              <a:t>кнопка</a:t>
            </a:r>
            <a:r>
              <a:rPr lang="ru-RU" b="1" dirty="0">
                <a:solidFill>
                  <a:schemeClr val="tx1"/>
                </a:solidFill>
              </a:rPr>
              <a:t>. </a:t>
            </a:r>
            <a:r>
              <a:rPr lang="ru-RU" b="1" dirty="0" err="1">
                <a:solidFill>
                  <a:schemeClr val="tx1"/>
                </a:solidFill>
              </a:rPr>
              <a:t>Щоб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розмістити</a:t>
            </a:r>
            <a:r>
              <a:rPr lang="ru-RU" b="1" dirty="0">
                <a:solidFill>
                  <a:schemeClr val="tx1"/>
                </a:solidFill>
              </a:rPr>
              <a:t> кнопку в уже </a:t>
            </a:r>
            <a:r>
              <a:rPr lang="ru-RU" b="1" dirty="0" err="1">
                <a:solidFill>
                  <a:schemeClr val="tx1"/>
                </a:solidFill>
              </a:rPr>
              <a:t>створеному</a:t>
            </a:r>
            <a:r>
              <a:rPr lang="ru-RU" b="1" dirty="0">
                <a:solidFill>
                  <a:schemeClr val="tx1"/>
                </a:solidFill>
              </a:rPr>
              <a:t> та </a:t>
            </a:r>
            <a:r>
              <a:rPr lang="ru-RU" b="1" dirty="0" err="1">
                <a:solidFill>
                  <a:schemeClr val="tx1"/>
                </a:solidFill>
              </a:rPr>
              <a:t>відкритому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вікні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потрібно</a:t>
            </a:r>
            <a:r>
              <a:rPr lang="ru-RU" b="1" dirty="0">
                <a:solidFill>
                  <a:schemeClr val="tx1"/>
                </a:solidFill>
              </a:rPr>
              <a:t>: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50D991EE-1361-794A-4DEC-25B0DF7AB244}"/>
              </a:ext>
            </a:extLst>
          </p:cNvPr>
          <p:cNvSpPr/>
          <p:nvPr/>
        </p:nvSpPr>
        <p:spPr>
          <a:xfrm>
            <a:off x="1541417" y="1213716"/>
            <a:ext cx="10136778" cy="61097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Створити новий об’єкт типу </a:t>
            </a:r>
            <a:r>
              <a:rPr lang="en-US" b="1" dirty="0"/>
              <a:t>Button</a:t>
            </a:r>
            <a:r>
              <a:rPr lang="uk-UA" b="1" dirty="0"/>
              <a:t>, пов’язати його зі змінною, яка визначатиме ім’я об’єкта.</a:t>
            </a:r>
          </a:p>
        </p:txBody>
      </p:sp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4AD43CF5-8FDF-711B-5B94-1FCB7170E538}"/>
              </a:ext>
            </a:extLst>
          </p:cNvPr>
          <p:cNvGrpSpPr/>
          <p:nvPr/>
        </p:nvGrpSpPr>
        <p:grpSpPr>
          <a:xfrm>
            <a:off x="121166" y="767342"/>
            <a:ext cx="1806780" cy="1503726"/>
            <a:chOff x="121166" y="767342"/>
            <a:chExt cx="1806780" cy="1503726"/>
          </a:xfrm>
        </p:grpSpPr>
        <p:pic>
          <p:nvPicPr>
            <p:cNvPr id="1028" name="Picture 4" descr="Мультяшный желто-синий комикс баннер. Бум речевых пузырей | Премиум векторы">
              <a:extLst>
                <a:ext uri="{FF2B5EF4-FFF2-40B4-BE49-F238E27FC236}">
                  <a16:creationId xmlns:a16="http://schemas.microsoft.com/office/drawing/2014/main" id="{E1601518-9C2C-27EE-7E84-0FDE6C08E0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66" y="767342"/>
              <a:ext cx="1806780" cy="1503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Прямокутник 10">
              <a:extLst>
                <a:ext uri="{FF2B5EF4-FFF2-40B4-BE49-F238E27FC236}">
                  <a16:creationId xmlns:a16="http://schemas.microsoft.com/office/drawing/2014/main" id="{1C101E74-ADCC-DC06-41AD-E59E4A1A72C7}"/>
                </a:ext>
              </a:extLst>
            </p:cNvPr>
            <p:cNvSpPr/>
            <p:nvPr/>
          </p:nvSpPr>
          <p:spPr>
            <a:xfrm>
              <a:off x="690080" y="964364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5400" b="1" cap="none" spc="0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1</a:t>
              </a:r>
            </a:p>
          </p:txBody>
        </p:sp>
      </p:grp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2247B93C-9D82-70C6-A41E-8294E3F2AB4B}"/>
              </a:ext>
            </a:extLst>
          </p:cNvPr>
          <p:cNvSpPr/>
          <p:nvPr/>
        </p:nvSpPr>
        <p:spPr>
          <a:xfrm>
            <a:off x="1541417" y="2624505"/>
            <a:ext cx="10136778" cy="610978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Установити</a:t>
            </a:r>
            <a:r>
              <a:rPr lang="ru-RU" b="1" dirty="0"/>
              <a:t> </a:t>
            </a:r>
            <a:r>
              <a:rPr lang="ru-RU" b="1" dirty="0" err="1"/>
              <a:t>значення</a:t>
            </a:r>
            <a:r>
              <a:rPr lang="ru-RU" b="1" dirty="0"/>
              <a:t> </a:t>
            </a:r>
            <a:r>
              <a:rPr lang="ru-RU" b="1" dirty="0" err="1"/>
              <a:t>властивостей</a:t>
            </a:r>
            <a:r>
              <a:rPr lang="ru-RU" b="1" dirty="0"/>
              <a:t> кнопки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залишити</a:t>
            </a:r>
            <a:r>
              <a:rPr lang="ru-RU" b="1" dirty="0"/>
              <a:t> </a:t>
            </a:r>
            <a:r>
              <a:rPr lang="ru-RU" b="1" dirty="0" err="1"/>
              <a:t>їх</a:t>
            </a:r>
            <a:r>
              <a:rPr lang="ru-RU" b="1" dirty="0"/>
              <a:t> за </a:t>
            </a:r>
            <a:r>
              <a:rPr lang="ru-RU" b="1" dirty="0" err="1"/>
              <a:t>замовчуванням</a:t>
            </a:r>
            <a:r>
              <a:rPr lang="ru-RU" b="1" dirty="0"/>
              <a:t>.</a:t>
            </a:r>
            <a:endParaRPr lang="uk-UA" b="1" dirty="0"/>
          </a:p>
        </p:txBody>
      </p:sp>
      <p:grpSp>
        <p:nvGrpSpPr>
          <p:cNvPr id="5" name="Групувати 4">
            <a:extLst>
              <a:ext uri="{FF2B5EF4-FFF2-40B4-BE49-F238E27FC236}">
                <a16:creationId xmlns:a16="http://schemas.microsoft.com/office/drawing/2014/main" id="{48B2114C-17D3-34BE-6435-7BD1110A495B}"/>
              </a:ext>
            </a:extLst>
          </p:cNvPr>
          <p:cNvGrpSpPr/>
          <p:nvPr/>
        </p:nvGrpSpPr>
        <p:grpSpPr>
          <a:xfrm>
            <a:off x="121166" y="2178131"/>
            <a:ext cx="1806780" cy="1503726"/>
            <a:chOff x="121166" y="2178131"/>
            <a:chExt cx="1806780" cy="1503726"/>
          </a:xfrm>
        </p:grpSpPr>
        <p:pic>
          <p:nvPicPr>
            <p:cNvPr id="15" name="Picture 4" descr="Мультяшный желто-синий комикс баннер. Бум речевых пузырей | Премиум векторы">
              <a:extLst>
                <a:ext uri="{FF2B5EF4-FFF2-40B4-BE49-F238E27FC236}">
                  <a16:creationId xmlns:a16="http://schemas.microsoft.com/office/drawing/2014/main" id="{3B68E16A-3B12-4DF7-4D55-7A692BEE4C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66" y="2178131"/>
              <a:ext cx="1806780" cy="1503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Прямокутник 15">
              <a:extLst>
                <a:ext uri="{FF2B5EF4-FFF2-40B4-BE49-F238E27FC236}">
                  <a16:creationId xmlns:a16="http://schemas.microsoft.com/office/drawing/2014/main" id="{68AA5A8D-42D3-120C-4A9E-49E92C37055D}"/>
                </a:ext>
              </a:extLst>
            </p:cNvPr>
            <p:cNvSpPr/>
            <p:nvPr/>
          </p:nvSpPr>
          <p:spPr>
            <a:xfrm>
              <a:off x="690080" y="2375153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54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2</a:t>
              </a:r>
              <a:endParaRPr lang="uk-UA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endParaRPr>
            </a:p>
          </p:txBody>
        </p:sp>
      </p:grp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93D100AA-19DA-566F-458F-30DDE13B4DF5}"/>
              </a:ext>
            </a:extLst>
          </p:cNvPr>
          <p:cNvSpPr/>
          <p:nvPr/>
        </p:nvSpPr>
        <p:spPr>
          <a:xfrm>
            <a:off x="1541417" y="4044310"/>
            <a:ext cx="10136778" cy="610978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Розмістити</a:t>
            </a:r>
            <a:r>
              <a:rPr lang="ru-RU" b="1" dirty="0"/>
              <a:t> </a:t>
            </a:r>
            <a:r>
              <a:rPr lang="ru-RU" b="1" dirty="0" err="1"/>
              <a:t>створений</a:t>
            </a:r>
            <a:r>
              <a:rPr lang="ru-RU" b="1" dirty="0"/>
              <a:t> </a:t>
            </a:r>
            <a:r>
              <a:rPr lang="ru-RU" b="1" dirty="0" err="1"/>
              <a:t>об’єкт</a:t>
            </a:r>
            <a:r>
              <a:rPr lang="ru-RU" b="1" dirty="0"/>
              <a:t> у </a:t>
            </a:r>
            <a:r>
              <a:rPr lang="ru-RU" b="1" dirty="0" err="1"/>
              <a:t>вікні</a:t>
            </a:r>
            <a:r>
              <a:rPr lang="ru-RU" b="1" dirty="0"/>
              <a:t>.</a:t>
            </a:r>
            <a:endParaRPr lang="uk-UA" b="1" dirty="0"/>
          </a:p>
        </p:txBody>
      </p:sp>
      <p:grpSp>
        <p:nvGrpSpPr>
          <p:cNvPr id="9" name="Групувати 8">
            <a:extLst>
              <a:ext uri="{FF2B5EF4-FFF2-40B4-BE49-F238E27FC236}">
                <a16:creationId xmlns:a16="http://schemas.microsoft.com/office/drawing/2014/main" id="{DD634FB2-BD24-2BA8-F1EE-7239F25B9306}"/>
              </a:ext>
            </a:extLst>
          </p:cNvPr>
          <p:cNvGrpSpPr/>
          <p:nvPr/>
        </p:nvGrpSpPr>
        <p:grpSpPr>
          <a:xfrm>
            <a:off x="121166" y="3597936"/>
            <a:ext cx="1806780" cy="1503726"/>
            <a:chOff x="121166" y="3597936"/>
            <a:chExt cx="1806780" cy="1503726"/>
          </a:xfrm>
        </p:grpSpPr>
        <p:pic>
          <p:nvPicPr>
            <p:cNvPr id="18" name="Picture 4" descr="Мультяшный желто-синий комикс баннер. Бум речевых пузырей | Премиум векторы">
              <a:extLst>
                <a:ext uri="{FF2B5EF4-FFF2-40B4-BE49-F238E27FC236}">
                  <a16:creationId xmlns:a16="http://schemas.microsoft.com/office/drawing/2014/main" id="{66B7A2BC-2B26-3705-9CE9-20669EBFE2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66" y="3597936"/>
              <a:ext cx="1806780" cy="1503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Прямокутник 18">
              <a:extLst>
                <a:ext uri="{FF2B5EF4-FFF2-40B4-BE49-F238E27FC236}">
                  <a16:creationId xmlns:a16="http://schemas.microsoft.com/office/drawing/2014/main" id="{9C919578-D9EC-00A7-8748-8396CA968E76}"/>
                </a:ext>
              </a:extLst>
            </p:cNvPr>
            <p:cNvSpPr/>
            <p:nvPr/>
          </p:nvSpPr>
          <p:spPr>
            <a:xfrm>
              <a:off x="690080" y="3794958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54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3</a:t>
              </a:r>
              <a:endParaRPr lang="uk-UA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endParaRPr>
            </a:p>
          </p:txBody>
        </p:sp>
      </p:grpSp>
      <p:pic>
        <p:nvPicPr>
          <p:cNvPr id="1026" name="Picture 2" descr="Пайтон кнопки - Навчальні ресурси">
            <a:extLst>
              <a:ext uri="{FF2B5EF4-FFF2-40B4-BE49-F238E27FC236}">
                <a16:creationId xmlns:a16="http://schemas.microsoft.com/office/drawing/2014/main" id="{29B379CD-1DF6-17D2-4576-E0D67E76EC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07" t="30364" r="65524" b="56396"/>
          <a:stretch/>
        </p:blipFill>
        <p:spPr bwMode="auto">
          <a:xfrm rot="21135541">
            <a:off x="2078698" y="5149859"/>
            <a:ext cx="1991474" cy="687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Пайтон кнопки - Навчальні ресурси">
            <a:extLst>
              <a:ext uri="{FF2B5EF4-FFF2-40B4-BE49-F238E27FC236}">
                <a16:creationId xmlns:a16="http://schemas.microsoft.com/office/drawing/2014/main" id="{59B4D57C-86A1-F1FB-D3DE-589803F8BE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371" t="28467" r="35829" b="56772"/>
          <a:stretch/>
        </p:blipFill>
        <p:spPr bwMode="auto">
          <a:xfrm>
            <a:off x="5445159" y="5737337"/>
            <a:ext cx="1806780" cy="694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Пайтон кнопки - Навчальні ресурси">
            <a:extLst>
              <a:ext uri="{FF2B5EF4-FFF2-40B4-BE49-F238E27FC236}">
                <a16:creationId xmlns:a16="http://schemas.microsoft.com/office/drawing/2014/main" id="{D2393776-FFC5-7C61-C586-D69A3597DC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313" t="28467" r="5201" b="56772"/>
          <a:stretch/>
        </p:blipFill>
        <p:spPr bwMode="auto">
          <a:xfrm rot="728125">
            <a:off x="8473441" y="4962606"/>
            <a:ext cx="2046515" cy="768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>
            <a:hlinkClick r:id="rId8"/>
            <a:extLst>
              <a:ext uri="{FF2B5EF4-FFF2-40B4-BE49-F238E27FC236}">
                <a16:creationId xmlns:a16="http://schemas.microsoft.com/office/drawing/2014/main" id="{C2B3E0BA-7EC2-26D4-CC3A-45BA8A2AE3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8486"/>
            <a:ext cx="2896838" cy="112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69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14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363655E0-F010-1FFA-2C47-053EBDABCD2B}"/>
              </a:ext>
            </a:extLst>
          </p:cNvPr>
          <p:cNvGrpSpPr/>
          <p:nvPr/>
        </p:nvGrpSpPr>
        <p:grpSpPr>
          <a:xfrm>
            <a:off x="10990432" y="5937515"/>
            <a:ext cx="1559929" cy="1169947"/>
            <a:chOff x="10990432" y="5937515"/>
            <a:chExt cx="1559929" cy="1169947"/>
          </a:xfrm>
        </p:grpSpPr>
        <p:pic>
          <p:nvPicPr>
            <p:cNvPr id="7" name="Picture 2" descr="LunaPic Edit | Emo gif, Aesthetic gif, Chinese new year background">
              <a:extLst>
                <a:ext uri="{FF2B5EF4-FFF2-40B4-BE49-F238E27FC236}">
                  <a16:creationId xmlns:a16="http://schemas.microsoft.com/office/drawing/2014/main" id="{D8421DA5-0699-349F-3F0F-7268BAE2D3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0432" y="5937515"/>
              <a:ext cx="1559929" cy="1169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Рисунок 7">
              <a:hlinkClick r:id="rId3"/>
              <a:extLst>
                <a:ext uri="{FF2B5EF4-FFF2-40B4-BE49-F238E27FC236}">
                  <a16:creationId xmlns:a16="http://schemas.microsoft.com/office/drawing/2014/main" id="{D1CCA62F-32B0-357B-CAE8-39EA035A38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11469961" y="6139448"/>
              <a:ext cx="600873" cy="553453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</p:grp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50D991EE-1361-794A-4DEC-25B0DF7AB244}"/>
              </a:ext>
            </a:extLst>
          </p:cNvPr>
          <p:cNvSpPr/>
          <p:nvPr/>
        </p:nvSpPr>
        <p:spPr>
          <a:xfrm>
            <a:off x="1541417" y="446374"/>
            <a:ext cx="10136778" cy="61097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Створити новий об’єкт типу </a:t>
            </a:r>
            <a:r>
              <a:rPr lang="en-US" b="1" dirty="0">
                <a:solidFill>
                  <a:srgbClr val="FFFF00"/>
                </a:solidFill>
              </a:rPr>
              <a:t>Button</a:t>
            </a:r>
            <a:r>
              <a:rPr lang="uk-UA" b="1" dirty="0"/>
              <a:t>, пов’язати його зі змінною, яка визначатиме ім’я об’єкта.</a:t>
            </a:r>
          </a:p>
        </p:txBody>
      </p:sp>
      <p:grpSp>
        <p:nvGrpSpPr>
          <p:cNvPr id="2" name="Групувати 1">
            <a:extLst>
              <a:ext uri="{FF2B5EF4-FFF2-40B4-BE49-F238E27FC236}">
                <a16:creationId xmlns:a16="http://schemas.microsoft.com/office/drawing/2014/main" id="{CC66BDED-28E2-D772-656C-E895D565779F}"/>
              </a:ext>
            </a:extLst>
          </p:cNvPr>
          <p:cNvGrpSpPr/>
          <p:nvPr/>
        </p:nvGrpSpPr>
        <p:grpSpPr>
          <a:xfrm>
            <a:off x="121166" y="0"/>
            <a:ext cx="1806780" cy="1503726"/>
            <a:chOff x="121166" y="0"/>
            <a:chExt cx="1806780" cy="1503726"/>
          </a:xfrm>
        </p:grpSpPr>
        <p:pic>
          <p:nvPicPr>
            <p:cNvPr id="1028" name="Picture 4" descr="Мультяшный желто-синий комикс баннер. Бум речевых пузырей | Премиум векторы">
              <a:extLst>
                <a:ext uri="{FF2B5EF4-FFF2-40B4-BE49-F238E27FC236}">
                  <a16:creationId xmlns:a16="http://schemas.microsoft.com/office/drawing/2014/main" id="{E1601518-9C2C-27EE-7E84-0FDE6C08E0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66" y="0"/>
              <a:ext cx="1806780" cy="1503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Прямокутник 10">
              <a:extLst>
                <a:ext uri="{FF2B5EF4-FFF2-40B4-BE49-F238E27FC236}">
                  <a16:creationId xmlns:a16="http://schemas.microsoft.com/office/drawing/2014/main" id="{1C101E74-ADCC-DC06-41AD-E59E4A1A72C7}"/>
                </a:ext>
              </a:extLst>
            </p:cNvPr>
            <p:cNvSpPr/>
            <p:nvPr/>
          </p:nvSpPr>
          <p:spPr>
            <a:xfrm>
              <a:off x="690080" y="197022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5400" b="1" cap="none" spc="0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1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7B79FBA-8C3D-380E-DABE-D3B0B5507C75}"/>
              </a:ext>
            </a:extLst>
          </p:cNvPr>
          <p:cNvSpPr txBox="1"/>
          <p:nvPr/>
        </p:nvSpPr>
        <p:spPr>
          <a:xfrm>
            <a:off x="1737131" y="1223831"/>
            <a:ext cx="9750248" cy="14157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uk-UA" b="1" dirty="0"/>
              <a:t>Для створення кнопки та пов’язування її зі змінною використовують команду вигляду:</a:t>
            </a:r>
          </a:p>
          <a:p>
            <a:r>
              <a:rPr lang="uk-UA" sz="2400" b="1" dirty="0">
                <a:solidFill>
                  <a:srgbClr val="7030A0"/>
                </a:solidFill>
              </a:rPr>
              <a:t>&lt;</a:t>
            </a:r>
            <a:r>
              <a:rPr lang="uk-UA" sz="2400" b="1" dirty="0" err="1">
                <a:solidFill>
                  <a:srgbClr val="7030A0"/>
                </a:solidFill>
              </a:rPr>
              <a:t>ім’я_кнопки</a:t>
            </a:r>
            <a:r>
              <a:rPr lang="uk-UA" sz="2400" b="1" dirty="0">
                <a:solidFill>
                  <a:srgbClr val="7030A0"/>
                </a:solidFill>
              </a:rPr>
              <a:t>&gt; = </a:t>
            </a:r>
            <a:r>
              <a:rPr lang="uk-UA" sz="2400" b="1" dirty="0" err="1">
                <a:solidFill>
                  <a:srgbClr val="7030A0"/>
                </a:solidFill>
              </a:rPr>
              <a:t>Button</a:t>
            </a:r>
            <a:r>
              <a:rPr lang="uk-UA" sz="2400" b="1" dirty="0">
                <a:solidFill>
                  <a:srgbClr val="7030A0"/>
                </a:solidFill>
              </a:rPr>
              <a:t>()</a:t>
            </a:r>
          </a:p>
          <a:p>
            <a:r>
              <a:rPr lang="uk-UA" b="1" dirty="0"/>
              <a:t>або</a:t>
            </a:r>
          </a:p>
          <a:p>
            <a:r>
              <a:rPr lang="uk-UA" sz="2400" b="1" dirty="0">
                <a:solidFill>
                  <a:srgbClr val="7030A0"/>
                </a:solidFill>
              </a:rPr>
              <a:t>&lt;</a:t>
            </a:r>
            <a:r>
              <a:rPr lang="uk-UA" sz="2400" b="1" dirty="0" err="1">
                <a:solidFill>
                  <a:srgbClr val="7030A0"/>
                </a:solidFill>
              </a:rPr>
              <a:t>ім’я_кнопки</a:t>
            </a:r>
            <a:r>
              <a:rPr lang="uk-UA" sz="2400" b="1" dirty="0">
                <a:solidFill>
                  <a:srgbClr val="7030A0"/>
                </a:solidFill>
              </a:rPr>
              <a:t>&gt; = </a:t>
            </a:r>
            <a:r>
              <a:rPr lang="uk-UA" sz="2400" b="1" dirty="0" err="1">
                <a:solidFill>
                  <a:srgbClr val="7030A0"/>
                </a:solidFill>
              </a:rPr>
              <a:t>Button</a:t>
            </a:r>
            <a:r>
              <a:rPr lang="uk-UA" sz="2400" b="1" dirty="0">
                <a:solidFill>
                  <a:srgbClr val="7030A0"/>
                </a:solidFill>
              </a:rPr>
              <a:t>(&lt;набір властивостей та їх значень&gt;)</a:t>
            </a:r>
          </a:p>
        </p:txBody>
      </p:sp>
      <p:sp>
        <p:nvSpPr>
          <p:cNvPr id="13" name="Блок-схема: альтернативний процес 12">
            <a:extLst>
              <a:ext uri="{FF2B5EF4-FFF2-40B4-BE49-F238E27FC236}">
                <a16:creationId xmlns:a16="http://schemas.microsoft.com/office/drawing/2014/main" id="{E10D8F44-E16F-54F0-CADC-33AAA94A6D80}"/>
              </a:ext>
            </a:extLst>
          </p:cNvPr>
          <p:cNvSpPr/>
          <p:nvPr/>
        </p:nvSpPr>
        <p:spPr>
          <a:xfrm>
            <a:off x="121166" y="2886457"/>
            <a:ext cx="11949668" cy="988857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rgbClr val="344675"/>
              </a:buClr>
              <a:buSzPts val="4800"/>
            </a:pPr>
            <a:r>
              <a:rPr lang="ru-RU" b="1" dirty="0" err="1">
                <a:solidFill>
                  <a:schemeClr val="tx1"/>
                </a:solidFill>
              </a:rPr>
              <a:t>Оскільки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вікон</a:t>
            </a:r>
            <a:r>
              <a:rPr lang="ru-RU" b="1" dirty="0">
                <a:solidFill>
                  <a:schemeClr val="tx1"/>
                </a:solidFill>
              </a:rPr>
              <a:t> у нас </a:t>
            </a:r>
            <a:r>
              <a:rPr lang="ru-RU" b="1" dirty="0" err="1">
                <a:solidFill>
                  <a:schemeClr val="tx1"/>
                </a:solidFill>
              </a:rPr>
              <a:t>може</a:t>
            </a:r>
            <a:r>
              <a:rPr lang="ru-RU" b="1" dirty="0">
                <a:solidFill>
                  <a:schemeClr val="tx1"/>
                </a:solidFill>
              </a:rPr>
              <a:t> бути </a:t>
            </a:r>
            <a:r>
              <a:rPr lang="ru-RU" b="1" dirty="0" err="1">
                <a:solidFill>
                  <a:schemeClr val="tx1"/>
                </a:solidFill>
              </a:rPr>
              <a:t>багато</a:t>
            </a:r>
            <a:r>
              <a:rPr lang="ru-RU" b="1" dirty="0">
                <a:solidFill>
                  <a:schemeClr val="tx1"/>
                </a:solidFill>
              </a:rPr>
              <a:t>, тому нам </a:t>
            </a:r>
            <a:r>
              <a:rPr lang="ru-RU" b="1" dirty="0" err="1">
                <a:solidFill>
                  <a:schemeClr val="tx1"/>
                </a:solidFill>
              </a:rPr>
              <a:t>потрібно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вказати</a:t>
            </a:r>
            <a:r>
              <a:rPr lang="ru-RU" b="1" dirty="0">
                <a:solidFill>
                  <a:schemeClr val="tx1"/>
                </a:solidFill>
              </a:rPr>
              <a:t> до </a:t>
            </a:r>
            <a:r>
              <a:rPr lang="ru-RU" b="1" dirty="0" err="1">
                <a:solidFill>
                  <a:schemeClr val="tx1"/>
                </a:solidFill>
              </a:rPr>
              <a:t>якого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вікна</a:t>
            </a:r>
            <a:r>
              <a:rPr lang="ru-RU" b="1" dirty="0">
                <a:solidFill>
                  <a:schemeClr val="tx1"/>
                </a:solidFill>
              </a:rPr>
              <a:t> вона </a:t>
            </a:r>
            <a:r>
              <a:rPr lang="ru-RU" b="1" dirty="0" err="1">
                <a:solidFill>
                  <a:schemeClr val="tx1"/>
                </a:solidFill>
              </a:rPr>
              <a:t>відноситься</a:t>
            </a:r>
            <a:r>
              <a:rPr lang="ru-RU" b="1" dirty="0">
                <a:solidFill>
                  <a:schemeClr val="tx1"/>
                </a:solidFill>
              </a:rPr>
              <a:t>:</a:t>
            </a:r>
          </a:p>
          <a:p>
            <a:pPr lvl="0">
              <a:spcBef>
                <a:spcPts val="960"/>
              </a:spcBef>
              <a:buClr>
                <a:srgbClr val="C00000"/>
              </a:buClr>
              <a:buSzPts val="4800"/>
            </a:pPr>
            <a:r>
              <a:rPr lang="ru-RU" sz="2400" b="1" dirty="0" err="1">
                <a:solidFill>
                  <a:srgbClr val="7030A0"/>
                </a:solidFill>
              </a:rPr>
              <a:t>Ім’я_кнопки</a:t>
            </a:r>
            <a:r>
              <a:rPr lang="ru-RU" sz="2400" b="1" dirty="0">
                <a:solidFill>
                  <a:srgbClr val="7030A0"/>
                </a:solidFill>
              </a:rPr>
              <a:t> = </a:t>
            </a:r>
            <a:r>
              <a:rPr lang="ru-RU" sz="2400" b="1" dirty="0" err="1">
                <a:solidFill>
                  <a:srgbClr val="7030A0"/>
                </a:solidFill>
              </a:rPr>
              <a:t>Button</a:t>
            </a:r>
            <a:r>
              <a:rPr lang="ru-RU" sz="2400" b="1" dirty="0">
                <a:solidFill>
                  <a:srgbClr val="7030A0"/>
                </a:solidFill>
              </a:rPr>
              <a:t>(</a:t>
            </a:r>
            <a:r>
              <a:rPr lang="ru-RU" sz="2400" b="1" dirty="0" err="1">
                <a:solidFill>
                  <a:srgbClr val="7030A0"/>
                </a:solidFill>
              </a:rPr>
              <a:t>назва_вікна_до_якого_вона_належить</a:t>
            </a:r>
            <a:r>
              <a:rPr lang="ru-RU" sz="2400" b="1" dirty="0">
                <a:solidFill>
                  <a:srgbClr val="7030A0"/>
                </a:solidFill>
              </a:rPr>
              <a:t>, </a:t>
            </a:r>
            <a:r>
              <a:rPr lang="ru-RU" sz="2400" b="1" dirty="0" err="1">
                <a:solidFill>
                  <a:srgbClr val="7030A0"/>
                </a:solidFill>
              </a:rPr>
              <a:t>атрибути</a:t>
            </a:r>
            <a:r>
              <a:rPr lang="ru-RU" sz="2400" b="1" dirty="0">
                <a:solidFill>
                  <a:srgbClr val="7030A0"/>
                </a:solidFill>
              </a:rPr>
              <a:t>, ...)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645B9E-B187-B743-2CEE-CFE7F4E114EB}"/>
              </a:ext>
            </a:extLst>
          </p:cNvPr>
          <p:cNvSpPr txBox="1"/>
          <p:nvPr/>
        </p:nvSpPr>
        <p:spPr>
          <a:xfrm>
            <a:off x="3076303" y="3998473"/>
            <a:ext cx="627452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i="0" dirty="0">
                <a:solidFill>
                  <a:srgbClr val="212529"/>
                </a:solidFill>
                <a:effectLst/>
              </a:rPr>
              <a:t>from </a:t>
            </a:r>
            <a:r>
              <a:rPr lang="en-US" sz="2800" b="1" i="0" dirty="0" err="1">
                <a:solidFill>
                  <a:srgbClr val="212529"/>
                </a:solidFill>
                <a:effectLst/>
              </a:rPr>
              <a:t>tkinter</a:t>
            </a:r>
            <a:r>
              <a:rPr lang="en-US" sz="2800" b="1" i="0" dirty="0">
                <a:solidFill>
                  <a:srgbClr val="212529"/>
                </a:solidFill>
                <a:effectLst/>
              </a:rPr>
              <a:t> import *</a:t>
            </a:r>
          </a:p>
          <a:p>
            <a:pPr algn="just"/>
            <a:r>
              <a:rPr lang="en-US" sz="3200" b="1" i="0" dirty="0">
                <a:solidFill>
                  <a:srgbClr val="7030A0"/>
                </a:solidFill>
                <a:effectLst/>
              </a:rPr>
              <a:t>root</a:t>
            </a:r>
            <a:r>
              <a:rPr lang="en-US" sz="2800" b="1" i="0" dirty="0">
                <a:solidFill>
                  <a:srgbClr val="212529"/>
                </a:solidFill>
                <a:effectLst/>
              </a:rPr>
              <a:t> = Tk()</a:t>
            </a:r>
            <a:endParaRPr lang="uk-UA" sz="2800" b="1" i="0" dirty="0">
              <a:solidFill>
                <a:srgbClr val="212529"/>
              </a:solidFill>
              <a:effectLst/>
            </a:endParaRPr>
          </a:p>
          <a:p>
            <a:pPr algn="just"/>
            <a:r>
              <a:rPr lang="en-US" sz="2800" b="1" dirty="0" err="1">
                <a:solidFill>
                  <a:srgbClr val="212529"/>
                </a:solidFill>
              </a:rPr>
              <a:t>root.geometry</a:t>
            </a:r>
            <a:r>
              <a:rPr lang="en-US" sz="2800" b="1" dirty="0">
                <a:solidFill>
                  <a:srgbClr val="212529"/>
                </a:solidFill>
              </a:rPr>
              <a:t>(‘300x200’) </a:t>
            </a:r>
            <a:endParaRPr lang="en-US" sz="2800" b="1" i="0" dirty="0">
              <a:solidFill>
                <a:srgbClr val="212529"/>
              </a:solidFill>
              <a:effectLst/>
            </a:endParaRPr>
          </a:p>
          <a:p>
            <a:pPr algn="just"/>
            <a:r>
              <a:rPr lang="en-US" sz="2800" b="1" i="0" dirty="0">
                <a:solidFill>
                  <a:srgbClr val="212529"/>
                </a:solidFill>
                <a:effectLst/>
              </a:rPr>
              <a:t>b1 = Button(</a:t>
            </a:r>
            <a:r>
              <a:rPr lang="en-US" sz="3200" b="1" i="0" dirty="0">
                <a:solidFill>
                  <a:srgbClr val="7030A0"/>
                </a:solidFill>
                <a:effectLst/>
              </a:rPr>
              <a:t>root</a:t>
            </a:r>
            <a:r>
              <a:rPr lang="en-US" sz="2800" b="1" i="0" dirty="0">
                <a:solidFill>
                  <a:srgbClr val="212529"/>
                </a:solidFill>
                <a:effectLst/>
              </a:rPr>
              <a:t>)</a:t>
            </a:r>
          </a:p>
        </p:txBody>
      </p:sp>
      <p:pic>
        <p:nvPicPr>
          <p:cNvPr id="12" name="Рисунок 11">
            <a:hlinkClick r:id="rId6"/>
            <a:extLst>
              <a:ext uri="{FF2B5EF4-FFF2-40B4-BE49-F238E27FC236}">
                <a16:creationId xmlns:a16="http://schemas.microsoft.com/office/drawing/2014/main" id="{ADB34E3D-B882-2A79-9A5F-3F759E5CDC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8486"/>
            <a:ext cx="2896838" cy="112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78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3" grpId="1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363655E0-F010-1FFA-2C47-053EBDABCD2B}"/>
              </a:ext>
            </a:extLst>
          </p:cNvPr>
          <p:cNvGrpSpPr/>
          <p:nvPr/>
        </p:nvGrpSpPr>
        <p:grpSpPr>
          <a:xfrm>
            <a:off x="10990432" y="5937515"/>
            <a:ext cx="1559929" cy="1169947"/>
            <a:chOff x="10990432" y="5937515"/>
            <a:chExt cx="1559929" cy="1169947"/>
          </a:xfrm>
        </p:grpSpPr>
        <p:pic>
          <p:nvPicPr>
            <p:cNvPr id="7" name="Picture 2" descr="LunaPic Edit | Emo gif, Aesthetic gif, Chinese new year background">
              <a:extLst>
                <a:ext uri="{FF2B5EF4-FFF2-40B4-BE49-F238E27FC236}">
                  <a16:creationId xmlns:a16="http://schemas.microsoft.com/office/drawing/2014/main" id="{D8421DA5-0699-349F-3F0F-7268BAE2D3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0432" y="5937515"/>
              <a:ext cx="1559929" cy="1169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Рисунок 7">
              <a:hlinkClick r:id="rId3"/>
              <a:extLst>
                <a:ext uri="{FF2B5EF4-FFF2-40B4-BE49-F238E27FC236}">
                  <a16:creationId xmlns:a16="http://schemas.microsoft.com/office/drawing/2014/main" id="{D1CCA62F-32B0-357B-CAE8-39EA035A38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11469961" y="6139448"/>
              <a:ext cx="600873" cy="553453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</p:grp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8AB30492-B036-B70D-1165-AD59168AAD94}"/>
              </a:ext>
            </a:extLst>
          </p:cNvPr>
          <p:cNvSpPr/>
          <p:nvPr/>
        </p:nvSpPr>
        <p:spPr>
          <a:xfrm>
            <a:off x="1333183" y="412406"/>
            <a:ext cx="10136778" cy="610978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Установити</a:t>
            </a:r>
            <a:r>
              <a:rPr lang="ru-RU" b="1" dirty="0"/>
              <a:t> </a:t>
            </a:r>
            <a:r>
              <a:rPr lang="ru-RU" b="1" dirty="0" err="1"/>
              <a:t>значення</a:t>
            </a:r>
            <a:r>
              <a:rPr lang="ru-RU" b="1" dirty="0"/>
              <a:t> </a:t>
            </a:r>
            <a:r>
              <a:rPr lang="ru-RU" b="1" dirty="0" err="1"/>
              <a:t>властивостей</a:t>
            </a:r>
            <a:r>
              <a:rPr lang="ru-RU" b="1" dirty="0"/>
              <a:t> кнопки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залишити</a:t>
            </a:r>
            <a:r>
              <a:rPr lang="ru-RU" b="1" dirty="0"/>
              <a:t> </a:t>
            </a:r>
            <a:r>
              <a:rPr lang="ru-RU" b="1" dirty="0" err="1"/>
              <a:t>їх</a:t>
            </a:r>
            <a:r>
              <a:rPr lang="ru-RU" b="1" dirty="0"/>
              <a:t> за </a:t>
            </a:r>
            <a:r>
              <a:rPr lang="ru-RU" b="1" dirty="0" err="1"/>
              <a:t>замовчуванням</a:t>
            </a:r>
            <a:r>
              <a:rPr lang="ru-RU" b="1" dirty="0"/>
              <a:t>.</a:t>
            </a:r>
            <a:endParaRPr lang="uk-UA" b="1" dirty="0"/>
          </a:p>
        </p:txBody>
      </p:sp>
      <p:grpSp>
        <p:nvGrpSpPr>
          <p:cNvPr id="2" name="Групувати 1">
            <a:extLst>
              <a:ext uri="{FF2B5EF4-FFF2-40B4-BE49-F238E27FC236}">
                <a16:creationId xmlns:a16="http://schemas.microsoft.com/office/drawing/2014/main" id="{70BAB727-0324-1F8F-541B-671F3BEBCB19}"/>
              </a:ext>
            </a:extLst>
          </p:cNvPr>
          <p:cNvGrpSpPr/>
          <p:nvPr/>
        </p:nvGrpSpPr>
        <p:grpSpPr>
          <a:xfrm>
            <a:off x="-47847" y="-33968"/>
            <a:ext cx="1806780" cy="1503726"/>
            <a:chOff x="-47847" y="-33968"/>
            <a:chExt cx="1806780" cy="1503726"/>
          </a:xfrm>
        </p:grpSpPr>
        <p:pic>
          <p:nvPicPr>
            <p:cNvPr id="15" name="Picture 4" descr="Мультяшный желто-синий комикс баннер. Бум речевых пузырей | Премиум векторы">
              <a:extLst>
                <a:ext uri="{FF2B5EF4-FFF2-40B4-BE49-F238E27FC236}">
                  <a16:creationId xmlns:a16="http://schemas.microsoft.com/office/drawing/2014/main" id="{5C337656-ACDC-187A-E37F-58A2D52968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847" y="-33968"/>
              <a:ext cx="1806780" cy="1503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Прямокутник 15">
              <a:extLst>
                <a:ext uri="{FF2B5EF4-FFF2-40B4-BE49-F238E27FC236}">
                  <a16:creationId xmlns:a16="http://schemas.microsoft.com/office/drawing/2014/main" id="{F57C4773-812F-9535-B056-28DD1C432212}"/>
                </a:ext>
              </a:extLst>
            </p:cNvPr>
            <p:cNvSpPr/>
            <p:nvPr/>
          </p:nvSpPr>
          <p:spPr>
            <a:xfrm>
              <a:off x="587681" y="156754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54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2</a:t>
              </a:r>
              <a:endParaRPr lang="uk-UA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endParaRPr>
            </a:p>
          </p:txBody>
        </p:sp>
      </p:grpSp>
      <p:sp>
        <p:nvSpPr>
          <p:cNvPr id="13" name="Блок-схема: альтернативний процес 12">
            <a:extLst>
              <a:ext uri="{FF2B5EF4-FFF2-40B4-BE49-F238E27FC236}">
                <a16:creationId xmlns:a16="http://schemas.microsoft.com/office/drawing/2014/main" id="{D66195CC-CDF6-2933-DCC3-7256AC9D6538}"/>
              </a:ext>
            </a:extLst>
          </p:cNvPr>
          <p:cNvSpPr/>
          <p:nvPr/>
        </p:nvSpPr>
        <p:spPr>
          <a:xfrm>
            <a:off x="121166" y="1559338"/>
            <a:ext cx="11949668" cy="1389451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880"/>
              </a:spcBef>
              <a:buClr>
                <a:srgbClr val="C00000"/>
              </a:buClr>
              <a:buSzPts val="4400"/>
            </a:pPr>
            <a:r>
              <a:rPr lang="en-US" sz="2400" b="1" dirty="0" err="1">
                <a:solidFill>
                  <a:srgbClr val="7030A0"/>
                </a:solidFill>
              </a:rPr>
              <a:t>Bg</a:t>
            </a:r>
            <a:r>
              <a:rPr lang="uk-UA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>
                <a:solidFill>
                  <a:srgbClr val="7030A0"/>
                </a:solidFill>
              </a:rPr>
              <a:t>=</a:t>
            </a:r>
            <a:r>
              <a:rPr lang="uk-UA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>
                <a:solidFill>
                  <a:srgbClr val="7030A0"/>
                </a:solidFill>
              </a:rPr>
              <a:t>‘K</a:t>
            </a:r>
            <a:r>
              <a:rPr lang="ru-RU" sz="2400" b="1" dirty="0" err="1">
                <a:solidFill>
                  <a:srgbClr val="7030A0"/>
                </a:solidFill>
              </a:rPr>
              <a:t>ол</a:t>
            </a:r>
            <a:r>
              <a:rPr lang="en-US" sz="2400" b="1" dirty="0" err="1">
                <a:solidFill>
                  <a:srgbClr val="7030A0"/>
                </a:solidFill>
              </a:rPr>
              <a:t>ip</a:t>
            </a:r>
            <a:r>
              <a:rPr lang="en-US" sz="2400" b="1" dirty="0">
                <a:solidFill>
                  <a:srgbClr val="7030A0"/>
                </a:solidFill>
              </a:rPr>
              <a:t>’ </a:t>
            </a:r>
            <a:r>
              <a:rPr lang="en-US" sz="2400" b="1" dirty="0">
                <a:solidFill>
                  <a:schemeClr val="tx1"/>
                </a:solidFill>
              </a:rPr>
              <a:t>- </a:t>
            </a:r>
            <a:r>
              <a:rPr lang="ru-RU" sz="2400" b="1" dirty="0" err="1">
                <a:solidFill>
                  <a:schemeClr val="tx1"/>
                </a:solidFill>
              </a:rPr>
              <a:t>колір</a:t>
            </a:r>
            <a:r>
              <a:rPr lang="ru-RU" sz="2400" b="1" dirty="0">
                <a:solidFill>
                  <a:schemeClr val="tx1"/>
                </a:solidFill>
              </a:rPr>
              <a:t> кнопки;</a:t>
            </a:r>
            <a:endParaRPr lang="en-US" sz="2400" b="1" dirty="0">
              <a:solidFill>
                <a:schemeClr val="tx1"/>
              </a:solidFill>
            </a:endParaRPr>
          </a:p>
          <a:p>
            <a:pPr lvl="0">
              <a:spcBef>
                <a:spcPts val="880"/>
              </a:spcBef>
              <a:buClr>
                <a:srgbClr val="C00000"/>
              </a:buClr>
              <a:buSzPts val="4400"/>
            </a:pPr>
            <a:r>
              <a:rPr lang="en-US" sz="2400" b="1" dirty="0">
                <a:solidFill>
                  <a:srgbClr val="7030A0"/>
                </a:solidFill>
              </a:rPr>
              <a:t>Text</a:t>
            </a:r>
            <a:r>
              <a:rPr lang="uk-UA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>
                <a:solidFill>
                  <a:srgbClr val="7030A0"/>
                </a:solidFill>
              </a:rPr>
              <a:t>=</a:t>
            </a:r>
            <a:r>
              <a:rPr lang="uk-UA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>
                <a:solidFill>
                  <a:srgbClr val="7030A0"/>
                </a:solidFill>
              </a:rPr>
              <a:t>‘</a:t>
            </a:r>
            <a:r>
              <a:rPr lang="en-US" sz="2400" b="1" dirty="0" err="1">
                <a:solidFill>
                  <a:srgbClr val="7030A0"/>
                </a:solidFill>
              </a:rPr>
              <a:t>Te</a:t>
            </a:r>
            <a:r>
              <a:rPr lang="ru-RU" sz="2400" b="1" dirty="0" err="1">
                <a:solidFill>
                  <a:srgbClr val="7030A0"/>
                </a:solidFill>
              </a:rPr>
              <a:t>кст</a:t>
            </a:r>
            <a:r>
              <a:rPr lang="en-US" sz="2400" b="1" dirty="0">
                <a:solidFill>
                  <a:srgbClr val="7030A0"/>
                </a:solidFill>
              </a:rPr>
              <a:t>’</a:t>
            </a:r>
            <a:r>
              <a:rPr lang="ru-RU" sz="2400" b="1" dirty="0">
                <a:solidFill>
                  <a:schemeClr val="tx1"/>
                </a:solidFill>
              </a:rPr>
              <a:t> - текст кнопки;</a:t>
            </a:r>
          </a:p>
          <a:p>
            <a:pPr lvl="0">
              <a:spcBef>
                <a:spcPts val="880"/>
              </a:spcBef>
              <a:buClr>
                <a:srgbClr val="C00000"/>
              </a:buClr>
              <a:buSzPts val="4400"/>
            </a:pPr>
            <a:r>
              <a:rPr lang="en-US" sz="2400" b="1" dirty="0" err="1">
                <a:solidFill>
                  <a:srgbClr val="7030A0"/>
                </a:solidFill>
              </a:rPr>
              <a:t>Fg</a:t>
            </a:r>
            <a:r>
              <a:rPr lang="uk-UA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>
                <a:solidFill>
                  <a:srgbClr val="7030A0"/>
                </a:solidFill>
              </a:rPr>
              <a:t>=</a:t>
            </a:r>
            <a:r>
              <a:rPr lang="uk-UA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>
                <a:solidFill>
                  <a:srgbClr val="7030A0"/>
                </a:solidFill>
              </a:rPr>
              <a:t>‘Ko</a:t>
            </a:r>
            <a:r>
              <a:rPr lang="ru-RU" sz="2400" b="1" dirty="0">
                <a:solidFill>
                  <a:srgbClr val="7030A0"/>
                </a:solidFill>
              </a:rPr>
              <a:t>л</a:t>
            </a:r>
            <a:r>
              <a:rPr lang="en-US" sz="2400" b="1" dirty="0" err="1">
                <a:solidFill>
                  <a:srgbClr val="7030A0"/>
                </a:solidFill>
              </a:rPr>
              <a:t>ip</a:t>
            </a:r>
            <a:r>
              <a:rPr lang="en-US" sz="2400" b="1" dirty="0">
                <a:solidFill>
                  <a:srgbClr val="7030A0"/>
                </a:solidFill>
              </a:rPr>
              <a:t>’ </a:t>
            </a:r>
            <a:r>
              <a:rPr lang="en-US" sz="2400" b="1" dirty="0">
                <a:solidFill>
                  <a:schemeClr val="tx1"/>
                </a:solidFill>
              </a:rPr>
              <a:t>- </a:t>
            </a:r>
            <a:r>
              <a:rPr lang="ru-RU" sz="2400" b="1" dirty="0" err="1">
                <a:solidFill>
                  <a:schemeClr val="tx1"/>
                </a:solidFill>
              </a:rPr>
              <a:t>колір</a:t>
            </a:r>
            <a:r>
              <a:rPr lang="ru-RU" sz="2400" b="1" dirty="0">
                <a:solidFill>
                  <a:schemeClr val="tx1"/>
                </a:solidFill>
              </a:rPr>
              <a:t> тексту кнопки;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EE062B-EB28-E1F4-67D9-B3A53D6FE626}"/>
              </a:ext>
            </a:extLst>
          </p:cNvPr>
          <p:cNvSpPr txBox="1"/>
          <p:nvPr/>
        </p:nvSpPr>
        <p:spPr>
          <a:xfrm>
            <a:off x="698862" y="3429000"/>
            <a:ext cx="10082349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i="0" dirty="0">
                <a:solidFill>
                  <a:srgbClr val="212529"/>
                </a:solidFill>
                <a:effectLst/>
              </a:rPr>
              <a:t>from </a:t>
            </a:r>
            <a:r>
              <a:rPr lang="en-US" sz="2800" b="1" i="0" dirty="0" err="1">
                <a:solidFill>
                  <a:srgbClr val="212529"/>
                </a:solidFill>
                <a:effectLst/>
              </a:rPr>
              <a:t>tkinter</a:t>
            </a:r>
            <a:r>
              <a:rPr lang="en-US" sz="2800" b="1" i="0" dirty="0">
                <a:solidFill>
                  <a:srgbClr val="212529"/>
                </a:solidFill>
                <a:effectLst/>
              </a:rPr>
              <a:t> import *</a:t>
            </a:r>
          </a:p>
          <a:p>
            <a:pPr algn="just"/>
            <a:r>
              <a:rPr lang="en-US" sz="2800" b="1" i="0" dirty="0">
                <a:effectLst/>
              </a:rPr>
              <a:t>root </a:t>
            </a:r>
            <a:r>
              <a:rPr lang="en-US" sz="2800" b="1" i="0" dirty="0">
                <a:solidFill>
                  <a:srgbClr val="212529"/>
                </a:solidFill>
                <a:effectLst/>
              </a:rPr>
              <a:t>= Tk()</a:t>
            </a:r>
          </a:p>
          <a:p>
            <a:pPr algn="just"/>
            <a:r>
              <a:rPr lang="en-US" sz="2800" b="1" dirty="0" err="1">
                <a:solidFill>
                  <a:srgbClr val="212529"/>
                </a:solidFill>
              </a:rPr>
              <a:t>root.geometry</a:t>
            </a:r>
            <a:r>
              <a:rPr lang="en-US" sz="2800" b="1" dirty="0">
                <a:solidFill>
                  <a:srgbClr val="212529"/>
                </a:solidFill>
              </a:rPr>
              <a:t>(‘300x200’) </a:t>
            </a:r>
            <a:endParaRPr lang="en-US" sz="2800" b="1" i="0" dirty="0">
              <a:solidFill>
                <a:srgbClr val="212529"/>
              </a:solidFill>
              <a:effectLst/>
            </a:endParaRPr>
          </a:p>
          <a:p>
            <a:pPr algn="just"/>
            <a:r>
              <a:rPr lang="en-US" sz="3200" b="1" i="0" dirty="0">
                <a:solidFill>
                  <a:srgbClr val="7030A0"/>
                </a:solidFill>
                <a:effectLst/>
              </a:rPr>
              <a:t>b1 = Button(root, text=‘</a:t>
            </a:r>
            <a:r>
              <a:rPr lang="en-US" sz="3200" b="1" dirty="0">
                <a:solidFill>
                  <a:srgbClr val="7030A0"/>
                </a:solidFill>
              </a:rPr>
              <a:t>B</a:t>
            </a:r>
            <a:r>
              <a:rPr lang="en-US" sz="3200" b="1" i="0" dirty="0">
                <a:solidFill>
                  <a:srgbClr val="7030A0"/>
                </a:solidFill>
                <a:effectLst/>
              </a:rPr>
              <a:t>utton’,</a:t>
            </a:r>
            <a:r>
              <a:rPr lang="en-US" sz="3200" b="1" i="0" dirty="0" err="1">
                <a:solidFill>
                  <a:srgbClr val="7030A0"/>
                </a:solidFill>
                <a:effectLst/>
              </a:rPr>
              <a:t>bg</a:t>
            </a:r>
            <a:r>
              <a:rPr lang="en-US" sz="3200" b="1" i="0" dirty="0">
                <a:solidFill>
                  <a:srgbClr val="7030A0"/>
                </a:solidFill>
                <a:effectLst/>
              </a:rPr>
              <a:t>=‘green’, </a:t>
            </a:r>
            <a:r>
              <a:rPr lang="en-US" sz="3200" b="1" i="0" dirty="0" err="1">
                <a:solidFill>
                  <a:srgbClr val="7030A0"/>
                </a:solidFill>
                <a:effectLst/>
              </a:rPr>
              <a:t>fg</a:t>
            </a:r>
            <a:r>
              <a:rPr lang="en-US" sz="3200" b="1" i="0" dirty="0">
                <a:solidFill>
                  <a:srgbClr val="7030A0"/>
                </a:solidFill>
                <a:effectLst/>
              </a:rPr>
              <a:t>=‘white’)</a:t>
            </a:r>
          </a:p>
        </p:txBody>
      </p:sp>
      <p:pic>
        <p:nvPicPr>
          <p:cNvPr id="11" name="Рисунок 10">
            <a:hlinkClick r:id="rId6"/>
            <a:extLst>
              <a:ext uri="{FF2B5EF4-FFF2-40B4-BE49-F238E27FC236}">
                <a16:creationId xmlns:a16="http://schemas.microsoft.com/office/drawing/2014/main" id="{261FD362-D8D8-2C59-C66B-F6EC5BE18B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8486"/>
            <a:ext cx="2896838" cy="112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70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363655E0-F010-1FFA-2C47-053EBDABCD2B}"/>
              </a:ext>
            </a:extLst>
          </p:cNvPr>
          <p:cNvGrpSpPr/>
          <p:nvPr/>
        </p:nvGrpSpPr>
        <p:grpSpPr>
          <a:xfrm>
            <a:off x="10990432" y="5937515"/>
            <a:ext cx="1559929" cy="1169947"/>
            <a:chOff x="10990432" y="5937515"/>
            <a:chExt cx="1559929" cy="1169947"/>
          </a:xfrm>
        </p:grpSpPr>
        <p:pic>
          <p:nvPicPr>
            <p:cNvPr id="7" name="Picture 2" descr="LunaPic Edit | Emo gif, Aesthetic gif, Chinese new year background">
              <a:extLst>
                <a:ext uri="{FF2B5EF4-FFF2-40B4-BE49-F238E27FC236}">
                  <a16:creationId xmlns:a16="http://schemas.microsoft.com/office/drawing/2014/main" id="{D8421DA5-0699-349F-3F0F-7268BAE2D3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0432" y="5937515"/>
              <a:ext cx="1559929" cy="1169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Рисунок 7">
              <a:hlinkClick r:id="rId3"/>
              <a:extLst>
                <a:ext uri="{FF2B5EF4-FFF2-40B4-BE49-F238E27FC236}">
                  <a16:creationId xmlns:a16="http://schemas.microsoft.com/office/drawing/2014/main" id="{D1CCA62F-32B0-357B-CAE8-39EA035A38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11469961" y="6139448"/>
              <a:ext cx="600873" cy="553453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</p:grpSp>
      <p:sp>
        <p:nvSpPr>
          <p:cNvPr id="10" name="Блок-схема: альтернативний процес 9">
            <a:extLst>
              <a:ext uri="{FF2B5EF4-FFF2-40B4-BE49-F238E27FC236}">
                <a16:creationId xmlns:a16="http://schemas.microsoft.com/office/drawing/2014/main" id="{F7CF4E51-E3BF-8CAC-B668-4CAE917FD480}"/>
              </a:ext>
            </a:extLst>
          </p:cNvPr>
          <p:cNvSpPr/>
          <p:nvPr/>
        </p:nvSpPr>
        <p:spPr>
          <a:xfrm>
            <a:off x="121166" y="1541290"/>
            <a:ext cx="11949668" cy="1389451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rgbClr val="C00000"/>
              </a:buClr>
              <a:buSzPts val="4800"/>
            </a:pPr>
            <a:r>
              <a:rPr lang="en-US" sz="2400" b="1" dirty="0">
                <a:solidFill>
                  <a:srgbClr val="7030A0"/>
                </a:solidFill>
              </a:rPr>
              <a:t>Font</a:t>
            </a:r>
            <a:r>
              <a:rPr lang="uk-UA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>
                <a:solidFill>
                  <a:srgbClr val="7030A0"/>
                </a:solidFill>
              </a:rPr>
              <a:t>=</a:t>
            </a:r>
            <a:r>
              <a:rPr lang="uk-UA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>
                <a:solidFill>
                  <a:srgbClr val="7030A0"/>
                </a:solidFill>
              </a:rPr>
              <a:t>‘</a:t>
            </a:r>
            <a:r>
              <a:rPr lang="ru-RU" sz="2400" b="1" dirty="0">
                <a:solidFill>
                  <a:srgbClr val="7030A0"/>
                </a:solidFill>
              </a:rPr>
              <a:t>шрифт та </a:t>
            </a:r>
            <a:r>
              <a:rPr lang="uk-UA" sz="2400" b="1" dirty="0">
                <a:solidFill>
                  <a:srgbClr val="7030A0"/>
                </a:solidFill>
              </a:rPr>
              <a:t>розмір</a:t>
            </a:r>
            <a:r>
              <a:rPr lang="ru-RU" sz="2400" b="1" dirty="0">
                <a:solidFill>
                  <a:srgbClr val="7030A0"/>
                </a:solidFill>
              </a:rPr>
              <a:t> шрифту</a:t>
            </a:r>
            <a:r>
              <a:rPr lang="en-US" sz="2400" b="1" dirty="0">
                <a:solidFill>
                  <a:srgbClr val="7030A0"/>
                </a:solidFill>
              </a:rPr>
              <a:t>’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- шрифт тексту кнопки;</a:t>
            </a:r>
          </a:p>
          <a:p>
            <a:pPr lvl="0">
              <a:spcBef>
                <a:spcPts val="960"/>
              </a:spcBef>
              <a:buClr>
                <a:srgbClr val="C00000"/>
              </a:buClr>
              <a:buSzPts val="4800"/>
            </a:pPr>
            <a:r>
              <a:rPr lang="en-US" sz="2400" b="1" dirty="0">
                <a:solidFill>
                  <a:srgbClr val="7030A0"/>
                </a:solidFill>
              </a:rPr>
              <a:t>Width</a:t>
            </a:r>
            <a:r>
              <a:rPr lang="uk-UA" sz="2400" b="1" dirty="0">
                <a:solidFill>
                  <a:srgbClr val="7030A0"/>
                </a:solidFill>
              </a:rPr>
              <a:t> </a:t>
            </a:r>
            <a:r>
              <a:rPr lang="en-US" sz="2400" b="1" i="1" dirty="0">
                <a:solidFill>
                  <a:srgbClr val="7030A0"/>
                </a:solidFill>
              </a:rPr>
              <a:t>= </a:t>
            </a:r>
            <a:r>
              <a:rPr lang="ru-RU" sz="2400" b="1" dirty="0">
                <a:solidFill>
                  <a:srgbClr val="7030A0"/>
                </a:solidFill>
              </a:rPr>
              <a:t>число</a:t>
            </a:r>
            <a:r>
              <a:rPr lang="ru-RU" sz="2400" b="1" dirty="0">
                <a:solidFill>
                  <a:schemeClr val="tx1"/>
                </a:solidFill>
              </a:rPr>
              <a:t> - ширина кнопки;</a:t>
            </a:r>
          </a:p>
          <a:p>
            <a:pPr lvl="0">
              <a:spcBef>
                <a:spcPts val="960"/>
              </a:spcBef>
              <a:buClr>
                <a:srgbClr val="C00000"/>
              </a:buClr>
              <a:buSzPts val="4800"/>
            </a:pPr>
            <a:r>
              <a:rPr lang="en-US" sz="2400" b="1" dirty="0">
                <a:solidFill>
                  <a:srgbClr val="7030A0"/>
                </a:solidFill>
              </a:rPr>
              <a:t>Height</a:t>
            </a:r>
            <a:r>
              <a:rPr lang="uk-UA" sz="2400" b="1" dirty="0">
                <a:solidFill>
                  <a:srgbClr val="7030A0"/>
                </a:solidFill>
              </a:rPr>
              <a:t> </a:t>
            </a:r>
            <a:r>
              <a:rPr lang="en-US" sz="2400" b="1" i="1" dirty="0">
                <a:solidFill>
                  <a:srgbClr val="7030A0"/>
                </a:solidFill>
              </a:rPr>
              <a:t>=</a:t>
            </a:r>
            <a:r>
              <a:rPr lang="uk-UA" sz="2400" b="1" i="1" dirty="0">
                <a:solidFill>
                  <a:srgbClr val="7030A0"/>
                </a:solidFill>
              </a:rPr>
              <a:t> </a:t>
            </a:r>
            <a:r>
              <a:rPr lang="ru-RU" sz="2400" b="1" dirty="0">
                <a:solidFill>
                  <a:srgbClr val="7030A0"/>
                </a:solidFill>
              </a:rPr>
              <a:t>число </a:t>
            </a:r>
            <a:r>
              <a:rPr lang="ru-RU" sz="2400" b="1" dirty="0">
                <a:solidFill>
                  <a:schemeClr val="tx1"/>
                </a:solidFill>
              </a:rPr>
              <a:t>- </a:t>
            </a:r>
            <a:r>
              <a:rPr lang="ru-RU" sz="2400" b="1" dirty="0" err="1">
                <a:solidFill>
                  <a:schemeClr val="tx1"/>
                </a:solidFill>
              </a:rPr>
              <a:t>висота</a:t>
            </a:r>
            <a:r>
              <a:rPr lang="ru-RU" sz="2400" b="1" dirty="0">
                <a:solidFill>
                  <a:schemeClr val="tx1"/>
                </a:solidFill>
              </a:rPr>
              <a:t> кнопки.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36B413-A1E7-9A3C-8B86-7CB7961074C8}"/>
              </a:ext>
            </a:extLst>
          </p:cNvPr>
          <p:cNvSpPr txBox="1"/>
          <p:nvPr/>
        </p:nvSpPr>
        <p:spPr>
          <a:xfrm>
            <a:off x="1454331" y="3331516"/>
            <a:ext cx="9414720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i="0" dirty="0">
                <a:solidFill>
                  <a:srgbClr val="212529"/>
                </a:solidFill>
                <a:effectLst/>
              </a:rPr>
              <a:t>from </a:t>
            </a:r>
            <a:r>
              <a:rPr lang="en-US" sz="2800" b="1" i="0" dirty="0" err="1">
                <a:solidFill>
                  <a:srgbClr val="212529"/>
                </a:solidFill>
                <a:effectLst/>
              </a:rPr>
              <a:t>tkinter</a:t>
            </a:r>
            <a:r>
              <a:rPr lang="en-US" sz="2800" b="1" i="0" dirty="0">
                <a:solidFill>
                  <a:srgbClr val="212529"/>
                </a:solidFill>
                <a:effectLst/>
              </a:rPr>
              <a:t> import *</a:t>
            </a:r>
          </a:p>
          <a:p>
            <a:pPr algn="just"/>
            <a:r>
              <a:rPr lang="en-US" sz="2800" b="1" i="0" dirty="0">
                <a:effectLst/>
              </a:rPr>
              <a:t>root </a:t>
            </a:r>
            <a:r>
              <a:rPr lang="en-US" sz="2800" b="1" i="0" dirty="0">
                <a:solidFill>
                  <a:srgbClr val="212529"/>
                </a:solidFill>
                <a:effectLst/>
              </a:rPr>
              <a:t>= Tk()</a:t>
            </a:r>
          </a:p>
          <a:p>
            <a:pPr algn="just"/>
            <a:r>
              <a:rPr lang="en-US" sz="2800" b="1" dirty="0" err="1">
                <a:solidFill>
                  <a:srgbClr val="212529"/>
                </a:solidFill>
              </a:rPr>
              <a:t>root.geometry</a:t>
            </a:r>
            <a:r>
              <a:rPr lang="en-US" sz="2800" b="1" dirty="0">
                <a:solidFill>
                  <a:srgbClr val="212529"/>
                </a:solidFill>
              </a:rPr>
              <a:t>(‘300x200’) </a:t>
            </a:r>
            <a:endParaRPr lang="en-US" sz="2800" b="1" i="0" dirty="0">
              <a:solidFill>
                <a:srgbClr val="212529"/>
              </a:solidFill>
              <a:effectLst/>
            </a:endParaRPr>
          </a:p>
          <a:p>
            <a:pPr algn="just"/>
            <a:r>
              <a:rPr lang="en-US" sz="2800" b="1" i="0" dirty="0">
                <a:effectLst/>
              </a:rPr>
              <a:t>b1 = Button(root, text=‘</a:t>
            </a:r>
            <a:r>
              <a:rPr lang="en-US" sz="2800" b="1" dirty="0"/>
              <a:t>B</a:t>
            </a:r>
            <a:r>
              <a:rPr lang="en-US" sz="2800" b="1" i="0" dirty="0">
                <a:effectLst/>
              </a:rPr>
              <a:t>utton’,</a:t>
            </a:r>
            <a:r>
              <a:rPr lang="en-US" sz="2800" b="1" i="0" dirty="0" err="1">
                <a:effectLst/>
              </a:rPr>
              <a:t>bg</a:t>
            </a:r>
            <a:r>
              <a:rPr lang="en-US" sz="2800" b="1" i="0" dirty="0">
                <a:effectLst/>
              </a:rPr>
              <a:t>=‘green’, </a:t>
            </a:r>
            <a:r>
              <a:rPr lang="en-US" sz="2800" b="1" i="0" dirty="0" err="1">
                <a:effectLst/>
              </a:rPr>
              <a:t>fg</a:t>
            </a:r>
            <a:r>
              <a:rPr lang="en-US" sz="2800" b="1" i="0" dirty="0">
                <a:effectLst/>
              </a:rPr>
              <a:t>=‘white’,</a:t>
            </a:r>
          </a:p>
          <a:p>
            <a:pPr algn="just"/>
            <a:r>
              <a:rPr lang="en-US" sz="3200" b="1" dirty="0">
                <a:solidFill>
                  <a:srgbClr val="7030A0"/>
                </a:solidFill>
              </a:rPr>
              <a:t>Width</a:t>
            </a:r>
            <a:r>
              <a:rPr lang="uk-UA" sz="3200" b="1" dirty="0">
                <a:solidFill>
                  <a:srgbClr val="7030A0"/>
                </a:solidFill>
              </a:rPr>
              <a:t> </a:t>
            </a:r>
            <a:r>
              <a:rPr lang="en-US" sz="3200" b="1" i="1" dirty="0">
                <a:solidFill>
                  <a:srgbClr val="7030A0"/>
                </a:solidFill>
              </a:rPr>
              <a:t>= </a:t>
            </a:r>
            <a:r>
              <a:rPr lang="en-US" sz="3200" b="1" dirty="0">
                <a:solidFill>
                  <a:srgbClr val="7030A0"/>
                </a:solidFill>
              </a:rPr>
              <a:t>6, Height</a:t>
            </a:r>
            <a:r>
              <a:rPr lang="uk-UA" sz="3200" b="1" dirty="0">
                <a:solidFill>
                  <a:srgbClr val="7030A0"/>
                </a:solidFill>
              </a:rPr>
              <a:t> </a:t>
            </a:r>
            <a:r>
              <a:rPr lang="en-US" sz="3200" b="1" i="1" dirty="0">
                <a:solidFill>
                  <a:srgbClr val="7030A0"/>
                </a:solidFill>
              </a:rPr>
              <a:t>=</a:t>
            </a:r>
            <a:r>
              <a:rPr lang="uk-UA" sz="3200" b="1" i="1" dirty="0">
                <a:solidFill>
                  <a:srgbClr val="7030A0"/>
                </a:solidFill>
              </a:rPr>
              <a:t> </a:t>
            </a:r>
            <a:r>
              <a:rPr lang="en-US" sz="3200" b="1" dirty="0">
                <a:solidFill>
                  <a:srgbClr val="7030A0"/>
                </a:solidFill>
              </a:rPr>
              <a:t>2, font</a:t>
            </a:r>
            <a:r>
              <a:rPr lang="uk-UA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>
                <a:solidFill>
                  <a:srgbClr val="7030A0"/>
                </a:solidFill>
              </a:rPr>
              <a:t>=</a:t>
            </a:r>
            <a:r>
              <a:rPr lang="uk-UA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>
                <a:solidFill>
                  <a:srgbClr val="7030A0"/>
                </a:solidFill>
              </a:rPr>
              <a:t>‘Times 12’</a:t>
            </a:r>
            <a:r>
              <a:rPr lang="ru-RU" sz="3200" b="1" dirty="0">
                <a:solidFill>
                  <a:schemeClr val="tx1"/>
                </a:solidFill>
              </a:rPr>
              <a:t> </a:t>
            </a:r>
            <a:r>
              <a:rPr lang="en-US" sz="2800" b="1" i="0" dirty="0">
                <a:effectLst/>
              </a:rPr>
              <a:t>)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D7BEBAFB-AFC9-9969-1C8F-A12E7ED4D158}"/>
              </a:ext>
            </a:extLst>
          </p:cNvPr>
          <p:cNvSpPr/>
          <p:nvPr/>
        </p:nvSpPr>
        <p:spPr>
          <a:xfrm>
            <a:off x="1333183" y="412406"/>
            <a:ext cx="10136778" cy="610978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Установити</a:t>
            </a:r>
            <a:r>
              <a:rPr lang="ru-RU" b="1" dirty="0"/>
              <a:t> </a:t>
            </a:r>
            <a:r>
              <a:rPr lang="ru-RU" b="1" dirty="0" err="1"/>
              <a:t>значення</a:t>
            </a:r>
            <a:r>
              <a:rPr lang="ru-RU" b="1" dirty="0"/>
              <a:t> </a:t>
            </a:r>
            <a:r>
              <a:rPr lang="ru-RU" b="1" dirty="0" err="1"/>
              <a:t>властивостей</a:t>
            </a:r>
            <a:r>
              <a:rPr lang="ru-RU" b="1" dirty="0"/>
              <a:t> кнопки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залишити</a:t>
            </a:r>
            <a:r>
              <a:rPr lang="ru-RU" b="1" dirty="0"/>
              <a:t> </a:t>
            </a:r>
            <a:r>
              <a:rPr lang="ru-RU" b="1" dirty="0" err="1"/>
              <a:t>їх</a:t>
            </a:r>
            <a:r>
              <a:rPr lang="ru-RU" b="1" dirty="0"/>
              <a:t> за </a:t>
            </a:r>
            <a:r>
              <a:rPr lang="ru-RU" b="1" dirty="0" err="1"/>
              <a:t>замовчуванням</a:t>
            </a:r>
            <a:r>
              <a:rPr lang="ru-RU" b="1" dirty="0"/>
              <a:t>.</a:t>
            </a:r>
            <a:endParaRPr lang="uk-UA" b="1" dirty="0"/>
          </a:p>
        </p:txBody>
      </p:sp>
      <p:grpSp>
        <p:nvGrpSpPr>
          <p:cNvPr id="13" name="Групувати 12">
            <a:extLst>
              <a:ext uri="{FF2B5EF4-FFF2-40B4-BE49-F238E27FC236}">
                <a16:creationId xmlns:a16="http://schemas.microsoft.com/office/drawing/2014/main" id="{E21958B5-2F5A-A063-9DC6-036CEBFCCD04}"/>
              </a:ext>
            </a:extLst>
          </p:cNvPr>
          <p:cNvGrpSpPr/>
          <p:nvPr/>
        </p:nvGrpSpPr>
        <p:grpSpPr>
          <a:xfrm>
            <a:off x="-47847" y="-33968"/>
            <a:ext cx="1806780" cy="1503726"/>
            <a:chOff x="-47847" y="-33968"/>
            <a:chExt cx="1806780" cy="1503726"/>
          </a:xfrm>
        </p:grpSpPr>
        <p:pic>
          <p:nvPicPr>
            <p:cNvPr id="17" name="Picture 4" descr="Мультяшный желто-синий комикс баннер. Бум речевых пузырей | Премиум векторы">
              <a:extLst>
                <a:ext uri="{FF2B5EF4-FFF2-40B4-BE49-F238E27FC236}">
                  <a16:creationId xmlns:a16="http://schemas.microsoft.com/office/drawing/2014/main" id="{B049311F-BE02-80EA-54B0-EB55405B60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847" y="-33968"/>
              <a:ext cx="1806780" cy="1503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Прямокутник 17">
              <a:extLst>
                <a:ext uri="{FF2B5EF4-FFF2-40B4-BE49-F238E27FC236}">
                  <a16:creationId xmlns:a16="http://schemas.microsoft.com/office/drawing/2014/main" id="{7245B256-736C-3E08-6282-4CFB007BC7E9}"/>
                </a:ext>
              </a:extLst>
            </p:cNvPr>
            <p:cNvSpPr/>
            <p:nvPr/>
          </p:nvSpPr>
          <p:spPr>
            <a:xfrm>
              <a:off x="587681" y="156754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54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2</a:t>
              </a:r>
              <a:endParaRPr lang="uk-UA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endParaRPr>
            </a:p>
          </p:txBody>
        </p:sp>
      </p:grpSp>
      <p:pic>
        <p:nvPicPr>
          <p:cNvPr id="14" name="Рисунок 13">
            <a:hlinkClick r:id="rId6"/>
            <a:extLst>
              <a:ext uri="{FF2B5EF4-FFF2-40B4-BE49-F238E27FC236}">
                <a16:creationId xmlns:a16="http://schemas.microsoft.com/office/drawing/2014/main" id="{06323E2C-B8AB-0DE4-E0C8-8618F54117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8486"/>
            <a:ext cx="2896838" cy="112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97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363655E0-F010-1FFA-2C47-053EBDABCD2B}"/>
              </a:ext>
            </a:extLst>
          </p:cNvPr>
          <p:cNvGrpSpPr/>
          <p:nvPr/>
        </p:nvGrpSpPr>
        <p:grpSpPr>
          <a:xfrm>
            <a:off x="10990432" y="5937515"/>
            <a:ext cx="1559929" cy="1169947"/>
            <a:chOff x="10990432" y="5937515"/>
            <a:chExt cx="1559929" cy="1169947"/>
          </a:xfrm>
        </p:grpSpPr>
        <p:pic>
          <p:nvPicPr>
            <p:cNvPr id="7" name="Picture 2" descr="LunaPic Edit | Emo gif, Aesthetic gif, Chinese new year background">
              <a:extLst>
                <a:ext uri="{FF2B5EF4-FFF2-40B4-BE49-F238E27FC236}">
                  <a16:creationId xmlns:a16="http://schemas.microsoft.com/office/drawing/2014/main" id="{D8421DA5-0699-349F-3F0F-7268BAE2D3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0432" y="5937515"/>
              <a:ext cx="1559929" cy="1169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Рисунок 7">
              <a:hlinkClick r:id="rId3"/>
              <a:extLst>
                <a:ext uri="{FF2B5EF4-FFF2-40B4-BE49-F238E27FC236}">
                  <a16:creationId xmlns:a16="http://schemas.microsoft.com/office/drawing/2014/main" id="{D1CCA62F-32B0-357B-CAE8-39EA035A38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11469961" y="6139448"/>
              <a:ext cx="600873" cy="553453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</p:grp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93D100AA-19DA-566F-458F-30DDE13B4DF5}"/>
              </a:ext>
            </a:extLst>
          </p:cNvPr>
          <p:cNvSpPr/>
          <p:nvPr/>
        </p:nvSpPr>
        <p:spPr>
          <a:xfrm>
            <a:off x="1672046" y="446374"/>
            <a:ext cx="10136778" cy="610978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Розмістити</a:t>
            </a:r>
            <a:r>
              <a:rPr lang="ru-RU" b="1" dirty="0"/>
              <a:t> </a:t>
            </a:r>
            <a:r>
              <a:rPr lang="ru-RU" b="1" dirty="0" err="1"/>
              <a:t>створений</a:t>
            </a:r>
            <a:r>
              <a:rPr lang="ru-RU" b="1" dirty="0"/>
              <a:t> </a:t>
            </a:r>
            <a:r>
              <a:rPr lang="ru-RU" b="1" dirty="0" err="1"/>
              <a:t>об’єкт</a:t>
            </a:r>
            <a:r>
              <a:rPr lang="ru-RU" b="1" dirty="0"/>
              <a:t> у </a:t>
            </a:r>
            <a:r>
              <a:rPr lang="ru-RU" b="1" dirty="0" err="1"/>
              <a:t>вікні</a:t>
            </a:r>
            <a:r>
              <a:rPr lang="ru-RU" b="1" dirty="0"/>
              <a:t>.</a:t>
            </a:r>
            <a:endParaRPr lang="uk-UA" b="1" dirty="0"/>
          </a:p>
        </p:txBody>
      </p:sp>
      <p:grpSp>
        <p:nvGrpSpPr>
          <p:cNvPr id="2" name="Групувати 1">
            <a:extLst>
              <a:ext uri="{FF2B5EF4-FFF2-40B4-BE49-F238E27FC236}">
                <a16:creationId xmlns:a16="http://schemas.microsoft.com/office/drawing/2014/main" id="{C7DF92A2-21D4-7020-BEC6-3304F893F123}"/>
              </a:ext>
            </a:extLst>
          </p:cNvPr>
          <p:cNvGrpSpPr/>
          <p:nvPr/>
        </p:nvGrpSpPr>
        <p:grpSpPr>
          <a:xfrm>
            <a:off x="251795" y="0"/>
            <a:ext cx="1806780" cy="1503726"/>
            <a:chOff x="251795" y="0"/>
            <a:chExt cx="1806780" cy="1503726"/>
          </a:xfrm>
        </p:grpSpPr>
        <p:pic>
          <p:nvPicPr>
            <p:cNvPr id="18" name="Picture 4" descr="Мультяшный желто-синий комикс баннер. Бум речевых пузырей | Премиум векторы">
              <a:extLst>
                <a:ext uri="{FF2B5EF4-FFF2-40B4-BE49-F238E27FC236}">
                  <a16:creationId xmlns:a16="http://schemas.microsoft.com/office/drawing/2014/main" id="{66B7A2BC-2B26-3705-9CE9-20669EBFE2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795" y="0"/>
              <a:ext cx="1806780" cy="1503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Прямокутник 18">
              <a:extLst>
                <a:ext uri="{FF2B5EF4-FFF2-40B4-BE49-F238E27FC236}">
                  <a16:creationId xmlns:a16="http://schemas.microsoft.com/office/drawing/2014/main" id="{9C919578-D9EC-00A7-8748-8396CA968E76}"/>
                </a:ext>
              </a:extLst>
            </p:cNvPr>
            <p:cNvSpPr/>
            <p:nvPr/>
          </p:nvSpPr>
          <p:spPr>
            <a:xfrm>
              <a:off x="820709" y="197022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54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3</a:t>
              </a:r>
              <a:endParaRPr lang="uk-UA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D1605FE-1705-B29B-6082-C368464AAA37}"/>
              </a:ext>
            </a:extLst>
          </p:cNvPr>
          <p:cNvSpPr txBox="1"/>
          <p:nvPr/>
        </p:nvSpPr>
        <p:spPr>
          <a:xfrm>
            <a:off x="2157667" y="1668330"/>
            <a:ext cx="6274524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i="0" dirty="0">
                <a:solidFill>
                  <a:srgbClr val="212529"/>
                </a:solidFill>
                <a:effectLst/>
              </a:rPr>
              <a:t>from </a:t>
            </a:r>
            <a:r>
              <a:rPr lang="en-US" sz="2400" b="1" i="0" dirty="0" err="1">
                <a:solidFill>
                  <a:srgbClr val="212529"/>
                </a:solidFill>
                <a:effectLst/>
              </a:rPr>
              <a:t>tkinter</a:t>
            </a:r>
            <a:r>
              <a:rPr lang="en-US" sz="2400" b="1" i="0" dirty="0">
                <a:solidFill>
                  <a:srgbClr val="212529"/>
                </a:solidFill>
                <a:effectLst/>
              </a:rPr>
              <a:t> import *</a:t>
            </a:r>
          </a:p>
          <a:p>
            <a:pPr algn="just"/>
            <a:r>
              <a:rPr lang="en-US" sz="2400" b="1" i="0" dirty="0">
                <a:solidFill>
                  <a:srgbClr val="212529"/>
                </a:solidFill>
                <a:effectLst/>
              </a:rPr>
              <a:t>root = Tk()</a:t>
            </a:r>
            <a:endParaRPr lang="uk-UA" sz="2400" b="1" i="0" dirty="0">
              <a:solidFill>
                <a:srgbClr val="212529"/>
              </a:solidFill>
              <a:effectLst/>
            </a:endParaRPr>
          </a:p>
          <a:p>
            <a:pPr algn="just"/>
            <a:r>
              <a:rPr lang="en-US" sz="2400" b="1" dirty="0" err="1">
                <a:solidFill>
                  <a:srgbClr val="212529"/>
                </a:solidFill>
              </a:rPr>
              <a:t>root.geometry</a:t>
            </a:r>
            <a:r>
              <a:rPr lang="en-US" sz="2400" b="1" dirty="0">
                <a:solidFill>
                  <a:srgbClr val="212529"/>
                </a:solidFill>
              </a:rPr>
              <a:t>(‘300x200’) </a:t>
            </a:r>
            <a:endParaRPr lang="en-US" sz="2400" b="1" i="0" dirty="0">
              <a:solidFill>
                <a:srgbClr val="212529"/>
              </a:solidFill>
              <a:effectLst/>
            </a:endParaRPr>
          </a:p>
          <a:p>
            <a:pPr algn="just"/>
            <a:r>
              <a:rPr lang="en-US" sz="2400" b="1" i="0" dirty="0">
                <a:solidFill>
                  <a:srgbClr val="212529"/>
                </a:solidFill>
                <a:effectLst/>
              </a:rPr>
              <a:t>b1 = Button(root, text=‘Button')</a:t>
            </a:r>
          </a:p>
          <a:p>
            <a:pPr algn="just"/>
            <a:r>
              <a:rPr lang="en-US" sz="3200" b="1" i="0" dirty="0">
                <a:solidFill>
                  <a:srgbClr val="7030A0"/>
                </a:solidFill>
                <a:effectLst/>
              </a:rPr>
              <a:t>b1.place(x=20, y=10)</a:t>
            </a:r>
          </a:p>
          <a:p>
            <a:pPr algn="just"/>
            <a:r>
              <a:rPr lang="en-US" sz="2400" b="1" i="0" dirty="0" err="1">
                <a:solidFill>
                  <a:srgbClr val="212529"/>
                </a:solidFill>
                <a:effectLst/>
              </a:rPr>
              <a:t>root.mainloop</a:t>
            </a:r>
            <a:r>
              <a:rPr lang="en-US" sz="2400" b="1" i="0" dirty="0">
                <a:solidFill>
                  <a:srgbClr val="212529"/>
                </a:solidFill>
                <a:effectLst/>
              </a:rPr>
              <a:t>()</a:t>
            </a:r>
          </a:p>
        </p:txBody>
      </p:sp>
      <p:pic>
        <p:nvPicPr>
          <p:cNvPr id="11" name="Рисунок 10">
            <a:hlinkClick r:id="rId6"/>
            <a:extLst>
              <a:ext uri="{FF2B5EF4-FFF2-40B4-BE49-F238E27FC236}">
                <a16:creationId xmlns:a16="http://schemas.microsoft.com/office/drawing/2014/main" id="{259B08E1-DA42-1EEA-488B-CFDE5849CE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8486"/>
            <a:ext cx="2896838" cy="112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19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B066674-80B8-4094-9E22-F2BD371FB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6E0E0B7A-5D4D-429E-A748-54E5A8B9FD42}"/>
              </a:ext>
            </a:extLst>
          </p:cNvPr>
          <p:cNvGrpSpPr/>
          <p:nvPr/>
        </p:nvGrpSpPr>
        <p:grpSpPr>
          <a:xfrm>
            <a:off x="0" y="-49059"/>
            <a:ext cx="12192000" cy="6931152"/>
            <a:chOff x="0" y="0"/>
            <a:chExt cx="12192000" cy="6931152"/>
          </a:xfrm>
          <a:solidFill>
            <a:srgbClr val="0070C0"/>
          </a:solidFill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92B41D88-F0E3-4660-BE1E-9A3A66A36E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931152" cy="6931152"/>
            </a:xfrm>
            <a:prstGeom prst="rect">
              <a:avLst/>
            </a:prstGeom>
            <a:grpFill/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F5953EA1-8FBB-4CE5-A0C3-83D77CC8AB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0848" y="0"/>
              <a:ext cx="6931152" cy="6931152"/>
            </a:xfrm>
            <a:prstGeom prst="rect">
              <a:avLst/>
            </a:prstGeom>
            <a:grpFill/>
          </p:spPr>
        </p:pic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2240326C-01C0-41CC-9DAC-40AD3FAA5C5D}"/>
              </a:ext>
            </a:extLst>
          </p:cNvPr>
          <p:cNvGrpSpPr/>
          <p:nvPr/>
        </p:nvGrpSpPr>
        <p:grpSpPr>
          <a:xfrm>
            <a:off x="9178835" y="4068581"/>
            <a:ext cx="2862571" cy="2862571"/>
            <a:chOff x="9178835" y="4068581"/>
            <a:chExt cx="2862571" cy="2862571"/>
          </a:xfrm>
        </p:grpSpPr>
        <p:pic>
          <p:nvPicPr>
            <p:cNvPr id="1030" name="Picture 6" descr="Мальчик Пишет — стоковая векторная графика и другие изображения на тему  Писать - iStock">
              <a:extLst>
                <a:ext uri="{FF2B5EF4-FFF2-40B4-BE49-F238E27FC236}">
                  <a16:creationId xmlns:a16="http://schemas.microsoft.com/office/drawing/2014/main" id="{D7816BD2-E663-465A-8C48-D5C4B51352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78835" y="4068581"/>
              <a:ext cx="2862571" cy="2862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Як росіяни не вкрали Тризуб | Збруч">
              <a:extLst>
                <a:ext uri="{FF2B5EF4-FFF2-40B4-BE49-F238E27FC236}">
                  <a16:creationId xmlns:a16="http://schemas.microsoft.com/office/drawing/2014/main" id="{04216B73-CFC5-45F2-A449-D0E72E3EC3A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01" r="26027"/>
            <a:stretch/>
          </p:blipFill>
          <p:spPr bwMode="auto">
            <a:xfrm>
              <a:off x="10177507" y="6045994"/>
              <a:ext cx="261893" cy="299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 descr="Ukraine Ukraine Flag GIF - Ukraine Ukraine Flag Ukrainian - Discover &amp;  Share GIFs">
            <a:extLst>
              <a:ext uri="{FF2B5EF4-FFF2-40B4-BE49-F238E27FC236}">
                <a16:creationId xmlns:a16="http://schemas.microsoft.com/office/drawing/2014/main" id="{58B772BC-209B-40E6-A328-517FAD4D3A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5017" y="5369285"/>
            <a:ext cx="826389" cy="82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Прямоугольник: скругленные углы 2">
            <a:extLst>
              <a:ext uri="{FF2B5EF4-FFF2-40B4-BE49-F238E27FC236}">
                <a16:creationId xmlns:a16="http://schemas.microsoft.com/office/drawing/2014/main" id="{9AF7DCA0-3D43-E5B6-1738-FF40B0F62292}"/>
              </a:ext>
            </a:extLst>
          </p:cNvPr>
          <p:cNvSpPr/>
          <p:nvPr/>
        </p:nvSpPr>
        <p:spPr>
          <a:xfrm>
            <a:off x="1829790" y="474251"/>
            <a:ext cx="8845864" cy="1168927"/>
          </a:xfrm>
          <a:prstGeom prst="round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Повну презентацію дивіться у </a:t>
            </a:r>
            <a:r>
              <a:rPr lang="uk-UA" sz="3600" b="1" dirty="0" err="1"/>
              <a:t>відеоуроці</a:t>
            </a:r>
            <a:r>
              <a:rPr lang="uk-UA" sz="3600" b="1" dirty="0"/>
              <a:t>.</a:t>
            </a:r>
            <a:endParaRPr lang="ru-RU" sz="3600" b="1" dirty="0"/>
          </a:p>
        </p:txBody>
      </p:sp>
      <p:pic>
        <p:nvPicPr>
          <p:cNvPr id="89" name="Рисунок 88">
            <a:hlinkClick r:id="rId7"/>
            <a:extLst>
              <a:ext uri="{FF2B5EF4-FFF2-40B4-BE49-F238E27FC236}">
                <a16:creationId xmlns:a16="http://schemas.microsoft.com/office/drawing/2014/main" id="{5BA5E41B-3086-6C97-6D6E-9D3CA51735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259" y="2289437"/>
            <a:ext cx="4783482" cy="1865811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A8935F2D-25F5-DAAD-DD8A-486A6B46184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4497"/>
            <a:ext cx="4790804" cy="574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56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5229</TotalTime>
  <Words>407</Words>
  <Application>Microsoft Office PowerPoint</Application>
  <PresentationFormat>Широкий екран</PresentationFormat>
  <Paragraphs>56</Paragraphs>
  <Slides>7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13" baseType="lpstr">
      <vt:lpstr>a_Assuan</vt:lpstr>
      <vt:lpstr>Arial</vt:lpstr>
      <vt:lpstr>Arial Black</vt:lpstr>
      <vt:lpstr>Calibri</vt:lpstr>
      <vt:lpstr>Calibri Light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587</cp:revision>
  <dcterms:created xsi:type="dcterms:W3CDTF">2023-03-17T21:15:50Z</dcterms:created>
  <dcterms:modified xsi:type="dcterms:W3CDTF">2025-11-30T09:29:46Z</dcterms:modified>
</cp:coreProperties>
</file>