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4" r:id="rId3"/>
    <p:sldId id="268" r:id="rId4"/>
    <p:sldId id="269" r:id="rId5"/>
    <p:sldId id="265" r:id="rId6"/>
    <p:sldId id="271" r:id="rId7"/>
    <p:sldId id="274" r:id="rId8"/>
    <p:sldId id="276" r:id="rId9"/>
    <p:sldId id="270" r:id="rId10"/>
    <p:sldId id="285" r:id="rId11"/>
    <p:sldId id="279" r:id="rId12"/>
    <p:sldId id="280" r:id="rId13"/>
    <p:sldId id="283" r:id="rId14"/>
    <p:sldId id="284" r:id="rId15"/>
    <p:sldId id="296" r:id="rId16"/>
    <p:sldId id="392" r:id="rId17"/>
    <p:sldId id="393" r:id="rId18"/>
    <p:sldId id="411" r:id="rId19"/>
    <p:sldId id="412" r:id="rId20"/>
    <p:sldId id="281" r:id="rId21"/>
    <p:sldId id="413" r:id="rId22"/>
    <p:sldId id="282" r:id="rId23"/>
    <p:sldId id="28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B33FC9D-102A-475B-8CE9-854D1A435E65}" type="datetimeFigureOut">
              <a:rPr lang="LID4096" smtClean="0"/>
              <a:t>11/16/2025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6941535-B82E-41BA-BA07-18B4A8A962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6642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FC9D-102A-475B-8CE9-854D1A435E65}" type="datetimeFigureOut">
              <a:rPr lang="LID4096" smtClean="0"/>
              <a:t>11/16/2025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1535-B82E-41BA-BA07-18B4A8A962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033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B33FC9D-102A-475B-8CE9-854D1A435E65}" type="datetimeFigureOut">
              <a:rPr lang="LID4096" smtClean="0"/>
              <a:t>11/16/2025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6941535-B82E-41BA-BA07-18B4A8A962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89949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B33FC9D-102A-475B-8CE9-854D1A435E65}" type="datetimeFigureOut">
              <a:rPr lang="LID4096" smtClean="0"/>
              <a:t>11/16/2025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6941535-B82E-41BA-BA07-18B4A8A96252}" type="slidenum">
              <a:rPr lang="LID4096" smtClean="0"/>
              <a:t>‹#›</a:t>
            </a:fld>
            <a:endParaRPr lang="LID4096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4431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B33FC9D-102A-475B-8CE9-854D1A435E65}" type="datetimeFigureOut">
              <a:rPr lang="LID4096" smtClean="0"/>
              <a:t>11/16/2025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6941535-B82E-41BA-BA07-18B4A8A962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6615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FC9D-102A-475B-8CE9-854D1A435E65}" type="datetimeFigureOut">
              <a:rPr lang="LID4096" smtClean="0"/>
              <a:t>11/16/2025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1535-B82E-41BA-BA07-18B4A8A962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99740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FC9D-102A-475B-8CE9-854D1A435E65}" type="datetimeFigureOut">
              <a:rPr lang="LID4096" smtClean="0"/>
              <a:t>11/16/2025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1535-B82E-41BA-BA07-18B4A8A962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7726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FC9D-102A-475B-8CE9-854D1A435E65}" type="datetimeFigureOut">
              <a:rPr lang="LID4096" smtClean="0"/>
              <a:t>11/16/2025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1535-B82E-41BA-BA07-18B4A8A962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83125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B33FC9D-102A-475B-8CE9-854D1A435E65}" type="datetimeFigureOut">
              <a:rPr lang="LID4096" smtClean="0"/>
              <a:t>11/16/2025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6941535-B82E-41BA-BA07-18B4A8A962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890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FC9D-102A-475B-8CE9-854D1A435E65}" type="datetimeFigureOut">
              <a:rPr lang="LID4096" smtClean="0"/>
              <a:t>11/16/2025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1535-B82E-41BA-BA07-18B4A8A962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3875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B33FC9D-102A-475B-8CE9-854D1A435E65}" type="datetimeFigureOut">
              <a:rPr lang="LID4096" smtClean="0"/>
              <a:t>11/16/2025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6941535-B82E-41BA-BA07-18B4A8A962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2330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FC9D-102A-475B-8CE9-854D1A435E65}" type="datetimeFigureOut">
              <a:rPr lang="LID4096" smtClean="0"/>
              <a:t>11/16/2025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1535-B82E-41BA-BA07-18B4A8A962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0457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FC9D-102A-475B-8CE9-854D1A435E65}" type="datetimeFigureOut">
              <a:rPr lang="LID4096" smtClean="0"/>
              <a:t>11/16/2025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1535-B82E-41BA-BA07-18B4A8A962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5893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FC9D-102A-475B-8CE9-854D1A435E65}" type="datetimeFigureOut">
              <a:rPr lang="LID4096" smtClean="0"/>
              <a:t>11/16/2025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1535-B82E-41BA-BA07-18B4A8A962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5743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FC9D-102A-475B-8CE9-854D1A435E65}" type="datetimeFigureOut">
              <a:rPr lang="LID4096" smtClean="0"/>
              <a:t>11/16/2025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1535-B82E-41BA-BA07-18B4A8A962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5814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FC9D-102A-475B-8CE9-854D1A435E65}" type="datetimeFigureOut">
              <a:rPr lang="LID4096" smtClean="0"/>
              <a:t>11/16/2025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1535-B82E-41BA-BA07-18B4A8A962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6313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FC9D-102A-475B-8CE9-854D1A435E65}" type="datetimeFigureOut">
              <a:rPr lang="LID4096" smtClean="0"/>
              <a:t>11/16/2025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1535-B82E-41BA-BA07-18B4A8A962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348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3FC9D-102A-475B-8CE9-854D1A435E65}" type="datetimeFigureOut">
              <a:rPr lang="LID4096" smtClean="0"/>
              <a:t>11/16/2025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41535-B82E-41BA-BA07-18B4A8A962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4320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vnDKTfN8OY" TargetMode="External"/><Relationship Id="rId2" Type="http://schemas.openxmlformats.org/officeDocument/2006/relationships/hyperlink" Target="https://www.youtube.com/watch?v=0yRnv7TrBM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@inforules-u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playlist?list=PLOmvBpNfnigI6jC1GDTYx-kM2FnxyxKg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literacy.org.ua/" TargetMode="External"/><Relationship Id="rId2" Type="http://schemas.openxmlformats.org/officeDocument/2006/relationships/hyperlink" Target="http://www.aup.com.u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svita.mediasapiens.kiev.ua/" TargetMode="External"/><Relationship Id="rId4" Type="http://schemas.openxmlformats.org/officeDocument/2006/relationships/hyperlink" Target="http://osvita.media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etector.media/" TargetMode="External"/><Relationship Id="rId2" Type="http://schemas.openxmlformats.org/officeDocument/2006/relationships/hyperlink" Target="http://www.mediaosvita.org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iaculture-online.d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mediadriver.onlin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https://wordwall.net/uk/resource/70652026/%D0%BC%D0%BE%D1%82%D0%B8%D0%B2%D0%B0%D1%86%D1%96%D0%B9%D0%BD%D1%96-%D1%86%D0%B8%D1%82%D0%B0%D1%82%D0%B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opfake.org/" TargetMode="External"/><Relationship Id="rId2" Type="http://schemas.openxmlformats.org/officeDocument/2006/relationships/hyperlink" Target="https://www.youtube.com/@nacp_ua/videos?view=0&amp;sort=p&amp;shelf_id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lter.mkip.gov.ua/uchytelyam-ta-uchnyam/" TargetMode="External"/><Relationship Id="rId5" Type="http://schemas.openxmlformats.org/officeDocument/2006/relationships/hyperlink" Target="https://voxukraine.org/" TargetMode="External"/><Relationship Id="rId4" Type="http://schemas.openxmlformats.org/officeDocument/2006/relationships/hyperlink" Target="https://detector.medi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7E508-2540-4837-A93B-D102F273C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4" y="570252"/>
            <a:ext cx="9717206" cy="2440708"/>
          </a:xfrm>
        </p:spPr>
        <p:txBody>
          <a:bodyPr>
            <a:noAutofit/>
          </a:bodyPr>
          <a:lstStyle/>
          <a:p>
            <a:pPr algn="ctr"/>
            <a:r>
              <a:rPr lang="uk-UA" sz="5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Впровадження </a:t>
            </a:r>
            <a:r>
              <a:rPr lang="uk-UA" sz="5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медіаграмотності</a:t>
            </a:r>
            <a:r>
              <a:rPr lang="uk-UA" sz="5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5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школі</a:t>
            </a:r>
            <a:endParaRPr lang="LID4096" sz="5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FCBF22-21E9-4D04-BBAF-F19DDF77C37B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5" t="4529" r="4343" b="3434"/>
          <a:stretch/>
        </p:blipFill>
        <p:spPr>
          <a:xfrm>
            <a:off x="7616321" y="3112402"/>
            <a:ext cx="3754877" cy="351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91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F140C-BBE1-40AE-A1D4-49A251372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929" y="45957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НАЗК NACP</a:t>
            </a:r>
            <a:endParaRPr lang="LID4096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C1C72-DF03-4722-BD96-EF3C9614E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2 </a:t>
            </a:r>
            <a:r>
              <a:rPr lang="ru-RU" sz="28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серія</a:t>
            </a:r>
            <a:r>
              <a:rPr lang="ru-RU" sz="28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"Наталка та </a:t>
            </a:r>
            <a:r>
              <a:rPr lang="ru-RU" sz="28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інфобульбашки</a:t>
            </a:r>
            <a:r>
              <a:rPr lang="ru-RU" sz="28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"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https://www.youtube.com/watch?v=0yRnv7TrBM0</a:t>
            </a:r>
            <a:endParaRPr lang="uk-UA" sz="2800" dirty="0"/>
          </a:p>
          <a:p>
            <a:pPr marL="0" indent="0">
              <a:buNone/>
            </a:pPr>
            <a:r>
              <a:rPr lang="ru-RU" sz="28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5 </a:t>
            </a:r>
            <a:r>
              <a:rPr lang="ru-RU" sz="28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серія</a:t>
            </a:r>
            <a:r>
              <a:rPr lang="ru-RU" sz="28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"</a:t>
            </a:r>
            <a:r>
              <a:rPr lang="ru-RU" sz="2800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Боротьба</a:t>
            </a:r>
            <a:r>
              <a:rPr lang="ru-RU" sz="28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з фейками"</a:t>
            </a:r>
          </a:p>
          <a:p>
            <a:pPr marL="0" indent="0">
              <a:buNone/>
            </a:pPr>
            <a:r>
              <a:rPr lang="en-US" sz="2800" dirty="0">
                <a:hlinkClick r:id="rId3"/>
              </a:rPr>
              <a:t>https://www.youtube.com/watch?v=GvnDKTfN8OY</a:t>
            </a:r>
            <a:endParaRPr lang="uk-UA" sz="2800" dirty="0"/>
          </a:p>
          <a:p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232041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E69AA-97AB-4976-8027-2A66DD34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95779"/>
            <a:ext cx="8610600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не стати овочем </a:t>
            </a:r>
            <a:endParaRPr lang="LID4096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9345AD-01F1-4356-84D9-26F64E969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388807"/>
            <a:ext cx="11506200" cy="4024125"/>
          </a:xfrm>
        </p:spPr>
        <p:txBody>
          <a:bodyPr>
            <a:noAutofit/>
          </a:bodyPr>
          <a:lstStyle/>
          <a:p>
            <a:pPr marL="0" lvl="0" indent="354013">
              <a:buSzPts val="1000"/>
              <a:buNone/>
              <a:tabLst>
                <a:tab pos="457200" algn="l"/>
              </a:tabLst>
            </a:pPr>
            <a:r>
              <a:rPr lang="en-US" sz="2800" b="1" dirty="0">
                <a:solidFill>
                  <a:srgbClr val="0F0F0F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https://www.youtube.com/@inforules-ua</a:t>
            </a:r>
            <a:r>
              <a:rPr lang="uk-UA" sz="2800" b="1" dirty="0">
                <a:solidFill>
                  <a:srgbClr val="0F0F0F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1F1F1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1F1F1F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354013">
              <a:buSzPts val="1000"/>
              <a:buNone/>
              <a:tabLst>
                <a:tab pos="457200" algn="l"/>
              </a:tabLst>
            </a:pPr>
            <a:r>
              <a:rPr lang="uk-UA" sz="2800" dirty="0">
                <a:solidFill>
                  <a:srgbClr val="131313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наші дії в інтернеті впливають на наше життя? Чому не варто ділитися в </a:t>
            </a:r>
            <a:r>
              <a:rPr lang="uk-UA" sz="2800" dirty="0" err="1">
                <a:solidFill>
                  <a:srgbClr val="131313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соцмережах</a:t>
            </a:r>
            <a:r>
              <a:rPr lang="uk-UA" sz="2800" dirty="0">
                <a:solidFill>
                  <a:srgbClr val="131313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особистою інформацією та персональними даними? Як цифровий світ не лише змінює нашу реальність, а й накопичує інформацію, яка може використовуватися проти нас самих? </a:t>
            </a:r>
          </a:p>
          <a:p>
            <a:pPr marL="0" lvl="0" indent="354013">
              <a:buSzPts val="1000"/>
              <a:buNone/>
              <a:tabLst>
                <a:tab pos="457200" algn="l"/>
              </a:tabLst>
            </a:pPr>
            <a:r>
              <a:rPr lang="uk-UA" sz="2800" dirty="0">
                <a:solidFill>
                  <a:srgbClr val="131313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Сімейний курс з </a:t>
            </a:r>
            <a:r>
              <a:rPr lang="uk-UA" sz="2800" dirty="0" err="1">
                <a:solidFill>
                  <a:srgbClr val="131313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інфогігієни</a:t>
            </a:r>
            <a:r>
              <a:rPr lang="uk-UA" sz="2800" dirty="0">
                <a:solidFill>
                  <a:srgbClr val="131313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це серія коротких відео з прикладами із нашого щоденного життя. Тут ми пояснюємо, які небезпеки чекають нас в </a:t>
            </a:r>
            <a:r>
              <a:rPr lang="en-US" sz="2800" dirty="0">
                <a:solidFill>
                  <a:srgbClr val="131313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YouTube, </a:t>
            </a:r>
            <a:r>
              <a:rPr lang="uk-UA" sz="2800" dirty="0">
                <a:solidFill>
                  <a:srgbClr val="131313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</a:t>
            </a:r>
            <a:r>
              <a:rPr lang="en-US" sz="2800" dirty="0">
                <a:solidFill>
                  <a:srgbClr val="131313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uk-UA" sz="2800" dirty="0">
                <a:solidFill>
                  <a:srgbClr val="131313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en-US" sz="2800" dirty="0">
                <a:solidFill>
                  <a:srgbClr val="131313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ok, </a:t>
            </a:r>
            <a:r>
              <a:rPr lang="uk-UA" sz="2800" dirty="0">
                <a:solidFill>
                  <a:srgbClr val="131313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медіа, </a:t>
            </a:r>
            <a:r>
              <a:rPr lang="uk-UA" sz="2800" dirty="0" err="1">
                <a:solidFill>
                  <a:srgbClr val="131313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Вікіпедії</a:t>
            </a:r>
            <a:r>
              <a:rPr lang="uk-UA" sz="2800" dirty="0">
                <a:solidFill>
                  <a:srgbClr val="131313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</a:t>
            </a:r>
            <a:r>
              <a:rPr lang="en-US" sz="2800" dirty="0" err="1">
                <a:solidFill>
                  <a:srgbClr val="131313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elegram</a:t>
            </a:r>
            <a:r>
              <a:rPr lang="en-US" sz="2800" dirty="0">
                <a:solidFill>
                  <a:srgbClr val="131313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Facebook. </a:t>
            </a:r>
            <a:r>
              <a:rPr lang="uk-UA" sz="2800" dirty="0">
                <a:solidFill>
                  <a:srgbClr val="131313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ще ділимося порадами, як розпізнати російські інформаційні операції та інші пастки. </a:t>
            </a:r>
            <a:endParaRPr lang="LID4096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53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47FEDF-D452-4E01-B86B-FBA999C661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73" y="306421"/>
            <a:ext cx="10077854" cy="62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15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9D3D1-33FC-4510-B0ED-EAED2E38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5" y="115444"/>
            <a:ext cx="11759380" cy="12930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Сімейний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курс з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інформаційної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гігієни</a:t>
            </a:r>
            <a:r>
              <a:rPr lang="ru-RU" sz="3600" b="1" dirty="0">
                <a:solidFill>
                  <a:srgbClr val="0F0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LID4096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9E53F6-EAD5-46AD-8831-C6F88653D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465" y="1309657"/>
            <a:ext cx="10820400" cy="69455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F0F0F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не стати </a:t>
            </a:r>
            <a:r>
              <a:rPr lang="ru-RU" sz="2800" b="1" dirty="0" err="1">
                <a:solidFill>
                  <a:srgbClr val="0F0F0F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овочем</a:t>
            </a:r>
            <a:r>
              <a:rPr lang="ru-RU" sz="2800" b="1" dirty="0">
                <a:solidFill>
                  <a:srgbClr val="0F0F0F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https://www.youtube.com/playlist?list=PLOmvBpNfnigI6jC1GDTYx-kM2FnxyxKgy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EB5835-86D7-49AA-B037-6149BDDFA963}"/>
              </a:ext>
            </a:extLst>
          </p:cNvPr>
          <p:cNvPicPr/>
          <p:nvPr/>
        </p:nvPicPr>
        <p:blipFill rotWithShape="1">
          <a:blip r:embed="rId3"/>
          <a:srcRect l="16526" t="22487" r="4432" b="4953"/>
          <a:stretch/>
        </p:blipFill>
        <p:spPr bwMode="auto">
          <a:xfrm>
            <a:off x="865239" y="2576129"/>
            <a:ext cx="9504446" cy="41961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2579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C8E40-2443-49D1-BAE6-FE647B7B3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464" y="272760"/>
            <a:ext cx="10407445" cy="646138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Інформаційні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операції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росії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endParaRPr lang="LID4096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1B958C-4453-46BF-8B4F-CF4A258911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67" y="1086047"/>
            <a:ext cx="10498655" cy="563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28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08D18555-49F8-4BFA-B65C-C01D5BF0E6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3260" y="324044"/>
            <a:ext cx="1010756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LID4096" sz="4400" b="1" dirty="0">
                <a:solidFill>
                  <a:schemeClr val="accent1"/>
                </a:solidFill>
              </a:rPr>
              <a:t>Приклади  творчих  завдань</a:t>
            </a:r>
            <a:r>
              <a:rPr lang="uk-UA" altLang="LID4096" sz="4400" b="1" dirty="0"/>
              <a:t> </a:t>
            </a:r>
            <a:br>
              <a:rPr lang="uk-UA" altLang="LID4096" sz="4400" b="1" dirty="0"/>
            </a:br>
            <a:r>
              <a:rPr lang="uk-UA" altLang="LID4096" sz="2800" b="1" dirty="0"/>
              <a:t>(за матеріалами </a:t>
            </a:r>
            <a:r>
              <a:rPr lang="ru-RU" altLang="LID4096" sz="2800" b="1" dirty="0" err="1"/>
              <a:t>ауді</a:t>
            </a:r>
            <a:r>
              <a:rPr lang="ru-RU" altLang="LID4096" sz="2800" b="1" dirty="0"/>
              <a:t>- та </a:t>
            </a:r>
            <a:r>
              <a:rPr lang="ru-RU" altLang="LID4096" sz="2800" b="1" dirty="0" err="1"/>
              <a:t>відеозаписів</a:t>
            </a:r>
            <a:r>
              <a:rPr lang="uk-UA" altLang="LID4096" sz="2800" b="1" dirty="0"/>
              <a:t>)</a:t>
            </a:r>
            <a:endParaRPr lang="ru-RU" altLang="LID4096" sz="2800" b="1" dirty="0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41E090EA-2ABE-4FB4-8335-348F4F191B3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19899" y="1412876"/>
            <a:ext cx="11552201" cy="47164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uk-UA" altLang="LID4096" sz="2800" dirty="0">
                <a:latin typeface="Bookman Old Style" panose="02050604050505020204" pitchFamily="18" charset="0"/>
              </a:rPr>
              <a:t>прийом «німе кіно» (озвучування слайдів, уривку з мультфільму); </a:t>
            </a:r>
          </a:p>
          <a:p>
            <a:pPr>
              <a:lnSpc>
                <a:spcPct val="90000"/>
              </a:lnSpc>
            </a:pPr>
            <a:r>
              <a:rPr lang="uk-UA" altLang="LID4096" sz="2800" dirty="0">
                <a:latin typeface="Bookman Old Style" panose="02050604050505020204" pitchFamily="18" charset="0"/>
              </a:rPr>
              <a:t>прийом «екскурсовод» (добір та озвучування відеоматеріалу);</a:t>
            </a:r>
          </a:p>
          <a:p>
            <a:pPr>
              <a:lnSpc>
                <a:spcPct val="90000"/>
              </a:lnSpc>
            </a:pPr>
            <a:r>
              <a:rPr lang="uk-UA" altLang="LID4096" sz="2800" dirty="0">
                <a:latin typeface="Bookman Old Style" panose="02050604050505020204" pitchFamily="18" charset="0"/>
              </a:rPr>
              <a:t>прийом «інтерв’ю» (складання питань за враженнями від фільму, мультфільму, </a:t>
            </a:r>
            <a:r>
              <a:rPr lang="uk-UA" altLang="LID4096" sz="2800" dirty="0" err="1">
                <a:latin typeface="Bookman Old Style" panose="02050604050505020204" pitchFamily="18" charset="0"/>
              </a:rPr>
              <a:t>теле</a:t>
            </a:r>
            <a:r>
              <a:rPr lang="uk-UA" altLang="LID4096" sz="2800" dirty="0">
                <a:latin typeface="Bookman Old Style" panose="02050604050505020204" pitchFamily="18" charset="0"/>
              </a:rPr>
              <a:t>- та радіопередачі);</a:t>
            </a:r>
          </a:p>
          <a:p>
            <a:pPr>
              <a:lnSpc>
                <a:spcPct val="90000"/>
              </a:lnSpc>
            </a:pPr>
            <a:r>
              <a:rPr lang="uk-UA" altLang="LID4096" sz="2800" dirty="0">
                <a:latin typeface="Bookman Old Style" panose="02050604050505020204" pitchFamily="18" charset="0"/>
              </a:rPr>
              <a:t>прослуховування усної інформації з наступним її ілюструванням малюнками, складання сценарного плану </a:t>
            </a:r>
            <a:r>
              <a:rPr lang="uk-UA" altLang="LID4096" sz="2800" dirty="0" err="1">
                <a:latin typeface="Bookman Old Style" panose="02050604050505020204" pitchFamily="18" charset="0"/>
              </a:rPr>
              <a:t>відеосюжету</a:t>
            </a:r>
            <a:r>
              <a:rPr lang="uk-UA" altLang="LID4096" sz="2800" dirty="0">
                <a:latin typeface="Bookman Old Style" panose="02050604050505020204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uk-UA" altLang="LID4096" sz="2800" dirty="0">
                <a:latin typeface="Bookman Old Style" panose="02050604050505020204" pitchFamily="18" charset="0"/>
              </a:rPr>
              <a:t>виклад запропонованої інформації із змінами її таким чином, щоб вона стала доступною малюку.</a:t>
            </a:r>
          </a:p>
          <a:p>
            <a:pPr>
              <a:lnSpc>
                <a:spcPct val="80000"/>
              </a:lnSpc>
            </a:pPr>
            <a:endParaRPr lang="uk-UA" altLang="LID4096" sz="28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F07F6871-199F-416D-8688-BB9A9B92C1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152401"/>
            <a:ext cx="8229600" cy="900113"/>
          </a:xfrm>
        </p:spPr>
        <p:txBody>
          <a:bodyPr/>
          <a:lstStyle/>
          <a:p>
            <a:pPr algn="ctr"/>
            <a:r>
              <a:rPr lang="uk-UA" altLang="LID4096" b="1">
                <a:solidFill>
                  <a:schemeClr val="accent1"/>
                </a:solidFill>
              </a:rPr>
              <a:t>Сайти з медіаосвіти:</a:t>
            </a:r>
            <a:endParaRPr lang="ru-RU" altLang="LID4096" b="1">
              <a:solidFill>
                <a:schemeClr val="accent1"/>
              </a:solidFill>
            </a:endParaRPr>
          </a:p>
        </p:txBody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C59651B7-F8CA-4276-99C2-EEC9CE36E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29" y="1386594"/>
            <a:ext cx="1147354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uk-UA" altLang="LID4096" sz="2800" b="1" dirty="0">
                <a:latin typeface="Bookman Old Style" panose="02050604050505020204" pitchFamily="18" charset="0"/>
                <a:hlinkClick r:id="rId2"/>
              </a:rPr>
              <a:t>http://www.aup.com.ua</a:t>
            </a:r>
            <a:r>
              <a:rPr lang="uk-UA" altLang="LID4096" sz="2800" b="1" dirty="0">
                <a:latin typeface="Bookman Old Style" panose="02050604050505020204" pitchFamily="18" charset="0"/>
              </a:rPr>
              <a:t> </a:t>
            </a:r>
            <a:r>
              <a:rPr lang="uk-UA" altLang="LID4096" sz="2800" dirty="0">
                <a:latin typeface="Bookman Old Style" panose="02050604050505020204" pitchFamily="18" charset="0"/>
              </a:rPr>
              <a:t>– сайт </a:t>
            </a:r>
            <a:r>
              <a:rPr lang="ru-RU" altLang="LID4096" sz="2800" dirty="0">
                <a:latin typeface="Bookman Old Style" panose="02050604050505020204" pitchFamily="18" charset="0"/>
              </a:rPr>
              <a:t>«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Академії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української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преси</a:t>
            </a:r>
            <a:r>
              <a:rPr lang="ru-RU" altLang="LID4096" sz="2800" dirty="0">
                <a:latin typeface="Bookman Old Style" panose="02050604050505020204" pitchFamily="18" charset="0"/>
              </a:rPr>
              <a:t>», за мету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якого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визначено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сприяти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поінформованому</a:t>
            </a:r>
            <a:r>
              <a:rPr lang="ru-RU" altLang="LID4096" sz="2800" dirty="0">
                <a:latin typeface="Bookman Old Style" panose="02050604050505020204" pitchFamily="18" charset="0"/>
              </a:rPr>
              <a:t> та критичному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сприйняттю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медіа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українським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суспільством</a:t>
            </a:r>
            <a:r>
              <a:rPr lang="ru-RU" altLang="LID4096" sz="2800" dirty="0">
                <a:latin typeface="Bookman Old Style" panose="02050604050505020204" pitchFamily="18" charset="0"/>
              </a:rPr>
              <a:t> та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дотриманню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стандартів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соціально-відповідальної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журналістики</a:t>
            </a:r>
            <a:r>
              <a:rPr lang="ru-RU" altLang="LID4096" sz="2800" dirty="0">
                <a:latin typeface="Bookman Old Style" panose="02050604050505020204" pitchFamily="18" charset="0"/>
              </a:rPr>
              <a:t>;</a:t>
            </a:r>
            <a:endParaRPr lang="uk-UA" altLang="LID4096" sz="2800" b="1" dirty="0">
              <a:latin typeface="Bookman Old Style" panose="02050604050505020204" pitchFamily="18" charset="0"/>
            </a:endParaRPr>
          </a:p>
          <a:p>
            <a:r>
              <a:rPr lang="uk-UA" altLang="LID4096" sz="2800" b="1" dirty="0">
                <a:latin typeface="Bookman Old Style" panose="02050604050505020204" pitchFamily="18" charset="0"/>
                <a:hlinkClick r:id="rId3"/>
              </a:rPr>
              <a:t>http://medialiteracy.org.ua/</a:t>
            </a:r>
            <a:r>
              <a:rPr lang="uk-UA" altLang="LID4096" sz="2800" b="1" dirty="0">
                <a:latin typeface="Bookman Old Style" panose="02050604050505020204" pitchFamily="18" charset="0"/>
              </a:rPr>
              <a:t> </a:t>
            </a:r>
            <a:r>
              <a:rPr lang="uk-UA" altLang="LID4096" sz="2800" dirty="0">
                <a:latin typeface="Bookman Old Style" panose="02050604050505020204" pitchFamily="18" charset="0"/>
              </a:rPr>
              <a:t>– відкрита електронна </a:t>
            </a:r>
            <a:r>
              <a:rPr lang="uk-UA" altLang="LID4096" sz="2800" dirty="0" err="1">
                <a:latin typeface="Bookman Old Style" panose="02050604050505020204" pitchFamily="18" charset="0"/>
              </a:rPr>
              <a:t>медіатека</a:t>
            </a:r>
            <a:r>
              <a:rPr lang="uk-UA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>
                <a:latin typeface="Bookman Old Style" panose="02050604050505020204" pitchFamily="18" charset="0"/>
              </a:rPr>
              <a:t>порталу «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Медіаосвіта</a:t>
            </a:r>
            <a:r>
              <a:rPr lang="ru-RU" altLang="LID4096" sz="2800" dirty="0">
                <a:latin typeface="Bookman Old Style" panose="02050604050505020204" pitchFamily="18" charset="0"/>
              </a:rPr>
              <a:t> і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медіаграмотність</a:t>
            </a:r>
            <a:r>
              <a:rPr lang="ru-RU" altLang="LID4096" sz="2800" dirty="0">
                <a:latin typeface="Bookman Old Style" panose="02050604050505020204" pitchFamily="18" charset="0"/>
              </a:rPr>
              <a:t>» створено на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базі</a:t>
            </a:r>
            <a:r>
              <a:rPr lang="ru-RU" altLang="LID4096" sz="2800" dirty="0">
                <a:latin typeface="Bookman Old Style" panose="02050604050505020204" pitchFamily="18" charset="0"/>
              </a:rPr>
              <a:t> онлайн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бібліотеки</a:t>
            </a:r>
            <a:r>
              <a:rPr lang="ru-RU" altLang="LID4096" sz="2800" dirty="0">
                <a:latin typeface="Bookman Old Style" panose="02050604050505020204" pitchFamily="18" charset="0"/>
              </a:rPr>
              <a:t> з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медіаосвіти</a:t>
            </a:r>
            <a:r>
              <a:rPr lang="ru-RU" altLang="LID4096" sz="2800" dirty="0">
                <a:latin typeface="Bookman Old Style" panose="02050604050505020204" pitchFamily="18" charset="0"/>
              </a:rPr>
              <a:t> фонду АУП;</a:t>
            </a:r>
          </a:p>
          <a:p>
            <a:r>
              <a:rPr lang="uk-UA" altLang="LID4096" sz="2800" b="1" dirty="0">
                <a:latin typeface="Bookman Old Style" panose="02050604050505020204" pitchFamily="18" charset="0"/>
                <a:hlinkClick r:id="rId4"/>
              </a:rPr>
              <a:t>http://osvita.media</a:t>
            </a:r>
            <a:r>
              <a:rPr lang="uk-UA" altLang="LID4096" sz="2800" b="1" dirty="0">
                <a:latin typeface="Bookman Old Style" panose="02050604050505020204" pitchFamily="18" charset="0"/>
                <a:hlinkClick r:id="rId5"/>
              </a:rPr>
              <a:t>sapiens.kiev.ua</a:t>
            </a:r>
            <a:r>
              <a:rPr lang="uk-UA" altLang="LID4096" sz="2800" dirty="0">
                <a:latin typeface="Bookman Old Style" panose="02050604050505020204" pitchFamily="18" charset="0"/>
              </a:rPr>
              <a:t> – основна мета  сайту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підвищення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медіаграмотності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аудиторії</a:t>
            </a:r>
            <a:r>
              <a:rPr lang="uk-UA" altLang="LID4096" sz="2800" dirty="0">
                <a:latin typeface="Bookman Old Style" panose="02050604050505020204" pitchFamily="18" charset="0"/>
              </a:rPr>
              <a:t>;</a:t>
            </a:r>
            <a:r>
              <a:rPr lang="uk-UA" altLang="LID4096" sz="2800" b="1" dirty="0">
                <a:latin typeface="Bookman Old Style" panose="02050604050505020204" pitchFamily="18" charset="0"/>
                <a:hlinkClick r:id="rId2"/>
              </a:rPr>
              <a:t> </a:t>
            </a:r>
            <a:endParaRPr lang="uk-UA" altLang="LID4096" sz="28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5AF25358-744B-48FB-8C50-B000E1DDC5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152400"/>
            <a:ext cx="8229600" cy="973138"/>
          </a:xfrm>
        </p:spPr>
        <p:txBody>
          <a:bodyPr/>
          <a:lstStyle/>
          <a:p>
            <a:pPr algn="ctr"/>
            <a:r>
              <a:rPr lang="uk-UA" altLang="LID4096" b="1">
                <a:solidFill>
                  <a:schemeClr val="accent1"/>
                </a:solidFill>
              </a:rPr>
              <a:t>Сайти з медіаосвіти:</a:t>
            </a:r>
            <a:endParaRPr lang="ru-RU" altLang="LID4096" b="1">
              <a:solidFill>
                <a:schemeClr val="accent1"/>
              </a:solidFill>
            </a:endParaRP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87CA2CE2-D991-4439-9175-A35CD3C10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85" y="1357245"/>
            <a:ext cx="1143923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ko-KR" sz="2800" b="1" dirty="0">
                <a:latin typeface="Bookman Old Style" panose="02050604050505020204" pitchFamily="18" charset="0"/>
                <a:hlinkClick r:id="rId2"/>
              </a:rPr>
              <a:t>http://www.mediaosvita.org.ua</a:t>
            </a:r>
            <a:r>
              <a:rPr lang="ru-RU" altLang="ko-KR" sz="2800" b="1" dirty="0">
                <a:latin typeface="Bookman Old Style" panose="02050604050505020204" pitchFamily="18" charset="0"/>
              </a:rPr>
              <a:t> </a:t>
            </a:r>
            <a:r>
              <a:rPr lang="ru-RU" altLang="ko-KR" sz="2800" dirty="0">
                <a:latin typeface="Bookman Old Style" panose="02050604050505020204" pitchFamily="18" charset="0"/>
              </a:rPr>
              <a:t> </a:t>
            </a:r>
            <a:r>
              <a:rPr lang="uk-UA" altLang="LID4096" sz="2800" dirty="0">
                <a:latin typeface="Bookman Old Style" panose="02050604050505020204" pitchFamily="18" charset="0"/>
              </a:rPr>
              <a:t>– сайт лабораторії психології масової комунікації та </a:t>
            </a:r>
            <a:r>
              <a:rPr lang="uk-UA" altLang="LID4096" sz="2800" dirty="0" err="1">
                <a:latin typeface="Bookman Old Style" panose="02050604050505020204" pitchFamily="18" charset="0"/>
              </a:rPr>
              <a:t>медіаосвітіи</a:t>
            </a:r>
            <a:r>
              <a:rPr lang="uk-UA" altLang="LID4096" sz="2800" dirty="0">
                <a:latin typeface="Bookman Old Style" panose="02050604050505020204" pitchFamily="18" charset="0"/>
              </a:rPr>
              <a:t> Інституту соціальної та політичної психології НАПН України, презентує результати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відстеження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рівня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медіакультури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шкільної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молоді</a:t>
            </a:r>
            <a:r>
              <a:rPr lang="ru-RU" altLang="LID4096" sz="2800" dirty="0">
                <a:latin typeface="Bookman Old Style" panose="02050604050505020204" pitchFamily="18" charset="0"/>
              </a:rPr>
              <a:t> та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дорослого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населення</a:t>
            </a:r>
            <a:r>
              <a:rPr lang="ru-RU" altLang="LID4096" sz="2800" dirty="0">
                <a:latin typeface="Bookman Old Style" panose="02050604050505020204" pitchFamily="18" charset="0"/>
              </a:rPr>
              <a:t>,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осмислення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методологічних</a:t>
            </a:r>
            <a:r>
              <a:rPr lang="ru-RU" altLang="LID4096" sz="2800" dirty="0">
                <a:latin typeface="Bookman Old Style" panose="02050604050505020204" pitchFamily="18" charset="0"/>
              </a:rPr>
              <a:t> і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методичних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підходів</a:t>
            </a:r>
            <a:r>
              <a:rPr lang="ru-RU" altLang="LID4096" sz="2800" dirty="0">
                <a:latin typeface="Bookman Old Style" panose="02050604050505020204" pitchFamily="18" charset="0"/>
              </a:rPr>
              <a:t> до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розгортання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медіаосвіти</a:t>
            </a:r>
            <a:r>
              <a:rPr lang="ru-RU" altLang="LID4096" sz="2800" dirty="0">
                <a:latin typeface="Bookman Old Style" panose="02050604050505020204" pitchFamily="18" charset="0"/>
              </a:rPr>
              <a:t> в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системі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загальноосвітньої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школи</a:t>
            </a:r>
            <a:r>
              <a:rPr lang="uk-UA" altLang="LID4096" sz="2800" dirty="0">
                <a:latin typeface="Bookman Old Style" panose="02050604050505020204" pitchFamily="18" charset="0"/>
              </a:rPr>
              <a:t>;</a:t>
            </a:r>
          </a:p>
          <a:p>
            <a:r>
              <a:rPr lang="uk-UA" altLang="LID4096" sz="2800" b="1" dirty="0">
                <a:latin typeface="Bookman Old Style" panose="02050604050505020204" pitchFamily="18" charset="0"/>
                <a:hlinkClick r:id="rId3"/>
              </a:rPr>
              <a:t>http://detector.media/</a:t>
            </a:r>
            <a:r>
              <a:rPr lang="uk-UA" altLang="LID4096" sz="2800" dirty="0">
                <a:latin typeface="Bookman Old Style" panose="02050604050505020204" pitchFamily="18" charset="0"/>
              </a:rPr>
              <a:t> –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українське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інтернет-видання</a:t>
            </a:r>
            <a:r>
              <a:rPr lang="ru-RU" altLang="LID4096" sz="2800" dirty="0">
                <a:latin typeface="Bookman Old Style" panose="02050604050505020204" pitchFamily="18" charset="0"/>
              </a:rPr>
              <a:t> про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медіа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від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команди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Наталії</a:t>
            </a:r>
            <a:r>
              <a:rPr lang="ru-RU" altLang="LID4096" sz="2800" dirty="0">
                <a:latin typeface="Bookman Old Style" panose="02050604050505020204" pitchFamily="18" charset="0"/>
              </a:rPr>
              <a:t> </a:t>
            </a:r>
            <a:r>
              <a:rPr lang="ru-RU" altLang="LID4096" sz="2800" dirty="0" err="1">
                <a:latin typeface="Bookman Old Style" panose="02050604050505020204" pitchFamily="18" charset="0"/>
              </a:rPr>
              <a:t>Лигачової</a:t>
            </a:r>
            <a:r>
              <a:rPr lang="ru-RU" altLang="LID4096" sz="2800" dirty="0">
                <a:latin typeface="Bookman Old Style" panose="02050604050505020204" pitchFamily="18" charset="0"/>
              </a:rPr>
              <a:t>; </a:t>
            </a:r>
            <a:endParaRPr lang="uk-UA" altLang="LID4096" sz="2800" dirty="0">
              <a:latin typeface="Bookman Old Style" panose="02050604050505020204" pitchFamily="18" charset="0"/>
            </a:endParaRPr>
          </a:p>
          <a:p>
            <a:r>
              <a:rPr lang="de-DE" altLang="LID4096" sz="2800" b="1" dirty="0">
                <a:latin typeface="Bookman Old Style" panose="02050604050505020204" pitchFamily="18" charset="0"/>
                <a:hlinkClick r:id="rId4"/>
              </a:rPr>
              <a:t>http://www.mediaculture-online.de</a:t>
            </a:r>
            <a:r>
              <a:rPr lang="uk-UA" altLang="LID4096" sz="2800" dirty="0">
                <a:latin typeface="Bookman Old Style" panose="02050604050505020204" pitchFamily="18" charset="0"/>
              </a:rPr>
              <a:t> – німецький сайт, присвячений питанням </a:t>
            </a:r>
            <a:r>
              <a:rPr lang="uk-UA" altLang="LID4096" sz="2800" dirty="0" err="1">
                <a:latin typeface="Bookman Old Style" panose="02050604050505020204" pitchFamily="18" charset="0"/>
              </a:rPr>
              <a:t>медіакультури</a:t>
            </a:r>
            <a:r>
              <a:rPr lang="uk-UA" altLang="LID4096" sz="2800" dirty="0">
                <a:latin typeface="Bookman Old Style" panose="02050604050505020204" pitchFamily="18" charset="0"/>
              </a:rPr>
              <a:t>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DA009E99-AFE3-42CD-BB59-7E4B8E2A04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0490" y="160928"/>
            <a:ext cx="10491019" cy="684213"/>
          </a:xfrm>
        </p:spPr>
        <p:txBody>
          <a:bodyPr>
            <a:noAutofit/>
          </a:bodyPr>
          <a:lstStyle/>
          <a:p>
            <a:pPr algn="ctr"/>
            <a:r>
              <a:rPr lang="uk-UA" altLang="LID4096" sz="2800" b="1" dirty="0" err="1">
                <a:solidFill>
                  <a:srgbClr val="CE6A68"/>
                </a:solidFill>
              </a:rPr>
              <a:t>МедіаДрайвер</a:t>
            </a:r>
            <a:r>
              <a:rPr lang="uk-UA" altLang="LID4096" sz="2800" b="1" dirty="0">
                <a:solidFill>
                  <a:srgbClr val="CE6A68"/>
                </a:solidFill>
              </a:rPr>
              <a:t> – твій навігатор у світі медіа</a:t>
            </a:r>
            <a:br>
              <a:rPr lang="uk-UA" altLang="LID4096" sz="2800" b="1" dirty="0">
                <a:solidFill>
                  <a:srgbClr val="CE6A68"/>
                </a:solidFill>
              </a:rPr>
            </a:br>
            <a:r>
              <a:rPr lang="ru-RU" altLang="LID4096" sz="1800" b="1" dirty="0">
                <a:hlinkClick r:id="rId2"/>
              </a:rPr>
              <a:t>http://mediadriver.online/</a:t>
            </a:r>
            <a:r>
              <a:rPr lang="ru-RU" altLang="LID4096" sz="1800" b="1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F38EFB-8993-4BE5-916B-2E5566C2EF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" t="13808" r="4387" b="7306"/>
          <a:stretch/>
        </p:blipFill>
        <p:spPr>
          <a:xfrm>
            <a:off x="296561" y="994864"/>
            <a:ext cx="11438786" cy="53312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C2A555-65D4-4A9B-8D2E-257815BA4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4" t="14079" r="510" b="5292"/>
          <a:stretch/>
        </p:blipFill>
        <p:spPr>
          <a:xfrm>
            <a:off x="407597" y="513182"/>
            <a:ext cx="11376806" cy="5430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BCBAB-C0D7-4F36-A95C-0D642679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39315"/>
            <a:ext cx="11178654" cy="1293028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слід навчити учнів здійснювати критичний аналіз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медіатексту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допомогою п’яти ключових концепцій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медіаосвіти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основі яких теж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формулюються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ключові запитання:</a:t>
            </a:r>
            <a:endParaRPr lang="LID4096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6EE70A-AE33-41A7-9B48-ADC8EE2F1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95" y="2257662"/>
            <a:ext cx="11328779" cy="4024125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uk-UA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Хто створив це повідомлення? </a:t>
            </a:r>
          </a:p>
          <a:p>
            <a:pPr indent="0">
              <a:buNone/>
            </a:pPr>
            <a:r>
              <a:rPr lang="uk-UA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Які креативні технології використовуються, щоб привернути мою увагу? </a:t>
            </a:r>
          </a:p>
          <a:p>
            <a:pPr indent="0">
              <a:buNone/>
            </a:pPr>
            <a:r>
              <a:rPr lang="uk-UA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Яким чином це можливо, що різні люди розуміють це повідомлення по-іншому від мене? </a:t>
            </a:r>
          </a:p>
          <a:p>
            <a:pPr indent="0">
              <a:buNone/>
            </a:pPr>
            <a:r>
              <a:rPr lang="uk-UA" sz="2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Який спосіб життя, цінності і погляди представлені в або не представлені в цьому повідомлення? </a:t>
            </a:r>
          </a:p>
          <a:p>
            <a:pPr indent="0">
              <a:buNone/>
            </a:pPr>
            <a:r>
              <a:rPr lang="uk-UA" sz="28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Чому це повідомлення поширюється? </a:t>
            </a:r>
            <a:endParaRPr lang="LID4096" sz="2800" dirty="0"/>
          </a:p>
          <a:p>
            <a:pPr indent="0">
              <a:buNone/>
            </a:pP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1407546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55266-1DEB-4057-843E-6E5333050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213" y="141007"/>
            <a:ext cx="8610600" cy="901212"/>
          </a:xfrm>
        </p:spPr>
        <p:txBody>
          <a:bodyPr>
            <a:normAutofit/>
          </a:bodyPr>
          <a:lstStyle/>
          <a:p>
            <a:pPr algn="ctr"/>
            <a:r>
              <a:rPr lang="ru-RU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Мотиваційні</a:t>
            </a:r>
            <a:r>
              <a:rPr lang="ru-RU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цитати</a:t>
            </a:r>
            <a:endParaRPr lang="LID4096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6124CB-D96F-4FF1-BC02-61E9DE3E7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87" y="1325881"/>
            <a:ext cx="10978383" cy="105008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https://wordwall.net/uk/resource/70652026/%D0%BC%D0%BE%D1%82%D0%B8%D0%B2%D0%B0%D1%86%D1%96%D0%B9%D0%BD%D1%96-%D1%86%D0%B8%D1%82%D0%B0%D1%82%D0%B8</a:t>
            </a:r>
            <a:endParaRPr lang="uk-UA" dirty="0"/>
          </a:p>
          <a:p>
            <a:endParaRPr lang="LID4096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B561BC-00C2-4DFA-9C58-C13B34E83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70" y="2514224"/>
            <a:ext cx="4679085" cy="43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16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4B718-FDF5-42C5-BCC9-E9AA1BD0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20" y="269850"/>
            <a:ext cx="11188959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2244"/>
                </a:solidFill>
                <a:latin typeface="Noto Sans" panose="020B0502040504020204" pitchFamily="34"/>
              </a:rPr>
              <a:t>Техніка для прийняття рішень</a:t>
            </a:r>
            <a:br>
              <a:rPr lang="uk-UA" b="1" dirty="0">
                <a:solidFill>
                  <a:srgbClr val="002244"/>
                </a:solidFill>
                <a:latin typeface="Noto Sans" panose="020B0502040504020204" pitchFamily="34"/>
              </a:rPr>
            </a:br>
            <a:r>
              <a:rPr lang="uk-UA" b="1" dirty="0">
                <a:solidFill>
                  <a:srgbClr val="002244"/>
                </a:solidFill>
                <a:latin typeface="Noto Sans" panose="020B0502040504020204" pitchFamily="34"/>
              </a:rPr>
              <a:t> «Квадрат Декарта»</a:t>
            </a:r>
            <a:br>
              <a:rPr lang="uk-UA" b="1" dirty="0">
                <a:solidFill>
                  <a:srgbClr val="002244"/>
                </a:solidFill>
                <a:latin typeface="Noto Sans" panose="020B0502040504020204" pitchFamily="34"/>
              </a:rPr>
            </a:br>
            <a:endParaRPr lang="LID4096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E2ECFA-00D8-4AB5-96DC-E4293B4702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60" t="21986" r="9662" b="2128"/>
          <a:stretch/>
        </p:blipFill>
        <p:spPr>
          <a:xfrm>
            <a:off x="867747" y="1155591"/>
            <a:ext cx="4630366" cy="5432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8097F3-62E1-4AEB-BF74-29E89D6C3F28}"/>
              </a:ext>
            </a:extLst>
          </p:cNvPr>
          <p:cNvSpPr txBox="1"/>
          <p:nvPr/>
        </p:nvSpPr>
        <p:spPr>
          <a:xfrm>
            <a:off x="5773317" y="1987335"/>
            <a:ext cx="60975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uk-UA" dirty="0">
                <a:solidFill>
                  <a:srgbClr val="000000"/>
                </a:solidFill>
                <a:latin typeface="Bookman Old Style" panose="02050604050505020204" pitchFamily="18" charset="0"/>
              </a:rPr>
              <a:t>Прийняти рішення допоможе легка техніка – квадрат Декарта.</a:t>
            </a:r>
          </a:p>
          <a:p>
            <a:pPr fontAlgn="base"/>
            <a:r>
              <a:rPr lang="uk-UA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</a:p>
          <a:p>
            <a:pPr fontAlgn="base"/>
            <a:r>
              <a:rPr lang="uk-UA" dirty="0">
                <a:solidFill>
                  <a:srgbClr val="000000"/>
                </a:solidFill>
                <a:latin typeface="Bookman Old Style" panose="02050604050505020204" pitchFamily="18" charset="0"/>
              </a:rPr>
              <a:t>Це найпростіший спосіб для прийняття рішень.</a:t>
            </a:r>
          </a:p>
          <a:p>
            <a:pPr fontAlgn="base"/>
            <a:endParaRPr lang="uk-UA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fontAlgn="base"/>
            <a:r>
              <a:rPr lang="uk-UA" dirty="0">
                <a:solidFill>
                  <a:srgbClr val="000000"/>
                </a:solidFill>
                <a:latin typeface="Bookman Old Style" panose="02050604050505020204" pitchFamily="18" charset="0"/>
              </a:rPr>
              <a:t>Сенс її в тому, що при розгляді проблемної ситуації необхідно поставити собі 4 питання і проаналізувати відповіді.</a:t>
            </a:r>
          </a:p>
        </p:txBody>
      </p:sp>
    </p:spTree>
    <p:extLst>
      <p:ext uri="{BB962C8B-B14F-4D97-AF65-F5344CB8AC3E}">
        <p14:creationId xmlns:p14="http://schemas.microsoft.com/office/powerpoint/2010/main" val="382264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02635" y="258853"/>
            <a:ext cx="1156715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uk-UA" sz="20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fontAlgn="base"/>
            <a:r>
              <a:rPr lang="uk-UA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1. Що буде, якщо це трапиться? (Що мені від цього буде, які плюси).</a:t>
            </a:r>
            <a:br>
              <a:rPr lang="uk-UA" sz="2000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uk-UA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2. Що буде, якщо цього не трапиться? (Все буде, як і колись, які плюси від неотримання).</a:t>
            </a:r>
            <a:br>
              <a:rPr lang="uk-UA" sz="2000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uk-UA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3. Чого не відбудеться, якщо це трапиться? (Негативні сторони від отримання того, що ми хочемо).</a:t>
            </a:r>
            <a:br>
              <a:rPr lang="uk-UA" sz="2000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uk-UA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4. Чого не відбудеться, якщо цього не трапиться? (Негативні боку він неотримання того, що ми хочемо).</a:t>
            </a:r>
          </a:p>
          <a:p>
            <a:pPr marL="342900" indent="-342900" fontAlgn="base">
              <a:buAutoNum type="arabicPeriod"/>
            </a:pPr>
            <a:endParaRPr lang="uk-UA" sz="20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fontAlgn="base"/>
            <a:r>
              <a:rPr lang="uk-UA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Варто на це питання звернути особливу увагу. Коли ви його задаєте, мозок може захотіти проігнорувати його, адже в пропозицію є подвійне заперечення. Ще відповіді можуть бути ідентичні з тими, які ви отримали в першому питанні. Потрібно не допустити цього.</a:t>
            </a:r>
          </a:p>
          <a:p>
            <a:pPr fontAlgn="base"/>
            <a:r>
              <a:rPr lang="uk-UA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Чому ця техніка допомагає прийняти рішення?</a:t>
            </a:r>
            <a:br>
              <a:rPr lang="uk-UA" sz="2000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uk-UA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«Квадрат Декарта» прояснює наслідки вашого рішення. Дуже часто, коли потрібно прийняти рішення, ми зациклені на одному питанні: що буде, якщо це трапиться? «Квадрат Декарта» допоможе розглянути ту ж ситуацію з 4 різних сторін.</a:t>
            </a:r>
            <a:endParaRPr lang="uk-UA" sz="2000" b="0" i="0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86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8EBCF-E893-485F-9F1E-8CC973D2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775" y="577560"/>
            <a:ext cx="8610600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Пам'ятайте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uk-UA" dirty="0">
                <a:solidFill>
                  <a:srgbClr val="1F1F1F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415520-648F-4470-9548-106F9CBE0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123" y="2254047"/>
            <a:ext cx="10820400" cy="18755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 err="1">
                <a:solidFill>
                  <a:srgbClr val="1F1F1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Медіаграмотність</a:t>
            </a:r>
            <a:r>
              <a:rPr lang="uk-UA" sz="3200" dirty="0">
                <a:solidFill>
                  <a:srgbClr val="1F1F1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допомагає нам бути свідомими та відповідальними за те, яку інформацію ми споживаємо та поширюємо.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LID4096" sz="3200" dirty="0"/>
          </a:p>
        </p:txBody>
      </p:sp>
    </p:spTree>
    <p:extLst>
      <p:ext uri="{BB962C8B-B14F-4D97-AF65-F5344CB8AC3E}">
        <p14:creationId xmlns:p14="http://schemas.microsoft.com/office/powerpoint/2010/main" val="189346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8AC87-9D26-4A5E-BC2D-0D2B8088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352"/>
            <a:ext cx="10941996" cy="1293028"/>
          </a:xfrm>
        </p:spPr>
        <p:txBody>
          <a:bodyPr>
            <a:normAutofit/>
          </a:bodyPr>
          <a:lstStyle/>
          <a:p>
            <a:pPr algn="ctr"/>
            <a:r>
              <a:rPr lang="ru-RU" sz="3600" b="1" cap="none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Статистика </a:t>
            </a:r>
            <a:r>
              <a:rPr lang="ru-RU" sz="3600" b="1" cap="none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джерел</a:t>
            </a:r>
            <a:r>
              <a:rPr lang="ru-RU" sz="3600" b="1" cap="none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b="1" cap="none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3600" b="1" cap="none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 </a:t>
            </a:r>
            <a:r>
              <a:rPr lang="ru-RU" sz="3600" b="1" cap="none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визначенням</a:t>
            </a:r>
            <a:r>
              <a:rPr lang="ru-RU" sz="3600" b="1" cap="none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cap="none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3600" b="1" cap="none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b="1" cap="none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надають</a:t>
            </a:r>
            <a:r>
              <a:rPr lang="ru-RU" sz="3600" b="1" cap="none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cap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недостовірну</a:t>
            </a:r>
            <a:r>
              <a:rPr lang="ru-RU" sz="3600" b="1" cap="none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cap="none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інформацію</a:t>
            </a:r>
            <a:endParaRPr lang="LID4096" sz="3600" b="1" cap="none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DB3AE0-1B1A-42A6-8AC6-5E91F0EC6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906" y="5252935"/>
            <a:ext cx="11566187" cy="70029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Статистика </a:t>
            </a:r>
            <a:r>
              <a:rPr lang="ru-RU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змушує</a:t>
            </a:r>
            <a:r>
              <a:rPr lang="ru-RU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насамперед</a:t>
            </a:r>
            <a:r>
              <a:rPr lang="ru-RU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замислитися</a:t>
            </a:r>
            <a:r>
              <a:rPr lang="ru-RU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батькам, </a:t>
            </a:r>
            <a:r>
              <a:rPr lang="ru-RU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чому</a:t>
            </a:r>
            <a:r>
              <a:rPr lang="ru-RU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</a:t>
            </a:r>
            <a:r>
              <a:rPr lang="ru-RU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 </a:t>
            </a:r>
            <a:r>
              <a:rPr lang="ru-RU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довіряючи</a:t>
            </a:r>
            <a:r>
              <a:rPr lang="ru-RU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Інтернету</a:t>
            </a:r>
            <a:r>
              <a:rPr lang="ru-RU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однокласникам</a:t>
            </a:r>
            <a:r>
              <a:rPr lang="ru-RU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усе ж таки </a:t>
            </a:r>
            <a:r>
              <a:rPr lang="ru-RU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віддають</a:t>
            </a:r>
            <a:r>
              <a:rPr lang="ru-RU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їм</a:t>
            </a:r>
            <a:r>
              <a:rPr lang="ru-RU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перевагу</a:t>
            </a:r>
            <a:r>
              <a:rPr lang="ru-RU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спілкуванні</a:t>
            </a:r>
            <a:r>
              <a:rPr lang="ru-RU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ID4096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6D6128-DF79-449A-8ACC-1D02AEAD5C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84" y="1439694"/>
            <a:ext cx="6967436" cy="370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2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74F17-C951-41CF-A846-5D86E6EF9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26" y="307173"/>
            <a:ext cx="9624787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Ключові аспекти </a:t>
            </a:r>
            <a:r>
              <a:rPr lang="uk-UA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медіаосвіти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(за даними ЮНЕСКО) </a:t>
            </a:r>
            <a:endParaRPr lang="LID40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5F20F8-7245-409D-B9FB-74CBB104D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uk-UA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контексті нових медіа слід віднести п’ять базових навичок, що є вирішальними для медіа і інформаційної грамотності: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розуміння почутого або прочитаного;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уміння мислити критично;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творчість або креативність;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крос-культурна свідомість;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uk-UA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активна громадянська позиція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98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060D2-B1BE-4DE3-BEAD-B17B36D2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882" y="560657"/>
            <a:ext cx="9497438" cy="1293028"/>
          </a:xfrm>
        </p:spPr>
        <p:txBody>
          <a:bodyPr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школи - </a:t>
            </a:r>
            <a:endParaRPr lang="LID40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9B73E-8558-4718-B09F-164E9D1D9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інтеграція </a:t>
            </a:r>
            <a:r>
              <a:rPr lang="uk-UA" sz="32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медіаосвітнього</a:t>
            </a:r>
            <a:r>
              <a:rPr lang="uk-UA" sz="32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контенту у зміст начальних програм. Основна наша мета – формування вмінь аналізувати інформацію, визначати її достовірність, вірогідність, узагальнювати, робити висновки. Результатом повинно бути сформоване критичне мислення.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ID4096" sz="3200" dirty="0"/>
          </a:p>
        </p:txBody>
      </p:sp>
    </p:spTree>
    <p:extLst>
      <p:ext uri="{BB962C8B-B14F-4D97-AF65-F5344CB8AC3E}">
        <p14:creationId xmlns:p14="http://schemas.microsoft.com/office/powerpoint/2010/main" val="370325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070BE-3365-415A-ABAC-F25ABC267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31" y="764373"/>
            <a:ext cx="11402008" cy="1293028"/>
          </a:xfrm>
        </p:spPr>
        <p:txBody>
          <a:bodyPr>
            <a:noAutofit/>
          </a:bodyPr>
          <a:lstStyle/>
          <a:p>
            <a:pPr algn="ctr"/>
            <a:r>
              <a:rPr lang="uk-UA" altLang="LID4096" sz="3200" dirty="0"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Класифікуй подані писемні джерела. </a:t>
            </a:r>
            <a:br>
              <a:rPr lang="uk-UA" altLang="LID4096" sz="3200" dirty="0"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</a:br>
            <a:r>
              <a:rPr lang="uk-UA" altLang="LID4096" sz="3200" dirty="0"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До якого виду вони належать?</a:t>
            </a:r>
            <a:endParaRPr lang="LID4096" sz="3200" dirty="0"/>
          </a:p>
        </p:txBody>
      </p:sp>
      <p:pic>
        <p:nvPicPr>
          <p:cNvPr id="1025" name="Рисунок 4">
            <a:extLst>
              <a:ext uri="{FF2B5EF4-FFF2-40B4-BE49-F238E27FC236}">
                <a16:creationId xmlns:a16="http://schemas.microsoft.com/office/drawing/2014/main" id="{EF5B6952-B84C-4418-BEA4-5F100A44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79" y="2898842"/>
            <a:ext cx="10077855" cy="339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29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0C721-FC9E-413A-9AB9-E6FBF0020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24" y="465794"/>
            <a:ext cx="10450285" cy="1293028"/>
          </a:xfrm>
        </p:spPr>
        <p:txBody>
          <a:bodyPr>
            <a:normAutofit/>
          </a:bodyPr>
          <a:lstStyle/>
          <a:p>
            <a:pPr algn="ctr"/>
            <a:r>
              <a:rPr lang="ru-RU" cap="none" dirty="0"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Перегляд </a:t>
            </a:r>
            <a:r>
              <a:rPr lang="ru-RU" cap="none" dirty="0" err="1"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соціальної</a:t>
            </a:r>
            <a:r>
              <a:rPr lang="ru-RU" cap="none" dirty="0"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 </a:t>
            </a:r>
            <a:r>
              <a:rPr lang="ru-RU" cap="none" dirty="0" err="1"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реклами</a:t>
            </a:r>
            <a:r>
              <a:rPr lang="ru-RU" cap="none" dirty="0"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 з методикою СТОП-КАДР</a:t>
            </a:r>
            <a:endParaRPr lang="LID4096" cap="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AF08DE-C91D-4030-92EC-F8F41C851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90" y="1961295"/>
            <a:ext cx="11416004" cy="4024125"/>
          </a:xfrm>
        </p:spPr>
        <p:txBody>
          <a:bodyPr>
            <a:normAutofit fontScale="92500" lnSpcReduction="20000"/>
          </a:bodyPr>
          <a:lstStyle/>
          <a:p>
            <a:pPr indent="2011363">
              <a:buNone/>
            </a:pP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Аналіз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соціальної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реклами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1. Перегляд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зображення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соціальної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реклами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2.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Здійснення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аналізу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зображень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соціальної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реклами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5475" indent="0">
              <a:buNone/>
            </a:pP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а) вид, формат рекламного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повідомлення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5475" indent="0">
              <a:buNone/>
            </a:pP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б) тема;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5475" indent="0">
              <a:buNone/>
            </a:pP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в)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зміст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,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смисловий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 акцент;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5475" indent="0">
              <a:buNone/>
            </a:pP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г)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задіяні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медіатехнології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5475" indent="0">
              <a:buNone/>
            </a:pP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д)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що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зацікавило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особисто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 мене.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3.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Обговорення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отриманих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результатів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.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Підвести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учнів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 до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розуміння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медіатексту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соціальної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реклами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 в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аспекті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її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соціальної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актуальності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 й 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ефективності</a:t>
            </a:r>
            <a:r>
              <a:rPr lang="ru-RU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Montserrat-Regular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253389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134CC-3A19-4C36-A219-6621FC7F2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02" y="380914"/>
            <a:ext cx="10309698" cy="129302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Вправа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«Стоп, образ!» </a:t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(робота в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групах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LID40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3A4244-5246-4B45-9DCA-654E4759B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2194560"/>
            <a:ext cx="11024419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 </a:t>
            </a:r>
            <a:r>
              <a:rPr lang="ru-RU" sz="2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Суть</a:t>
            </a: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: </a:t>
            </a:r>
            <a:r>
              <a:rPr lang="ru-RU" sz="2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накласти</a:t>
            </a: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заборону</a:t>
            </a: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на </a:t>
            </a:r>
            <a:r>
              <a:rPr lang="ru-RU" sz="2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уявлення</a:t>
            </a: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емоційно</a:t>
            </a: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негативного образу. </a:t>
            </a:r>
          </a:p>
          <a:p>
            <a:pPr marL="0" indent="0">
              <a:buNone/>
            </a:pPr>
            <a:r>
              <a:rPr lang="ru-RU" sz="2800" b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Завдання</a:t>
            </a: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: </a:t>
            </a:r>
            <a:r>
              <a:rPr lang="ru-RU" sz="2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подивіться</a:t>
            </a: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рекламний</a:t>
            </a: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ролик, </a:t>
            </a:r>
            <a:r>
              <a:rPr lang="ru-RU" sz="2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запропонуйте</a:t>
            </a: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дії</a:t>
            </a: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які</a:t>
            </a: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можуть</a:t>
            </a: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запобігти</a:t>
            </a: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роздратуванню</a:t>
            </a: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чи</a:t>
            </a: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емоційній</a:t>
            </a: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втомі</a:t>
            </a: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1. </a:t>
            </a:r>
            <a:r>
              <a:rPr lang="ru-RU" sz="2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Перехід</a:t>
            </a: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на </a:t>
            </a:r>
            <a:r>
              <a:rPr lang="ru-RU" sz="2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інший</a:t>
            </a: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канал.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2. </a:t>
            </a:r>
            <a:r>
              <a:rPr lang="ru-RU" sz="2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Зменшити</a:t>
            </a: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звук.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3. «</a:t>
            </a:r>
            <a:r>
              <a:rPr lang="ru-RU" sz="2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Переключитися</a:t>
            </a: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» на </a:t>
            </a:r>
            <a:r>
              <a:rPr lang="ru-RU" sz="2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іншу</a:t>
            </a: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діяльність</a:t>
            </a: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4. </a:t>
            </a:r>
            <a:r>
              <a:rPr lang="ru-RU" sz="2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Залишити</a:t>
            </a: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приміщення</a:t>
            </a:r>
            <a:r>
              <a:rPr lang="ru-RU" sz="2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56731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74503-AA21-402D-BEBB-CA2B56FC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1" y="0"/>
            <a:ext cx="10896600" cy="1293028"/>
          </a:xfrm>
        </p:spPr>
        <p:txBody>
          <a:bodyPr>
            <a:normAutofit/>
          </a:bodyPr>
          <a:lstStyle/>
          <a:p>
            <a:pPr algn="ctr"/>
            <a:r>
              <a:rPr lang="uk-UA" sz="36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Ресурси, для розвитку </a:t>
            </a:r>
            <a:r>
              <a:rPr lang="uk-UA" sz="3600" b="1" cap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медіаграмотності</a:t>
            </a:r>
            <a:r>
              <a:rPr lang="uk-UA" sz="36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LID4096" sz="3600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C40329-5108-4DA7-BDA4-C8F304B63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014688"/>
            <a:ext cx="11651226" cy="4024125"/>
          </a:xfrm>
        </p:spPr>
        <p:txBody>
          <a:bodyPr>
            <a:noAutofit/>
          </a:bodyPr>
          <a:lstStyle/>
          <a:p>
            <a:pPr indent="252095"/>
            <a:r>
              <a:rPr lang="ru-RU" sz="2800" b="1" dirty="0">
                <a:solidFill>
                  <a:srgbClr val="0F0F0F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НАЗК NACP</a:t>
            </a:r>
            <a:r>
              <a:rPr lang="ru-RU" sz="2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F0F0F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Офіційний</a:t>
            </a:r>
            <a:r>
              <a:rPr lang="ru-RU" sz="2800" dirty="0">
                <a:solidFill>
                  <a:srgbClr val="0F0F0F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канал YouTube </a:t>
            </a:r>
            <a:r>
              <a:rPr lang="ru-RU" sz="2800" dirty="0" err="1">
                <a:solidFill>
                  <a:srgbClr val="0F0F0F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Національного</a:t>
            </a:r>
            <a:r>
              <a:rPr lang="ru-RU" sz="2800" dirty="0">
                <a:solidFill>
                  <a:srgbClr val="0F0F0F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агентства з </a:t>
            </a:r>
            <a:r>
              <a:rPr lang="ru-RU" sz="2800" dirty="0" err="1">
                <a:solidFill>
                  <a:srgbClr val="0F0F0F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питань</a:t>
            </a:r>
            <a:r>
              <a:rPr lang="ru-RU" sz="2800" dirty="0">
                <a:solidFill>
                  <a:srgbClr val="0F0F0F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F0F0F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запобігання</a:t>
            </a:r>
            <a:r>
              <a:rPr lang="ru-RU" sz="2800" dirty="0">
                <a:solidFill>
                  <a:srgbClr val="0F0F0F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F0F0F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корупції</a:t>
            </a:r>
            <a:r>
              <a:rPr lang="ru-RU" sz="2800" dirty="0">
                <a:solidFill>
                  <a:srgbClr val="0F0F0F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ru-RU" sz="2800" u="sng" dirty="0">
                <a:solidFill>
                  <a:srgbClr val="0563C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https://www.youtube.com/@nacp_ua/videos?view=0&amp;sort=p&amp;shelf_id=0</a:t>
            </a:r>
            <a:endParaRPr lang="ru-RU" sz="28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b="1" dirty="0">
                <a:solidFill>
                  <a:srgbClr val="1F1F1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Сайт </a:t>
            </a:r>
            <a:r>
              <a:rPr lang="en-US" sz="2800" b="1" dirty="0" err="1">
                <a:solidFill>
                  <a:srgbClr val="1F1F1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StopFake</a:t>
            </a:r>
            <a:r>
              <a:rPr lang="en-US" sz="2800" b="1" dirty="0">
                <a:solidFill>
                  <a:srgbClr val="1F1F1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r>
              <a:rPr lang="en-US" sz="2800" b="1" dirty="0">
                <a:solidFill>
                  <a:srgbClr val="0000F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https://stopfake.org/</a:t>
            </a:r>
            <a:r>
              <a:rPr lang="en-US" sz="2800" dirty="0">
                <a:solidFill>
                  <a:srgbClr val="1F1F1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- </a:t>
            </a:r>
            <a:r>
              <a:rPr lang="uk-UA" sz="2800" dirty="0">
                <a:solidFill>
                  <a:srgbClr val="1F1F1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український ресурс з протидії дезінформації.</a:t>
            </a:r>
            <a:endParaRPr lang="uk-UA" sz="2800" dirty="0">
              <a:solidFill>
                <a:srgbClr val="1F1F1F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b="1" dirty="0">
                <a:solidFill>
                  <a:srgbClr val="1F1F1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Сайт Детектор медіа: </a:t>
            </a:r>
            <a:r>
              <a:rPr lang="en-US" sz="2800" b="1" dirty="0">
                <a:solidFill>
                  <a:srgbClr val="0000F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https://detector.media/</a:t>
            </a:r>
            <a:r>
              <a:rPr lang="en-US" sz="2800" dirty="0">
                <a:solidFill>
                  <a:srgbClr val="1F1F1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- </a:t>
            </a:r>
            <a:r>
              <a:rPr lang="uk-UA" sz="2800" dirty="0">
                <a:solidFill>
                  <a:srgbClr val="1F1F1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український ресурс про медіа та журналістику.</a:t>
            </a:r>
            <a:endParaRPr lang="uk-UA" sz="2800" dirty="0">
              <a:solidFill>
                <a:srgbClr val="1F1F1F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b="1" dirty="0">
                <a:solidFill>
                  <a:srgbClr val="1F1F1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Сайт </a:t>
            </a:r>
            <a:r>
              <a:rPr lang="en-US" sz="2800" b="1" dirty="0" err="1">
                <a:solidFill>
                  <a:srgbClr val="1F1F1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VoxUkraine</a:t>
            </a:r>
            <a:r>
              <a:rPr lang="en-US" sz="2800" b="1" dirty="0">
                <a:solidFill>
                  <a:srgbClr val="1F1F1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r>
              <a:rPr lang="en-US" sz="2800" b="1" dirty="0">
                <a:solidFill>
                  <a:srgbClr val="0000F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https://voxukraine.org/</a:t>
            </a:r>
            <a:r>
              <a:rPr lang="en-US" sz="2800" dirty="0">
                <a:solidFill>
                  <a:srgbClr val="1F1F1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- </a:t>
            </a:r>
            <a:r>
              <a:rPr lang="uk-UA" sz="2800" dirty="0">
                <a:solidFill>
                  <a:srgbClr val="1F1F1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український аналітичний портал.</a:t>
            </a:r>
            <a:endParaRPr lang="uk-UA" sz="2800" dirty="0">
              <a:solidFill>
                <a:srgbClr val="1F1F1F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dirty="0">
                <a:solidFill>
                  <a:srgbClr val="1E1E1E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Фільтр — це національний </a:t>
            </a:r>
            <a:r>
              <a:rPr lang="uk-UA" sz="2800" dirty="0" err="1">
                <a:solidFill>
                  <a:srgbClr val="1E1E1E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</a:t>
            </a:r>
            <a:r>
              <a:rPr lang="uk-UA" sz="2800" dirty="0">
                <a:solidFill>
                  <a:srgbClr val="1E1E1E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uk-UA" sz="2800" dirty="0" err="1">
                <a:solidFill>
                  <a:srgbClr val="1E1E1E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медіаграмотності</a:t>
            </a:r>
            <a:r>
              <a:rPr lang="uk-UA" sz="2800" dirty="0">
                <a:solidFill>
                  <a:srgbClr val="1E1E1E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Міністерства культури та інформаційної політики України</a:t>
            </a:r>
            <a:r>
              <a:rPr lang="uk-UA" sz="2800" dirty="0">
                <a:solidFill>
                  <a:srgbClr val="1F1F1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1F1F1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https://filter.mkip.gov.ua/uchytelyam-ta-uchnyam/</a:t>
            </a:r>
            <a:r>
              <a:rPr lang="uk-UA" sz="2800" dirty="0">
                <a:solidFill>
                  <a:srgbClr val="1F1F1F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1F1F1F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ID4096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41289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Другая 1">
      <a:majorFont>
        <a:latin typeface="Monotype Corsiva"/>
        <a:ea typeface=""/>
        <a:cs typeface=""/>
      </a:majorFont>
      <a:minorFont>
        <a:latin typeface="Courier New"/>
        <a:ea typeface=""/>
        <a:cs typeface="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339</TotalTime>
  <Words>1242</Words>
  <Application>Microsoft Office PowerPoint</Application>
  <PresentationFormat>Широкоэкранный</PresentationFormat>
  <Paragraphs>85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Bookman Old Style</vt:lpstr>
      <vt:lpstr>Calibri</vt:lpstr>
      <vt:lpstr>Courier New</vt:lpstr>
      <vt:lpstr>Monotype Corsiva</vt:lpstr>
      <vt:lpstr>Noto Sans</vt:lpstr>
      <vt:lpstr>Roboto</vt:lpstr>
      <vt:lpstr>Symbol</vt:lpstr>
      <vt:lpstr>Times New Roman</vt:lpstr>
      <vt:lpstr>Wingdings</vt:lpstr>
      <vt:lpstr>След самолета</vt:lpstr>
      <vt:lpstr>Впровадження медіаграмотності  в школі</vt:lpstr>
      <vt:lpstr>слід навчити учнів здійснювати критичний аналіз медіатексту за допомогою п’яти ключових концепцій медіаосвіти, на основі яких теж формулюються ключові запитання:</vt:lpstr>
      <vt:lpstr>Статистика джерел, які, за визначенням дітей, надають недостовірну інформацію</vt:lpstr>
      <vt:lpstr>Ключові аспекти медіаосвіти (за даними ЮНЕСКО) </vt:lpstr>
      <vt:lpstr>Завдання школи - </vt:lpstr>
      <vt:lpstr>Класифікуй подані писемні джерела.  До якого виду вони належать?</vt:lpstr>
      <vt:lpstr>Перегляд соціальної реклами з методикою СТОП-КАДР</vt:lpstr>
      <vt:lpstr>Вправа «Стоп, образ!»  (робота в групах). </vt:lpstr>
      <vt:lpstr>Ресурси, для розвитку медіаграмотності:</vt:lpstr>
      <vt:lpstr>НАЗК NACP</vt:lpstr>
      <vt:lpstr>Як не стати овочем </vt:lpstr>
      <vt:lpstr>Презентация PowerPoint</vt:lpstr>
      <vt:lpstr>Сімейний курс з інформаційної гігієни </vt:lpstr>
      <vt:lpstr>Інформаційні операції росії проти України</vt:lpstr>
      <vt:lpstr>Приклади  творчих  завдань  (за матеріалами ауді- та відеозаписів)</vt:lpstr>
      <vt:lpstr>Сайти з медіаосвіти:</vt:lpstr>
      <vt:lpstr>Сайти з медіаосвіти:</vt:lpstr>
      <vt:lpstr>МедіаДрайвер – твій навігатор у світі медіа http://mediadriver.online/ </vt:lpstr>
      <vt:lpstr>Презентация PowerPoint</vt:lpstr>
      <vt:lpstr>Мотиваційні цитати</vt:lpstr>
      <vt:lpstr>Техніка для прийняття рішень  «Квадрат Декарта» </vt:lpstr>
      <vt:lpstr>Презентация PowerPoint</vt:lpstr>
      <vt:lpstr>Пам'ятайте: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Netik</dc:creator>
  <cp:lastModifiedBy>Netik</cp:lastModifiedBy>
  <cp:revision>21</cp:revision>
  <dcterms:created xsi:type="dcterms:W3CDTF">2024-03-25T22:02:34Z</dcterms:created>
  <dcterms:modified xsi:type="dcterms:W3CDTF">2025-11-16T18:38:43Z</dcterms:modified>
</cp:coreProperties>
</file>