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522" r:id="rId2"/>
    <p:sldId id="487" r:id="rId3"/>
    <p:sldId id="555" r:id="rId4"/>
    <p:sldId id="556" r:id="rId5"/>
    <p:sldId id="557" r:id="rId6"/>
    <p:sldId id="558" r:id="rId7"/>
    <p:sldId id="525" r:id="rId8"/>
    <p:sldId id="528" r:id="rId9"/>
    <p:sldId id="541" r:id="rId10"/>
    <p:sldId id="271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5EAFA"/>
    <a:srgbClr val="5BD4FF"/>
    <a:srgbClr val="FF00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4F80F-F689-4068-A8B6-90D6371FB001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E0CE3-7A71-48C0-984F-369F143D96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263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22.11.2025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hyperlink" Target="https://youtu.be/p3oDP92h6HA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jpg"/><Relationship Id="rId7" Type="http://schemas.openxmlformats.org/officeDocument/2006/relationships/hyperlink" Target="https://youtu.be/p3oDP92h6H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p3oDP92h6HA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p3oDP92h6HA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hyperlink" Target="https://youtu.be/p3oDP92h6HA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8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hyperlink" Target="https://youtu.be/p3oDP92h6HA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p3oDP92h6HA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3oDP92h6HA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9.wdp"/><Relationship Id="rId7" Type="http://schemas.openxmlformats.org/officeDocument/2006/relationships/hyperlink" Target="https://youtu.be/p3oDP92h6HA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hyperlink" Target="https://www.youtube.com/channel/UCYtu9EnlIk3Nph-Yj_nHd6A" TargetMode="Externa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p3oDP92h6HA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-1"/>
            <a:ext cx="1209714" cy="12680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433011" y="2382559"/>
            <a:ext cx="690594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82" y="5136211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482150" y="0"/>
            <a:ext cx="366171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18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037929" y="4211375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6179419" y="6024791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7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97B05-CECE-C4E5-38B3-6632D8608E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0" t="5333" r="26508" b="12149"/>
          <a:stretch/>
        </p:blipFill>
        <p:spPr>
          <a:xfrm rot="5400000">
            <a:off x="7204084" y="211972"/>
            <a:ext cx="3390541" cy="659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5819963" y="2151726"/>
            <a:ext cx="6006277" cy="255454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Добір складових комп’ютера залежно від його призначення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B707E3-96D1-6417-4AB5-4B82478C82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2782975" y="1530417"/>
            <a:ext cx="3523168" cy="532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F3CA78-63BE-466D-8E64-32371314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093" t="35960" r="9621" b="44743"/>
          <a:stretch/>
        </p:blipFill>
        <p:spPr>
          <a:xfrm>
            <a:off x="1193075" y="99274"/>
            <a:ext cx="5712823" cy="110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hlinkClick r:id="rId12"/>
            <a:extLst>
              <a:ext uri="{FF2B5EF4-FFF2-40B4-BE49-F238E27FC236}">
                <a16:creationId xmlns:a16="http://schemas.microsoft.com/office/drawing/2014/main" id="{27C7248B-674C-23DD-3721-EC310C8008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52" y="5084243"/>
            <a:ext cx="3523168" cy="13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60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60226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Залежно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того, для </a:t>
            </a:r>
            <a:r>
              <a:rPr lang="ru-RU" b="1" dirty="0" err="1">
                <a:solidFill>
                  <a:schemeClr val="tx1"/>
                </a:solidFill>
              </a:rPr>
              <a:t>яких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цілей</a:t>
            </a:r>
            <a:r>
              <a:rPr lang="ru-RU" b="1" dirty="0">
                <a:solidFill>
                  <a:schemeClr val="tx1"/>
                </a:solidFill>
              </a:rPr>
              <a:t> буде </a:t>
            </a:r>
            <a:r>
              <a:rPr lang="ru-RU" b="1" dirty="0" err="1">
                <a:solidFill>
                  <a:schemeClr val="tx1"/>
                </a:solidFill>
              </a:rPr>
              <a:t>використовуватися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добирають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його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складові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конфігурацію</a:t>
            </a:r>
            <a:r>
              <a:rPr lang="ru-RU" b="1" dirty="0">
                <a:solidFill>
                  <a:schemeClr val="tx1"/>
                </a:solidFill>
              </a:rPr>
              <a:t>). При </a:t>
            </a:r>
            <a:r>
              <a:rPr lang="ru-RU" b="1" dirty="0" err="1">
                <a:solidFill>
                  <a:schemeClr val="tx1"/>
                </a:solidFill>
              </a:rPr>
              <a:t>цьому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особливу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увагу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звертають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значення</a:t>
            </a:r>
            <a:r>
              <a:rPr lang="ru-RU" b="1" dirty="0">
                <a:solidFill>
                  <a:schemeClr val="tx1"/>
                </a:solidFill>
              </a:rPr>
              <a:t> таких </a:t>
            </a:r>
            <a:r>
              <a:rPr lang="ru-RU" b="1" dirty="0" err="1">
                <a:solidFill>
                  <a:schemeClr val="tx1"/>
                </a:solidFill>
              </a:rPr>
              <a:t>властивостей</a:t>
            </a:r>
            <a:r>
              <a:rPr lang="ru-RU" b="1" dirty="0">
                <a:solidFill>
                  <a:schemeClr val="tx1"/>
                </a:solidFill>
              </a:rPr>
              <a:t>: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C3FAB1D7-5FEB-2D73-1553-F5BF6A38E882}"/>
              </a:ext>
            </a:extLst>
          </p:cNvPr>
          <p:cNvSpPr/>
          <p:nvPr/>
        </p:nvSpPr>
        <p:spPr>
          <a:xfrm>
            <a:off x="121166" y="827314"/>
            <a:ext cx="11949668" cy="862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FFFF00"/>
                </a:solidFill>
              </a:rPr>
              <a:t>потужність процесора </a:t>
            </a:r>
            <a:r>
              <a:rPr lang="uk-UA" b="1" dirty="0"/>
              <a:t>(опрацювання математичних моделей, аналіз великих обсягів даних, включаючи машинне навчання та штучний інтелект, шифрування та дешифрування даних, створення та редагування комп’ютерної графіки, </a:t>
            </a:r>
            <a:r>
              <a:rPr lang="uk-UA" b="1" dirty="0" err="1"/>
              <a:t>відеомонтаж</a:t>
            </a:r>
            <a:r>
              <a:rPr lang="uk-UA" b="1" dirty="0"/>
              <a:t> та анімація, комп’ютерні ігри);</a:t>
            </a:r>
          </a:p>
        </p:txBody>
      </p:sp>
      <p:pic>
        <p:nvPicPr>
          <p:cNvPr id="1026" name="Picture 2" descr="ТОП 12 процесорів – Рейтинг найкращих моделей 2023 року - Brain-блог">
            <a:extLst>
              <a:ext uri="{FF2B5EF4-FFF2-40B4-BE49-F238E27FC236}">
                <a16:creationId xmlns:a16="http://schemas.microsoft.com/office/drawing/2014/main" id="{DB0C38B4-DCDA-3608-80EA-A4CD0222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52" y="1799321"/>
            <a:ext cx="7238542" cy="5027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7"/>
            <a:extLst>
              <a:ext uri="{FF2B5EF4-FFF2-40B4-BE49-F238E27FC236}">
                <a16:creationId xmlns:a16="http://schemas.microsoft.com/office/drawing/2014/main" id="{4C5E05B7-2E76-1855-E993-3186B45E65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51" y="5769967"/>
            <a:ext cx="2592038" cy="10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4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C3FAB1D7-5FEB-2D73-1553-F5BF6A38E882}"/>
              </a:ext>
            </a:extLst>
          </p:cNvPr>
          <p:cNvSpPr/>
          <p:nvPr/>
        </p:nvSpPr>
        <p:spPr>
          <a:xfrm>
            <a:off x="121166" y="130264"/>
            <a:ext cx="11949668" cy="1001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FFFF00"/>
                </a:solidFill>
              </a:rPr>
              <a:t>обсяг оперативної пам’яті </a:t>
            </a:r>
            <a:r>
              <a:rPr lang="uk-UA" b="1" dirty="0"/>
              <a:t>(редагування графічних зображень, відео та аудіо, 3</a:t>
            </a:r>
            <a:r>
              <a:rPr lang="en-US" b="1" dirty="0"/>
              <a:t>D-</a:t>
            </a:r>
            <a:r>
              <a:rPr lang="uk-UA" b="1" dirty="0"/>
              <a:t>моделювання та візуалізація, комп’ютерні ігри, компіляція великих проєктів, робота з великими базами даних, імітації, моделювання та аналіз великих даних);</a:t>
            </a:r>
          </a:p>
        </p:txBody>
      </p:sp>
      <p:pic>
        <p:nvPicPr>
          <p:cNvPr id="2052" name="Picture 4" descr="Как выбрать оперативную память - Hi-Tech Mail">
            <a:extLst>
              <a:ext uri="{FF2B5EF4-FFF2-40B4-BE49-F238E27FC236}">
                <a16:creationId xmlns:a16="http://schemas.microsoft.com/office/drawing/2014/main" id="{5896FCDA-B127-9D64-00C0-9BDF53EE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2" y="1260200"/>
            <a:ext cx="9118596" cy="533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7"/>
            <a:extLst>
              <a:ext uri="{FF2B5EF4-FFF2-40B4-BE49-F238E27FC236}">
                <a16:creationId xmlns:a16="http://schemas.microsoft.com/office/drawing/2014/main" id="{C4253412-C1D4-6F84-7F57-7029838206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51" y="5769967"/>
            <a:ext cx="2592038" cy="10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1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C3FAB1D7-5FEB-2D73-1553-F5BF6A38E882}"/>
              </a:ext>
            </a:extLst>
          </p:cNvPr>
          <p:cNvSpPr/>
          <p:nvPr/>
        </p:nvSpPr>
        <p:spPr>
          <a:xfrm>
            <a:off x="121166" y="130264"/>
            <a:ext cx="11949668" cy="78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FFFF00"/>
                </a:solidFill>
              </a:rPr>
              <a:t>ємність пристроїв зовнішньої пам’яті </a:t>
            </a:r>
            <a:r>
              <a:rPr lang="uk-UA" b="1" dirty="0"/>
              <a:t>(зберігання резервних копій, великих </a:t>
            </a:r>
            <a:r>
              <a:rPr lang="uk-UA" b="1" dirty="0" err="1"/>
              <a:t>медіафайлів</a:t>
            </a:r>
            <a:r>
              <a:rPr lang="uk-UA" b="1" dirty="0"/>
              <a:t>, баз даних, даних відео-монтажу та </a:t>
            </a:r>
            <a:r>
              <a:rPr lang="uk-UA" b="1" dirty="0" err="1"/>
              <a:t>рендерингу</a:t>
            </a:r>
            <a:r>
              <a:rPr lang="uk-UA" b="1" dirty="0"/>
              <a:t>, даних відеоспостережень);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81C4BD-795E-989F-F5AE-9BD31EB549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000" t="37079" r="6500" b="39302"/>
          <a:stretch/>
        </p:blipFill>
        <p:spPr>
          <a:xfrm>
            <a:off x="296091" y="1193073"/>
            <a:ext cx="4955458" cy="292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Что такое жесткий диск? Разница между HDD и SSD - купить по доступной цене  в ЖУК">
            <a:extLst>
              <a:ext uri="{FF2B5EF4-FFF2-40B4-BE49-F238E27FC236}">
                <a16:creationId xmlns:a16="http://schemas.microsoft.com/office/drawing/2014/main" id="{B44BB351-FCEB-ABCF-FFBE-8F6733937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19" y="2999331"/>
            <a:ext cx="4806366" cy="385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к выбрать внешний жесткий диск? - Бізнес новини Миколаєва">
            <a:extLst>
              <a:ext uri="{FF2B5EF4-FFF2-40B4-BE49-F238E27FC236}">
                <a16:creationId xmlns:a16="http://schemas.microsoft.com/office/drawing/2014/main" id="{F370E42E-335D-BC1A-ED7B-4E48343EF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b="23607"/>
          <a:stretch/>
        </p:blipFill>
        <p:spPr bwMode="auto">
          <a:xfrm>
            <a:off x="6278462" y="1311100"/>
            <a:ext cx="6217225" cy="28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rId10"/>
            <a:extLst>
              <a:ext uri="{FF2B5EF4-FFF2-40B4-BE49-F238E27FC236}">
                <a16:creationId xmlns:a16="http://schemas.microsoft.com/office/drawing/2014/main" id="{8B8AF8B2-D67D-FBE6-9D2A-4FB8FD36E4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51" y="5769967"/>
            <a:ext cx="2592038" cy="10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1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C3FAB1D7-5FEB-2D73-1553-F5BF6A38E882}"/>
              </a:ext>
            </a:extLst>
          </p:cNvPr>
          <p:cNvSpPr/>
          <p:nvPr/>
        </p:nvSpPr>
        <p:spPr>
          <a:xfrm>
            <a:off x="121166" y="130264"/>
            <a:ext cx="11949668" cy="958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FFFF00"/>
                </a:solidFill>
              </a:rPr>
              <a:t>наявність окремого відеоадаптера </a:t>
            </a:r>
            <a:r>
              <a:rPr lang="uk-UA" b="1" dirty="0"/>
              <a:t>(комп’ютерні ігри, </a:t>
            </a:r>
            <a:r>
              <a:rPr lang="uk-UA" b="1" dirty="0" err="1"/>
              <a:t>відеомонтаж</a:t>
            </a:r>
            <a:r>
              <a:rPr lang="uk-UA" b="1" dirty="0"/>
              <a:t> та анімація, </a:t>
            </a:r>
            <a:r>
              <a:rPr lang="uk-UA" b="1" dirty="0" err="1"/>
              <a:t>рендеринг</a:t>
            </a:r>
            <a:r>
              <a:rPr lang="uk-UA" b="1" dirty="0"/>
              <a:t> 3</a:t>
            </a:r>
            <a:r>
              <a:rPr lang="en-US" b="1" dirty="0"/>
              <a:t>D-</a:t>
            </a:r>
            <a:r>
              <a:rPr lang="uk-UA" b="1" dirty="0"/>
              <a:t>сцен, тривимірне </a:t>
            </a:r>
            <a:r>
              <a:rPr lang="uk-UA" b="1" dirty="0" err="1"/>
              <a:t>проєктування</a:t>
            </a:r>
            <a:r>
              <a:rPr lang="uk-UA" b="1" dirty="0"/>
              <a:t> в архітектурі, машинобудуванні та інших галузях, імітації та моделювання, наприклад у фізиці, біології, що вимагають візуалізації даних, системи опрацювання карт у реальному часі);</a:t>
            </a:r>
          </a:p>
        </p:txBody>
      </p:sp>
      <p:pic>
        <p:nvPicPr>
          <p:cNvPr id="4098" name="Picture 2" descr="MSI ‎GeForce RTX 3060 Gaming X 12G — Видеокарта 12 ГБ GDDR6 192-bit  (Refurbished)">
            <a:extLst>
              <a:ext uri="{FF2B5EF4-FFF2-40B4-BE49-F238E27FC236}">
                <a16:creationId xmlns:a16="http://schemas.microsoft.com/office/drawing/2014/main" id="{9B709293-0FA6-3515-D2D6-40BEC3DDD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1156122"/>
            <a:ext cx="5429395" cy="411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vidia 7950 gx2 online">
            <a:extLst>
              <a:ext uri="{FF2B5EF4-FFF2-40B4-BE49-F238E27FC236}">
                <a16:creationId xmlns:a16="http://schemas.microsoft.com/office/drawing/2014/main" id="{4F64CE71-CE24-462B-647C-37E326B5E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8" y="1227179"/>
            <a:ext cx="5050971" cy="379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IGABYTE GeForce RTX 4090 GAMING OC 24G (GV-N4090GAMING OC-24GD) купить в  интернет-магазине: цены на видеокарта GeForce RTX 4090 GAMING OC 24G  (GV-N4090GAMING OC-24GD) - отзывы и обзоры, фото и характеристики. Сравнить  предложения">
            <a:extLst>
              <a:ext uri="{FF2B5EF4-FFF2-40B4-BE49-F238E27FC236}">
                <a16:creationId xmlns:a16="http://schemas.microsoft.com/office/drawing/2014/main" id="{D4C0211D-854E-32DA-DFB7-ADE4444CA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89" y="3058886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9"/>
            <a:extLst>
              <a:ext uri="{FF2B5EF4-FFF2-40B4-BE49-F238E27FC236}">
                <a16:creationId xmlns:a16="http://schemas.microsoft.com/office/drawing/2014/main" id="{15CD6DF9-4B8D-2FCD-5419-C3810F6890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51" y="5769967"/>
            <a:ext cx="2592038" cy="10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8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C3FAB1D7-5FEB-2D73-1553-F5BF6A38E882}"/>
              </a:ext>
            </a:extLst>
          </p:cNvPr>
          <p:cNvSpPr/>
          <p:nvPr/>
        </p:nvSpPr>
        <p:spPr>
          <a:xfrm>
            <a:off x="121166" y="130264"/>
            <a:ext cx="11949668" cy="958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FFFF00"/>
                </a:solidFill>
              </a:rPr>
              <a:t>якість відображення даних монітором </a:t>
            </a:r>
            <a:r>
              <a:rPr lang="uk-UA" b="1" dirty="0"/>
              <a:t>(графічний дизайн і фотографія, </a:t>
            </a:r>
            <a:r>
              <a:rPr lang="uk-UA" b="1" dirty="0" err="1"/>
              <a:t>відеомонтаж</a:t>
            </a:r>
            <a:r>
              <a:rPr lang="uk-UA" b="1" dirty="0"/>
              <a:t>, тривимірне </a:t>
            </a:r>
            <a:r>
              <a:rPr lang="uk-UA" b="1" dirty="0" err="1"/>
              <a:t>проєктування</a:t>
            </a:r>
            <a:r>
              <a:rPr lang="uk-UA" b="1" dirty="0"/>
              <a:t> в архітектурі, машинобудуванні та інших галузях, медичні пристрої, створення макетів поліграфічних видань, перегляд відеозображень).</a:t>
            </a:r>
          </a:p>
        </p:txBody>
      </p:sp>
      <p:pic>
        <p:nvPicPr>
          <p:cNvPr id="5122" name="Picture 2" descr="Монітор 27&quot; MSI PRO MP275">
            <a:extLst>
              <a:ext uri="{FF2B5EF4-FFF2-40B4-BE49-F238E27FC236}">
                <a16:creationId xmlns:a16="http://schemas.microsoft.com/office/drawing/2014/main" id="{2799D764-7A8A-0F17-A1DA-096E72190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10" y="986820"/>
            <a:ext cx="7603990" cy="60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7"/>
            <a:extLst>
              <a:ext uri="{FF2B5EF4-FFF2-40B4-BE49-F238E27FC236}">
                <a16:creationId xmlns:a16="http://schemas.microsoft.com/office/drawing/2014/main" id="{1773C524-CA3D-E62C-1668-F4B0015793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51" y="5769967"/>
            <a:ext cx="2592038" cy="10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6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140345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Зазвичай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під</a:t>
            </a:r>
            <a:r>
              <a:rPr lang="ru-RU" b="1" dirty="0">
                <a:solidFill>
                  <a:schemeClr val="tx1"/>
                </a:solidFill>
              </a:rPr>
              <a:t> час добору </a:t>
            </a:r>
            <a:r>
              <a:rPr lang="ru-RU" b="1" dirty="0" err="1">
                <a:solidFill>
                  <a:schemeClr val="tx1"/>
                </a:solidFill>
              </a:rPr>
              <a:t>комп’ютерів</a:t>
            </a:r>
            <a:r>
              <a:rPr lang="ru-RU" b="1" dirty="0">
                <a:solidFill>
                  <a:schemeClr val="tx1"/>
                </a:solidFill>
              </a:rPr>
              <a:t>, як і </a:t>
            </a:r>
            <a:r>
              <a:rPr lang="ru-RU" b="1" dirty="0" err="1">
                <a:solidFill>
                  <a:schemeClr val="tx1"/>
                </a:solidFill>
              </a:rPr>
              <a:t>інших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товарів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говорять</a:t>
            </a:r>
            <a:r>
              <a:rPr lang="ru-RU" b="1" dirty="0">
                <a:solidFill>
                  <a:schemeClr val="tx1"/>
                </a:solidFill>
              </a:rPr>
              <a:t> про </a:t>
            </a:r>
            <a:r>
              <a:rPr lang="ru-RU" b="1" dirty="0" err="1">
                <a:solidFill>
                  <a:schemeClr val="tx1"/>
                </a:solidFill>
              </a:rPr>
              <a:t>оптимальне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співвідношення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між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ціною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функціональністю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якістю</a:t>
            </a:r>
            <a:r>
              <a:rPr lang="ru-RU" b="1" dirty="0">
                <a:solidFill>
                  <a:schemeClr val="tx1"/>
                </a:solidFill>
              </a:rPr>
              <a:t>). </a:t>
            </a:r>
            <a:r>
              <a:rPr lang="ru-RU" b="1" dirty="0" err="1">
                <a:solidFill>
                  <a:schemeClr val="tx1"/>
                </a:solidFill>
              </a:rPr>
              <a:t>Немає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сенсу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використовувати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ігровий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який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має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потужну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відеокарту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висо-коякісний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монітор</a:t>
            </a:r>
            <a:r>
              <a:rPr lang="ru-RU" b="1" dirty="0">
                <a:solidFill>
                  <a:schemeClr val="tx1"/>
                </a:solidFill>
              </a:rPr>
              <a:t>, для </a:t>
            </a:r>
            <a:r>
              <a:rPr lang="ru-RU" b="1" dirty="0" err="1">
                <a:solidFill>
                  <a:schemeClr val="tx1"/>
                </a:solidFill>
              </a:rPr>
              <a:t>офісної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роботи</a:t>
            </a:r>
            <a:r>
              <a:rPr lang="ru-RU" b="1" dirty="0">
                <a:solidFill>
                  <a:schemeClr val="tx1"/>
                </a:solidFill>
              </a:rPr>
              <a:t> – </a:t>
            </a:r>
            <a:r>
              <a:rPr lang="ru-RU" b="1" dirty="0" err="1">
                <a:solidFill>
                  <a:schemeClr val="tx1"/>
                </a:solidFill>
              </a:rPr>
              <a:t>підготовки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текстових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документів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опрацювання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ділової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графіки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роботи</a:t>
            </a:r>
            <a:r>
              <a:rPr lang="ru-RU" b="1" dirty="0">
                <a:solidFill>
                  <a:schemeClr val="tx1"/>
                </a:solidFill>
              </a:rPr>
              <a:t> з </a:t>
            </a:r>
            <a:r>
              <a:rPr lang="ru-RU" b="1" dirty="0" err="1">
                <a:solidFill>
                  <a:schemeClr val="tx1"/>
                </a:solidFill>
              </a:rPr>
              <a:t>електронними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таблицями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презентаціями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Ресурси</a:t>
            </a:r>
            <a:r>
              <a:rPr lang="ru-RU" b="1" dirty="0">
                <a:solidFill>
                  <a:schemeClr val="tx1"/>
                </a:solidFill>
              </a:rPr>
              <a:t> такого потужного </a:t>
            </a:r>
            <a:r>
              <a:rPr lang="ru-RU" b="1" dirty="0" err="1">
                <a:solidFill>
                  <a:schemeClr val="tx1"/>
                </a:solidFill>
              </a:rPr>
              <a:t>комп’ютера</a:t>
            </a:r>
            <a:r>
              <a:rPr lang="ru-RU" b="1" dirty="0">
                <a:solidFill>
                  <a:schemeClr val="tx1"/>
                </a:solidFill>
              </a:rPr>
              <a:t> не </a:t>
            </a:r>
            <a:r>
              <a:rPr lang="ru-RU" b="1" dirty="0" err="1">
                <a:solidFill>
                  <a:schemeClr val="tx1"/>
                </a:solidFill>
              </a:rPr>
              <a:t>будуть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використані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навіть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</a:p>
          <a:p>
            <a:r>
              <a:rPr lang="ru-RU" b="1" dirty="0">
                <a:solidFill>
                  <a:schemeClr val="tx1"/>
                </a:solidFill>
              </a:rPr>
              <a:t>10 %, а </a:t>
            </a:r>
            <a:r>
              <a:rPr lang="ru-RU" b="1" dirty="0" err="1">
                <a:solidFill>
                  <a:schemeClr val="tx1"/>
                </a:solidFill>
              </a:rPr>
              <a:t>вартість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може</a:t>
            </a:r>
            <a:r>
              <a:rPr lang="ru-RU" b="1" dirty="0">
                <a:solidFill>
                  <a:schemeClr val="tx1"/>
                </a:solidFill>
              </a:rPr>
              <a:t> бути в 10 </a:t>
            </a:r>
            <a:r>
              <a:rPr lang="ru-RU" b="1" dirty="0" err="1">
                <a:solidFill>
                  <a:schemeClr val="tx1"/>
                </a:solidFill>
              </a:rPr>
              <a:t>разів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більшою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Комп'ютер - як правильно вибрати ігрову модель? | Блог Comfy">
            <a:extLst>
              <a:ext uri="{FF2B5EF4-FFF2-40B4-BE49-F238E27FC236}">
                <a16:creationId xmlns:a16="http://schemas.microsoft.com/office/drawing/2014/main" id="{8191E3C9-838A-11E1-E481-0B2A101C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3" y="1667646"/>
            <a:ext cx="5579352" cy="4184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Стаціонарний комп'ютер вчителя - десктопний ПК для викладача | Dixi  Education">
            <a:extLst>
              <a:ext uri="{FF2B5EF4-FFF2-40B4-BE49-F238E27FC236}">
                <a16:creationId xmlns:a16="http://schemas.microsoft.com/office/drawing/2014/main" id="{E2770DE7-71B4-01DD-EB0D-6BF457272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36" y="1667646"/>
            <a:ext cx="6445164" cy="428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8"/>
            <a:extLst>
              <a:ext uri="{FF2B5EF4-FFF2-40B4-BE49-F238E27FC236}">
                <a16:creationId xmlns:a16="http://schemas.microsoft.com/office/drawing/2014/main" id="{E9F6EA8D-55CF-0BA6-083F-4BC2B34A29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51" y="5769967"/>
            <a:ext cx="2592038" cy="10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0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654519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На </a:t>
            </a:r>
            <a:r>
              <a:rPr lang="ru-RU" b="1" dirty="0" err="1">
                <a:solidFill>
                  <a:schemeClr val="tx1"/>
                </a:solidFill>
              </a:rPr>
              <a:t>сайті</a:t>
            </a:r>
            <a:r>
              <a:rPr lang="ru-RU" b="1" dirty="0">
                <a:solidFill>
                  <a:schemeClr val="tx1"/>
                </a:solidFill>
              </a:rPr>
              <a:t> одного з </a:t>
            </a:r>
            <a:r>
              <a:rPr lang="ru-RU" b="1" dirty="0" err="1">
                <a:solidFill>
                  <a:schemeClr val="tx1"/>
                </a:solidFill>
              </a:rPr>
              <a:t>найбільших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інтернет-магазинів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розділі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комп’ютерної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техніки</a:t>
            </a:r>
            <a:r>
              <a:rPr lang="ru-RU" b="1" dirty="0">
                <a:solidFill>
                  <a:schemeClr val="tx1"/>
                </a:solidFill>
              </a:rPr>
              <a:t> ми </a:t>
            </a:r>
            <a:r>
              <a:rPr lang="ru-RU" b="1" dirty="0" err="1">
                <a:solidFill>
                  <a:schemeClr val="tx1"/>
                </a:solidFill>
              </a:rPr>
              <a:t>знаходимо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всього</a:t>
            </a:r>
            <a:r>
              <a:rPr lang="ru-RU" b="1" dirty="0">
                <a:solidFill>
                  <a:schemeClr val="tx1"/>
                </a:solidFill>
              </a:rPr>
              <a:t> три </a:t>
            </a:r>
            <a:r>
              <a:rPr lang="ru-RU" b="1" dirty="0" err="1">
                <a:solidFill>
                  <a:schemeClr val="tx1"/>
                </a:solidFill>
              </a:rPr>
              <a:t>групи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комп’ютерів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b="1" dirty="0" err="1">
                <a:solidFill>
                  <a:srgbClr val="FF0000"/>
                </a:solidFill>
              </a:rPr>
              <a:t>Початковий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рівень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>
                <a:solidFill>
                  <a:srgbClr val="FF0000"/>
                </a:solidFill>
              </a:rPr>
              <a:t>Для </a:t>
            </a:r>
            <a:r>
              <a:rPr lang="ru-RU" b="1" dirty="0" err="1">
                <a:solidFill>
                  <a:srgbClr val="FF0000"/>
                </a:solidFill>
              </a:rPr>
              <a:t>роботи</a:t>
            </a:r>
            <a:r>
              <a:rPr lang="ru-RU" b="1" dirty="0">
                <a:solidFill>
                  <a:srgbClr val="FF0000"/>
                </a:solidFill>
              </a:rPr>
              <a:t> та </a:t>
            </a:r>
            <a:r>
              <a:rPr lang="ru-RU" b="1" dirty="0" err="1">
                <a:solidFill>
                  <a:srgbClr val="FF0000"/>
                </a:solidFill>
              </a:rPr>
              <a:t>навчання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Ігрові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комп’ютери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(</a:t>
            </a:r>
            <a:r>
              <a:rPr lang="ru-RU" b="1" dirty="0" err="1">
                <a:solidFill>
                  <a:srgbClr val="FF0000"/>
                </a:solidFill>
              </a:rPr>
              <a:t>геймерські</a:t>
            </a:r>
            <a:r>
              <a:rPr lang="ru-RU" b="1" dirty="0">
                <a:solidFill>
                  <a:schemeClr val="tx1"/>
                </a:solidFill>
              </a:rPr>
              <a:t>).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FC7358-5D10-D531-FC21-1E6F006A1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142" t="17778" r="8143" b="12381"/>
          <a:stretch/>
        </p:blipFill>
        <p:spPr>
          <a:xfrm>
            <a:off x="470262" y="939659"/>
            <a:ext cx="11516521" cy="54698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641B23C0-B60D-8A48-3DF0-5D03885755FE}"/>
              </a:ext>
            </a:extLst>
          </p:cNvPr>
          <p:cNvSpPr/>
          <p:nvPr/>
        </p:nvSpPr>
        <p:spPr>
          <a:xfrm>
            <a:off x="386211" y="1835331"/>
            <a:ext cx="2147983" cy="11517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hlinkClick r:id="rId7"/>
            <a:extLst>
              <a:ext uri="{FF2B5EF4-FFF2-40B4-BE49-F238E27FC236}">
                <a16:creationId xmlns:a16="http://schemas.microsoft.com/office/drawing/2014/main" id="{083ED697-C400-4905-666C-6A27AEA46C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51" y="5769967"/>
            <a:ext cx="2592038" cy="10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63710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Вартість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системних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блоків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стаціонарних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комп’ютерів</a:t>
            </a:r>
            <a:r>
              <a:rPr lang="ru-RU" b="1" dirty="0">
                <a:solidFill>
                  <a:schemeClr val="tx1"/>
                </a:solidFill>
              </a:rPr>
              <a:t> при </a:t>
            </a:r>
            <a:r>
              <a:rPr lang="ru-RU" b="1" dirty="0" err="1">
                <a:solidFill>
                  <a:schemeClr val="tx1"/>
                </a:solidFill>
              </a:rPr>
              <a:t>цьому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змінюється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доволі</a:t>
            </a:r>
            <a:r>
              <a:rPr lang="ru-RU" b="1" dirty="0">
                <a:solidFill>
                  <a:schemeClr val="tx1"/>
                </a:solidFill>
              </a:rPr>
              <a:t> великому </a:t>
            </a:r>
            <a:r>
              <a:rPr lang="ru-RU" b="1" dirty="0" err="1">
                <a:solidFill>
                  <a:schemeClr val="tx1"/>
                </a:solidFill>
              </a:rPr>
              <a:t>діапазоні</a:t>
            </a:r>
            <a:r>
              <a:rPr lang="ru-RU" b="1" dirty="0">
                <a:solidFill>
                  <a:schemeClr val="tx1"/>
                </a:solidFill>
              </a:rPr>
              <a:t> –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5,5 тис. </a:t>
            </a:r>
            <a:r>
              <a:rPr lang="ru-RU" b="1" dirty="0" err="1">
                <a:solidFill>
                  <a:schemeClr val="tx1"/>
                </a:solidFill>
              </a:rPr>
              <a:t>грн</a:t>
            </a:r>
            <a:r>
              <a:rPr lang="ru-RU" b="1" dirty="0">
                <a:solidFill>
                  <a:schemeClr val="tx1"/>
                </a:solidFill>
              </a:rPr>
              <a:t> до 500 тис. </a:t>
            </a:r>
            <a:r>
              <a:rPr lang="ru-RU" b="1" dirty="0" err="1">
                <a:solidFill>
                  <a:schemeClr val="tx1"/>
                </a:solidFill>
              </a:rPr>
              <a:t>грн</a:t>
            </a:r>
            <a:r>
              <a:rPr lang="ru-RU" b="1" dirty="0">
                <a:solidFill>
                  <a:schemeClr val="tx1"/>
                </a:solidFill>
              </a:rPr>
              <a:t> (за </a:t>
            </a:r>
            <a:r>
              <a:rPr lang="ru-RU" b="1" dirty="0" err="1">
                <a:solidFill>
                  <a:schemeClr val="tx1"/>
                </a:solidFill>
              </a:rPr>
              <a:t>цінами</a:t>
            </a:r>
            <a:r>
              <a:rPr lang="ru-RU" b="1" dirty="0">
                <a:solidFill>
                  <a:schemeClr val="tx1"/>
                </a:solidFill>
              </a:rPr>
              <a:t> 2024 року).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F740B8-B324-B31C-406D-3400C20729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071" t="11429" r="9855" b="5270"/>
          <a:stretch/>
        </p:blipFill>
        <p:spPr>
          <a:xfrm>
            <a:off x="1171568" y="879565"/>
            <a:ext cx="9818864" cy="58133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A4876D1E-71E5-3214-42A2-3BAC11006598}"/>
              </a:ext>
            </a:extLst>
          </p:cNvPr>
          <p:cNvSpPr/>
          <p:nvPr/>
        </p:nvSpPr>
        <p:spPr>
          <a:xfrm>
            <a:off x="3469045" y="3300548"/>
            <a:ext cx="963618" cy="40930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6308B988-84D7-9F79-B6ED-790DF82B3CF6}"/>
              </a:ext>
            </a:extLst>
          </p:cNvPr>
          <p:cNvSpPr/>
          <p:nvPr/>
        </p:nvSpPr>
        <p:spPr>
          <a:xfrm>
            <a:off x="3512588" y="6317836"/>
            <a:ext cx="963618" cy="40930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68C71374-FBD1-45E8-0FE7-46746C0B388B}"/>
              </a:ext>
            </a:extLst>
          </p:cNvPr>
          <p:cNvSpPr/>
          <p:nvPr/>
        </p:nvSpPr>
        <p:spPr>
          <a:xfrm>
            <a:off x="8746439" y="3281088"/>
            <a:ext cx="963618" cy="40930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hlinkClick r:id="rId7"/>
            <a:extLst>
              <a:ext uri="{FF2B5EF4-FFF2-40B4-BE49-F238E27FC236}">
                <a16:creationId xmlns:a16="http://schemas.microsoft.com/office/drawing/2014/main" id="{6084F301-4625-9FF8-4624-BBB4E2E52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51" y="5769967"/>
            <a:ext cx="2592038" cy="10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5324</TotalTime>
  <Words>366</Words>
  <Application>Microsoft Office PowerPoint</Application>
  <PresentationFormat>Широкий екран</PresentationFormat>
  <Paragraphs>17</Paragraphs>
  <Slides>10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6" baseType="lpstr">
      <vt:lpstr>a_Assuan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604</cp:revision>
  <dcterms:created xsi:type="dcterms:W3CDTF">2023-03-17T21:15:50Z</dcterms:created>
  <dcterms:modified xsi:type="dcterms:W3CDTF">2025-11-22T16:05:07Z</dcterms:modified>
</cp:coreProperties>
</file>