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6" r:id="rId18"/>
    <p:sldId id="277" r:id="rId19"/>
    <p:sldId id="271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9316"/>
    <a:srgbClr val="3C631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0"/>
    <p:restoredTop sz="86382"/>
  </p:normalViewPr>
  <p:slideViewPr>
    <p:cSldViewPr snapToGrid="0" snapToObjects="1">
      <p:cViewPr varScale="1">
        <p:scale>
          <a:sx n="76" d="100"/>
          <a:sy n="76" d="100"/>
        </p:scale>
        <p:origin x="-739" y="-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23D88-2F10-9247-9CA1-F2395A003777}" type="datetimeFigureOut">
              <a:rPr lang="x-none" smtClean="0"/>
              <a:pPr/>
              <a:t>16.12.2025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CF8A2-5172-8442-9D2F-08255C6F9AA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28671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CF8A2-5172-8442-9D2F-08255C6F9AA9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58209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CF8A2-5172-8442-9D2F-08255C6F9AA9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4608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CF8A2-5172-8442-9D2F-08255C6F9AA9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0781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7371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67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950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757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037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768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874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65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92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64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706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541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2A5D45-6D5F-7D44-874B-802F80CCA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042" y="2389829"/>
            <a:ext cx="8679915" cy="1748729"/>
          </a:xfrm>
        </p:spPr>
        <p:txBody>
          <a:bodyPr>
            <a:normAutofit fontScale="90000"/>
          </a:bodyPr>
          <a:lstStyle/>
          <a:p>
            <a:r>
              <a:rPr lang="x-none" dirty="0"/>
              <a:t>Атестаційна робота вчителя географії та природознавства Лобуренко Світлани Василівни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0F779B2-05CB-984E-A6DF-1899CDF9E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2530" y="4577076"/>
            <a:ext cx="8673427" cy="1322587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254DA3-6EA7-8C41-9533-9B696967F60E}"/>
              </a:ext>
            </a:extLst>
          </p:cNvPr>
          <p:cNvSpPr txBox="1"/>
          <p:nvPr/>
        </p:nvSpPr>
        <p:spPr>
          <a:xfrm>
            <a:off x="2128838" y="1228725"/>
            <a:ext cx="8101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chemeClr val="bg1"/>
                </a:solidFill>
              </a:rPr>
              <a:t>Комунальний заклад Кузьминецька ЗОШ </a:t>
            </a:r>
            <a:r>
              <a:rPr lang="en-US" dirty="0">
                <a:solidFill>
                  <a:schemeClr val="bg1"/>
                </a:solidFill>
              </a:rPr>
              <a:t>I-II </a:t>
            </a:r>
            <a:r>
              <a:rPr lang="uk-UA" dirty="0">
                <a:solidFill>
                  <a:schemeClr val="bg1"/>
                </a:solidFill>
              </a:rPr>
              <a:t>ст. Ржищівської міської ради Київської області</a:t>
            </a:r>
            <a:endParaRPr lang="x-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023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79C61F-2A3B-E741-BDB5-940DD8A7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можливість моделювання природних процесів і явищ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3E23CEA-AC9B-5344-A312-25A5881DE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080" y="845233"/>
            <a:ext cx="4788877" cy="4788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153991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B21F5E-6019-4E45-AB4E-81D3D4B8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організація групової роботи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5A45F5E-0310-9B4A-A5C0-F01FB4402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088" y="948396"/>
            <a:ext cx="4961208" cy="4961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518839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179DE4-DD1C-B54E-8A17-09141CFF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забезпечення зворотного зв'язку в процесі навчання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3B0AB8-9B72-B044-A106-8529B117D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464" y="1844306"/>
            <a:ext cx="5813670" cy="316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80154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520524-C56C-4144-9558-7350B546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та перевірка засвоєння навчального матеріалу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42169EC-8D37-6449-9C41-B2B85BD3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538" y="535029"/>
            <a:ext cx="5373858" cy="54418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7660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551BF6-2C73-294D-8973-8586465F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72" y="2435638"/>
            <a:ext cx="3500828" cy="2460497"/>
          </a:xfrm>
        </p:spPr>
        <p:txBody>
          <a:bodyPr>
            <a:no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способів використання ІКТ залежить від поставлених учителем дидактичних завдань.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2800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38632D54-5F92-CF4B-BF6D-AA86E75632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62933" y="869001"/>
            <a:ext cx="4245324" cy="2347645"/>
          </a:xfr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B5025F3-13FC-8A47-A025-9192BBE40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24" y="3997388"/>
            <a:ext cx="3733800" cy="12368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FA940E2-D3F7-0949-A227-7E813D9C0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257" y="623013"/>
            <a:ext cx="2779938" cy="1000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35D1A11-4D68-3440-AA84-95D549DCF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968" y="2951081"/>
            <a:ext cx="3733800" cy="774237"/>
          </a:xfrm>
          <a:prstGeom prst="rect">
            <a:avLst/>
          </a:prstGeom>
        </p:spPr>
      </p:pic>
      <p:pic>
        <p:nvPicPr>
          <p:cNvPr id="20" name="Объект 19">
            <a:extLst>
              <a:ext uri="{FF2B5EF4-FFF2-40B4-BE49-F238E27FC236}">
                <a16:creationId xmlns="" xmlns:a16="http://schemas.microsoft.com/office/drawing/2014/main" id="{9A7CCA3D-77A7-4A4F-98C5-BF8598AE1C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9555321" y="4615798"/>
            <a:ext cx="1691407" cy="1704975"/>
          </a:xfrm>
        </p:spPr>
      </p:pic>
    </p:spTree>
    <p:extLst>
      <p:ext uri="{BB962C8B-B14F-4D97-AF65-F5344CB8AC3E}">
        <p14:creationId xmlns="" xmlns:p14="http://schemas.microsoft.com/office/powerpoint/2010/main" val="5486084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AE60D8-8D67-AA4F-B88C-F04DCC47C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5" t="18851" r="8517" b="4821"/>
          <a:stretch/>
        </p:blipFill>
        <p:spPr>
          <a:xfrm>
            <a:off x="3185819" y="1057793"/>
            <a:ext cx="6157981" cy="5602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DE7365-3470-1E41-9A03-09EBD69FB681}"/>
              </a:ext>
            </a:extLst>
          </p:cNvPr>
          <p:cNvSpPr txBox="1"/>
          <p:nvPr/>
        </p:nvSpPr>
        <p:spPr>
          <a:xfrm>
            <a:off x="440786" y="534573"/>
            <a:ext cx="1131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За атестанційний період пройшла основні види навчання: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E36B72-13EF-2149-98FF-3991A287FB0B}"/>
              </a:ext>
            </a:extLst>
          </p:cNvPr>
          <p:cNvSpPr txBox="1"/>
          <p:nvPr/>
        </p:nvSpPr>
        <p:spPr>
          <a:xfrm>
            <a:off x="10761785" y="7793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458232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D43DF5-DFB1-5C48-BA60-5587AF5E3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400050"/>
            <a:ext cx="2595754" cy="563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7335AB-BBC2-A043-A03B-8CB41C48A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048" y="400049"/>
            <a:ext cx="2595754" cy="563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9CBD344-DFB7-AF46-892D-0137396E1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123" y="400050"/>
            <a:ext cx="2595754" cy="563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18118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094ACB0-FC9A-C74D-BCC7-472274B36E05}"/>
              </a:ext>
            </a:extLst>
          </p:cNvPr>
          <p:cNvSpPr txBox="1"/>
          <p:nvPr/>
        </p:nvSpPr>
        <p:spPr>
          <a:xfrm>
            <a:off x="2016919" y="500063"/>
            <a:ext cx="8158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Природознавство у 5 класі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635BCAE-1B0A-5747-84D1-56DA4BBF3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00374" y="850763"/>
            <a:ext cx="2805601" cy="2104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9C89089-414C-264B-895F-4B215D96B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9399" y="705339"/>
            <a:ext cx="2971800" cy="2228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1F8D6B9-BC6A-5846-A2D0-A5BBAF4EA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1074" y="3488369"/>
            <a:ext cx="2233685" cy="29782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F7DBB76-7ED8-5D4B-8E8D-62383625E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0" y="3612600"/>
            <a:ext cx="2233685" cy="29782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CE408B1-DFC0-0641-93C6-D1AC41DEB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593" y="1902863"/>
            <a:ext cx="5280813" cy="3419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0164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3F696C-7F29-2944-8351-BBBDAF69D8B6}"/>
              </a:ext>
            </a:extLst>
          </p:cNvPr>
          <p:cNvSpPr txBox="1"/>
          <p:nvPr/>
        </p:nvSpPr>
        <p:spPr>
          <a:xfrm>
            <a:off x="1738131" y="555584"/>
            <a:ext cx="87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Уроки на природі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DE73C7-0998-DF42-B8A2-AE6B0FE75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42"/>
          <a:stretch/>
        </p:blipFill>
        <p:spPr>
          <a:xfrm>
            <a:off x="8868699" y="92056"/>
            <a:ext cx="3163412" cy="301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E1ABF40-A81C-2A4D-BE91-5C053E3E2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196"/>
          <a:stretch/>
        </p:blipFill>
        <p:spPr>
          <a:xfrm>
            <a:off x="3719698" y="1599069"/>
            <a:ext cx="4612341" cy="392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2E596CD-6884-F54E-9185-E1BA48FFD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19"/>
          <a:stretch/>
        </p:blipFill>
        <p:spPr>
          <a:xfrm>
            <a:off x="7964522" y="3294931"/>
            <a:ext cx="4149475" cy="342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EAF8DFB-D0A1-F74F-B658-83D67D16F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00" y="4514272"/>
            <a:ext cx="2976064" cy="22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419EA97-2F14-EE40-9F3B-34B5FA238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404348" y="743299"/>
            <a:ext cx="4151622" cy="302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85551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700DBE8-178E-2441-88DF-F2BFA669F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2" b="6811"/>
          <a:stretch/>
        </p:blipFill>
        <p:spPr>
          <a:xfrm>
            <a:off x="215413" y="269544"/>
            <a:ext cx="4305300" cy="2365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33DA1D5-C26A-1E47-833F-7731F656B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844" y="2373923"/>
            <a:ext cx="5505156" cy="3509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25F237-2D2C-0B4C-A60D-417616CD3559}"/>
              </a:ext>
            </a:extLst>
          </p:cNvPr>
          <p:cNvSpPr txBox="1"/>
          <p:nvPr/>
        </p:nvSpPr>
        <p:spPr>
          <a:xfrm>
            <a:off x="1700141" y="3429000"/>
            <a:ext cx="5641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cs typeface="Times New Roman" panose="02020603050405020304" pitchFamily="18" charset="0"/>
              </a:rPr>
              <a:t>Переконана, що комп'ютери доцільно використовувати тоді,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uk-UA" sz="2000" dirty="0">
                <a:cs typeface="Times New Roman" panose="02020603050405020304" pitchFamily="18" charset="0"/>
              </a:rPr>
              <a:t>коли вони забезпечують здобуття знань,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uk-UA" sz="2000" dirty="0">
                <a:cs typeface="Times New Roman" panose="02020603050405020304" pitchFamily="18" charset="0"/>
              </a:rPr>
              <a:t>які неможливо або достатньо складно отримати за умови традиційного навчання, адже жоден технічний засіб не може замінити живого спілкування вчителя та учня у процесі навчальної діяльності.</a:t>
            </a:r>
          </a:p>
        </p:txBody>
      </p:sp>
    </p:spTree>
    <p:extLst>
      <p:ext uri="{BB962C8B-B14F-4D97-AF65-F5344CB8AC3E}">
        <p14:creationId xmlns="" xmlns:p14="http://schemas.microsoft.com/office/powerpoint/2010/main" val="1574702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F200F8-040A-0B43-B6E7-F7801127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73" y="2108187"/>
            <a:ext cx="3498979" cy="2456442"/>
          </a:xfrm>
        </p:spPr>
        <p:txBody>
          <a:bodyPr/>
          <a:lstStyle/>
          <a:p>
            <a:r>
              <a:rPr lang="ru-RU" b="1" dirty="0"/>
              <a:t>Педагогічна ідея,над якою </a:t>
            </a:r>
            <a:r>
              <a:rPr lang="uk-UA" b="1" dirty="0"/>
              <a:t>працюю</a:t>
            </a:r>
            <a:r>
              <a:rPr lang="ru-RU" dirty="0"/>
              <a:t>:</a:t>
            </a:r>
            <a:endParaRPr lang="x-none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92D8351-5B98-C544-B36B-0F1D18AFF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2205" y="4084145"/>
            <a:ext cx="3804745" cy="2479565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06F305B-272B-8A40-9C0D-E654481B3778}"/>
              </a:ext>
            </a:extLst>
          </p:cNvPr>
          <p:cNvSpPr txBox="1"/>
          <p:nvPr/>
        </p:nvSpPr>
        <p:spPr>
          <a:xfrm>
            <a:off x="4341752" y="2533304"/>
            <a:ext cx="7750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"Використання засобів інформаційно-комунікаційних </a:t>
            </a:r>
            <a:r>
              <a:rPr lang="uk-UA" sz="2800" dirty="0"/>
              <a:t>технологій</a:t>
            </a:r>
            <a:r>
              <a:rPr lang="ru-RU" sz="2800" dirty="0"/>
              <a:t> у </a:t>
            </a:r>
            <a:r>
              <a:rPr lang="uk-UA" sz="2800" dirty="0"/>
              <a:t>процесі вивчення географії та природознавства"</a:t>
            </a:r>
          </a:p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96864D6-1087-EE4C-B6ED-C55D95C97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" b="-1"/>
          <a:stretch/>
        </p:blipFill>
        <p:spPr>
          <a:xfrm>
            <a:off x="7956345" y="270266"/>
            <a:ext cx="3569649" cy="2263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0200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92EE419-12C9-2B40-AEB3-CA1EDE1AB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0"/>
            <a:ext cx="916423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42630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A813F5-7CFE-5245-9EC0-9A29B5CC467A}"/>
              </a:ext>
            </a:extLst>
          </p:cNvPr>
          <p:cNvSpPr txBox="1"/>
          <p:nvPr/>
        </p:nvSpPr>
        <p:spPr>
          <a:xfrm>
            <a:off x="1597572" y="0"/>
            <a:ext cx="89968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cs typeface="Times New Roman" panose="02020603050405020304" pitchFamily="18" charset="0"/>
            </a:endParaRPr>
          </a:p>
          <a:p>
            <a:pPr algn="ctr"/>
            <a:r>
              <a:rPr lang="uk-UA" sz="2800" dirty="0">
                <a:cs typeface="Times New Roman" panose="02020603050405020304" pitchFamily="18" charset="0"/>
              </a:rPr>
              <a:t>Використання ІКТ на уроках географії - це один із засобів розвитку творчої особистості.</a:t>
            </a:r>
          </a:p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C25FB0-04DF-D444-9E32-DF4E30DBE5AA}"/>
              </a:ext>
            </a:extLst>
          </p:cNvPr>
          <p:cNvSpPr txBox="1"/>
          <p:nvPr/>
        </p:nvSpPr>
        <p:spPr>
          <a:xfrm>
            <a:off x="3629462" y="1322363"/>
            <a:ext cx="55004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cs typeface="Times New Roman" panose="02020603050405020304" pitchFamily="18" charset="0"/>
              </a:rPr>
              <a:t>Найважливішим на сучасному етапі розвитку суспільства є формування людини, спроможної жити в глобалізованому та швидкозмінному світі,</a:t>
            </a:r>
          </a:p>
          <a:p>
            <a:r>
              <a:rPr lang="uk-UA" sz="2000" dirty="0">
                <a:cs typeface="Times New Roman" panose="02020603050405020304" pitchFamily="18" charset="0"/>
              </a:rPr>
              <a:t>людини з інноваційним типом мислення, культури і поведінки.</a:t>
            </a:r>
          </a:p>
          <a:p>
            <a:r>
              <a:rPr lang="uk-UA" sz="2000" dirty="0">
                <a:cs typeface="Times New Roman" panose="02020603050405020304" pitchFamily="18" charset="0"/>
              </a:rPr>
              <a:t>Одним з найефективніших засобів формування творчої особистості є використання на уроках ІКТ. Завдяки використанню мультимедійних, інтерактивних технологій, Інтернету можливості сучасного уроку значно розширюються. Інформатизація навчального процесу суттєво впливає на зміст, організаційні форми і методи навчання та управління навчально-пізнавальною діяльністю, спричиняє істотні зміни у діяльності учнів.</a:t>
            </a:r>
          </a:p>
          <a:p>
            <a:endParaRPr lang="x-none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F9653A5-3D89-544D-907B-F6B35B10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273" y="4450080"/>
            <a:ext cx="3288198" cy="22498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3D0AE7E-923C-2D4B-B861-D6A320EF5E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7428" y="1484675"/>
            <a:ext cx="2768600" cy="2768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45478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1">
                <a:lumMod val="5000"/>
                <a:lumOff val="9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E8A2E9-FEAA-D043-AF71-6C143E9C243C}"/>
              </a:ext>
            </a:extLst>
          </p:cNvPr>
          <p:cNvSpPr txBox="1"/>
          <p:nvPr/>
        </p:nvSpPr>
        <p:spPr>
          <a:xfrm>
            <a:off x="323557" y="228123"/>
            <a:ext cx="627419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cs typeface="Times New Roman" panose="02020603050405020304" pitchFamily="18" charset="0"/>
              </a:rPr>
              <a:t>Змінюється і роль вчителя, який повинен не тільки дати учням базові знання та сформувати основні вміння, але й навчити їх самостійно вести пошук необхідної інформації. Використання нових інформаційних технологій у навчально-виховному процесі дозволяє переорієнтувати навчання з інформативної форми на розвиток особистості дитини, здійснення індивідуально-диференційованого підходу в навчанні та забезпечує розвиток пізнавальних умінь та навичок.</a:t>
            </a:r>
          </a:p>
          <a:p>
            <a:endParaRPr lang="x-none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F712957-3CAE-B341-931C-A5E9C015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422" y="2858768"/>
            <a:ext cx="5660021" cy="35701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980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8AA5AB-7883-4040-B75E-0C2EB9FC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 зараз ,в період карантинних заходів, ми зіткнулись з необхідністю  дистанційного навчання учнів.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3326E5E-C1E4-3F4E-8471-AADE3D33F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74" y="2092246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564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3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B96F81-0708-1143-8932-FC795E321611}"/>
              </a:ext>
            </a:extLst>
          </p:cNvPr>
          <p:cNvSpPr txBox="1"/>
          <p:nvPr/>
        </p:nvSpPr>
        <p:spPr>
          <a:xfrm>
            <a:off x="647114" y="914400"/>
            <a:ext cx="106211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>
                <a:solidFill>
                  <a:schemeClr val="bg1"/>
                </a:solidFill>
                <a:cs typeface="Times New Roman" panose="02020603050405020304" pitchFamily="18" charset="0"/>
              </a:rPr>
              <a:t>Дидактичними можливостями інформаційно-комунікаційних технологій є:</a:t>
            </a:r>
          </a:p>
          <a:p>
            <a:endParaRPr lang="x-none" dirty="0"/>
          </a:p>
        </p:txBody>
      </p:sp>
      <p:sp>
        <p:nvSpPr>
          <p:cNvPr id="7" name="Стрелка вниз 6">
            <a:extLst>
              <a:ext uri="{FF2B5EF4-FFF2-40B4-BE49-F238E27FC236}">
                <a16:creationId xmlns="" xmlns:a16="http://schemas.microsoft.com/office/drawing/2014/main" id="{82666A37-A1A0-DD45-B04D-15277819BBE2}"/>
              </a:ext>
            </a:extLst>
          </p:cNvPr>
          <p:cNvSpPr/>
          <p:nvPr/>
        </p:nvSpPr>
        <p:spPr>
          <a:xfrm>
            <a:off x="5416062" y="3776722"/>
            <a:ext cx="2011680" cy="269441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92035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9D7BB5-A952-E24E-8EF1-45757F214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індивідуалізація навчального процесу</a:t>
            </a:r>
            <a:endParaRPr lang="x-none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1E892BA-0E04-1546-916E-A9FEAE440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8504" y="1405467"/>
            <a:ext cx="5042829" cy="3759200"/>
          </a:xfrm>
        </p:spPr>
      </p:pic>
    </p:spTree>
    <p:extLst>
      <p:ext uri="{BB962C8B-B14F-4D97-AF65-F5344CB8AC3E}">
        <p14:creationId xmlns="" xmlns:p14="http://schemas.microsoft.com/office/powerpoint/2010/main" val="417491543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55E01D-70BA-D34F-8152-124245576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високий ступінь наочності під час викладання географії</a:t>
            </a:r>
            <a:endParaRPr lang="x-none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ED83581-F87F-B34B-AD31-4986A4679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5538" y="1727199"/>
            <a:ext cx="6289523" cy="3522133"/>
          </a:xfrm>
        </p:spPr>
      </p:pic>
    </p:spTree>
    <p:extLst>
      <p:ext uri="{BB962C8B-B14F-4D97-AF65-F5344CB8AC3E}">
        <p14:creationId xmlns="" xmlns:p14="http://schemas.microsoft.com/office/powerpoint/2010/main" val="25081682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470AA7-144F-524F-B1FF-FC9A5451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пошук необхідних ресурсів для занять (інтернет)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10F2257-BE38-8D4F-B720-5B9090051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828" y="1365250"/>
            <a:ext cx="7620000" cy="4127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69825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Атлас">
  <a:themeElements>
    <a:clrScheme name="Атлас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Атлас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тлас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tlas" id="{5156B0E4-0EB1-49FE-A26B-15F6F698AEC6}" vid="{C0EF0781-FB17-4F1F-B3B1-699933968C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{46815906-2666-8A43-A536-643043A9FEC2}tf16401369</Template>
  <TotalTime>418</TotalTime>
  <Words>326</Words>
  <Application>Microsoft Office PowerPoint</Application>
  <PresentationFormat>Произвольный</PresentationFormat>
  <Paragraphs>28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Атлас</vt:lpstr>
      <vt:lpstr>Атестаційна робота вчителя географії та природознавства Лобуренко Світлани Василівни </vt:lpstr>
      <vt:lpstr>Педагогічна ідея,над якою працюю:</vt:lpstr>
      <vt:lpstr>Слайд 3</vt:lpstr>
      <vt:lpstr>Слайд 4</vt:lpstr>
      <vt:lpstr>Особливо зараз ,в період карантинних заходів, ми зіткнулись з необхідністю  дистанційного навчання учнів. </vt:lpstr>
      <vt:lpstr>Слайд 6</vt:lpstr>
      <vt:lpstr> індивідуалізація навчального процесу</vt:lpstr>
      <vt:lpstr> високий ступінь наочності під час викладання географії</vt:lpstr>
      <vt:lpstr> пошук необхідних ресурсів для занять (інтернет) </vt:lpstr>
      <vt:lpstr> можливість моделювання природних процесів і явищ</vt:lpstr>
      <vt:lpstr> організація групової роботи</vt:lpstr>
      <vt:lpstr> забезпечення зворотного зв'язку в процесі навчання</vt:lpstr>
      <vt:lpstr> контроль та перевірка засвоєння навчального матеріалу</vt:lpstr>
      <vt:lpstr>Вибір способів використання ІКТ залежить від поставлених учителем дидактичних завдань. 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Атестаційна робота вчителя географії та природознавства Лобуренко Світлани Василівни </dc:title>
  <dc:creator>annaloburenko18@gmail.com</dc:creator>
  <cp:lastModifiedBy>User</cp:lastModifiedBy>
  <cp:revision>31</cp:revision>
  <dcterms:created xsi:type="dcterms:W3CDTF">2021-03-24T11:50:50Z</dcterms:created>
  <dcterms:modified xsi:type="dcterms:W3CDTF">2025-12-16T11:28:07Z</dcterms:modified>
</cp:coreProperties>
</file>