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22" r:id="rId2"/>
    <p:sldId id="524" r:id="rId3"/>
    <p:sldId id="545" r:id="rId4"/>
    <p:sldId id="546" r:id="rId5"/>
    <p:sldId id="547" r:id="rId6"/>
    <p:sldId id="551" r:id="rId7"/>
    <p:sldId id="541" r:id="rId8"/>
    <p:sldId id="271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A"/>
    <a:srgbClr val="0000FF"/>
    <a:srgbClr val="5BD4FF"/>
    <a:srgbClr val="FF00FF"/>
    <a:srgbClr val="F0F97F"/>
    <a:srgbClr val="EEDDE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C0E76-BACD-4FB2-817D-7114820B513D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048A9-139A-41AA-9E2E-A48558703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40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youtu.be/NLVbCly2nv4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e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hyperlink" Target="https://youtu.be/NLVbCly2nv4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LVbCly2nv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youtu.be/NLVbCly2nv4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youtu.be/NLVbCly2nv4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youtu.be/NLVbCly2nv4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youtu.be/NLVbCly2nv4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g"/><Relationship Id="rId7" Type="http://schemas.openxmlformats.org/officeDocument/2006/relationships/hyperlink" Target="https://youtu.be/NLVbCly2nv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-16639" y="-1"/>
            <a:ext cx="1209714" cy="1268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433011" y="2382559"/>
            <a:ext cx="69059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82" y="5136211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508274" y="0"/>
            <a:ext cx="363558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24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037929" y="4211375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_Assuan" panose="02040904030706050204" pitchFamily="18" charset="-52"/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97B05-CECE-C4E5-38B3-6632D8608E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0" t="5333" r="26508" b="12149"/>
          <a:stretch/>
        </p:blipFill>
        <p:spPr>
          <a:xfrm rot="5400000">
            <a:off x="7204084" y="211972"/>
            <a:ext cx="3390541" cy="659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5819963" y="2200676"/>
            <a:ext cx="6014986" cy="255454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Напис. Створення, властивості, події, обробники подій </a:t>
            </a:r>
          </a:p>
          <a:p>
            <a:pPr algn="ctr"/>
            <a:r>
              <a:rPr lang="uk-UA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для напису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B707E3-96D1-6417-4AB5-4B82478C8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"/>
          <a:stretch/>
        </p:blipFill>
        <p:spPr>
          <a:xfrm>
            <a:off x="2782975" y="1530417"/>
            <a:ext cx="3523168" cy="532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A041C-6C94-1FEE-0F18-8061038939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423" t="32089" r="27502" b="54667"/>
          <a:stretch/>
        </p:blipFill>
        <p:spPr>
          <a:xfrm>
            <a:off x="1193074" y="46252"/>
            <a:ext cx="6131413" cy="1168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hlinkClick r:id="rId13"/>
            <a:extLst>
              <a:ext uri="{FF2B5EF4-FFF2-40B4-BE49-F238E27FC236}">
                <a16:creationId xmlns:a16="http://schemas.microsoft.com/office/drawing/2014/main" id="{F50C0F9E-343C-819C-6D11-5074B8AF6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79" y="5226654"/>
            <a:ext cx="2981934" cy="11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AAE31AE6-B042-93F3-4DAC-E5FB1012A85E}"/>
              </a:ext>
            </a:extLst>
          </p:cNvPr>
          <p:cNvSpPr/>
          <p:nvPr/>
        </p:nvSpPr>
        <p:spPr>
          <a:xfrm>
            <a:off x="121166" y="77000"/>
            <a:ext cx="11949668" cy="36713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Ще</a:t>
            </a:r>
            <a:r>
              <a:rPr lang="ru-RU" b="1" dirty="0">
                <a:solidFill>
                  <a:schemeClr val="tx1"/>
                </a:solidFill>
              </a:rPr>
              <a:t> одним </a:t>
            </a:r>
            <a:r>
              <a:rPr lang="ru-RU" b="1" dirty="0" err="1">
                <a:solidFill>
                  <a:schemeClr val="tx1"/>
                </a:solidFill>
              </a:rPr>
              <a:t>елементом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керування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використати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проєкті</a:t>
            </a:r>
            <a:r>
              <a:rPr lang="ru-RU" b="1" dirty="0">
                <a:solidFill>
                  <a:schemeClr val="tx1"/>
                </a:solidFill>
              </a:rPr>
              <a:t>, є </a:t>
            </a:r>
            <a:r>
              <a:rPr lang="ru-RU" b="1" dirty="0" err="1">
                <a:solidFill>
                  <a:schemeClr val="tx1"/>
                </a:solidFill>
              </a:rPr>
              <a:t>напис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8925EC8F-1CFF-014B-367D-7A1E264CD63A}"/>
              </a:ext>
            </a:extLst>
          </p:cNvPr>
          <p:cNvSpPr/>
          <p:nvPr/>
        </p:nvSpPr>
        <p:spPr>
          <a:xfrm>
            <a:off x="913645" y="557349"/>
            <a:ext cx="9980777" cy="809898"/>
          </a:xfrm>
          <a:prstGeom prst="roundRect">
            <a:avLst>
              <a:gd name="adj" fmla="val 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Напис</a:t>
            </a:r>
            <a:r>
              <a:rPr lang="ru-RU" sz="2400" b="1" dirty="0">
                <a:solidFill>
                  <a:schemeClr val="bg1"/>
                </a:solidFill>
              </a:rPr>
              <a:t> –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елемент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керування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який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використовується</a:t>
            </a:r>
            <a:r>
              <a:rPr lang="ru-RU" sz="2400" b="1" dirty="0">
                <a:solidFill>
                  <a:schemeClr val="bg1"/>
                </a:solidFill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</a:rPr>
              <a:t>виведення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текстових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повідомлень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2C9720-BCB8-D479-0971-74CB9FF313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215" t="37714" r="57428" b="41079"/>
          <a:stretch/>
        </p:blipFill>
        <p:spPr>
          <a:xfrm>
            <a:off x="2420605" y="1776548"/>
            <a:ext cx="4841965" cy="376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льбашка прямої мови: прямокутна з округленими кутами 4">
            <a:extLst>
              <a:ext uri="{FF2B5EF4-FFF2-40B4-BE49-F238E27FC236}">
                <a16:creationId xmlns:a16="http://schemas.microsoft.com/office/drawing/2014/main" id="{6CAF2E00-5644-8217-1024-FB3E11E841B1}"/>
              </a:ext>
            </a:extLst>
          </p:cNvPr>
          <p:cNvSpPr/>
          <p:nvPr/>
        </p:nvSpPr>
        <p:spPr>
          <a:xfrm>
            <a:off x="4926771" y="3352801"/>
            <a:ext cx="1954524" cy="374468"/>
          </a:xfrm>
          <a:prstGeom prst="wedgeRoundRectCallout">
            <a:avLst>
              <a:gd name="adj1" fmla="val -50049"/>
              <a:gd name="adj2" fmla="val -127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Напис у вікні</a:t>
            </a:r>
          </a:p>
        </p:txBody>
      </p:sp>
      <p:pic>
        <p:nvPicPr>
          <p:cNvPr id="11" name="Рисунок 10">
            <a:hlinkClick r:id="rId7"/>
            <a:extLst>
              <a:ext uri="{FF2B5EF4-FFF2-40B4-BE49-F238E27FC236}">
                <a16:creationId xmlns:a16="http://schemas.microsoft.com/office/drawing/2014/main" id="{EF0173B8-D393-2B16-C293-F77B7602F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" y="5946377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AAE31AE6-B042-93F3-4DAC-E5FB1012A85E}"/>
              </a:ext>
            </a:extLst>
          </p:cNvPr>
          <p:cNvSpPr/>
          <p:nvPr/>
        </p:nvSpPr>
        <p:spPr>
          <a:xfrm>
            <a:off x="121166" y="77000"/>
            <a:ext cx="11949668" cy="36713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Щоб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розмістити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напис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вже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створеному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відкритому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вікні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потрібно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endParaRPr lang="uk-UA" b="1" dirty="0">
              <a:solidFill>
                <a:schemeClr val="tx1"/>
              </a:solidFill>
            </a:endParaRPr>
          </a:p>
        </p:txBody>
      </p:sp>
      <p:grpSp>
        <p:nvGrpSpPr>
          <p:cNvPr id="11" name="Группа 22">
            <a:extLst>
              <a:ext uri="{FF2B5EF4-FFF2-40B4-BE49-F238E27FC236}">
                <a16:creationId xmlns:a16="http://schemas.microsoft.com/office/drawing/2014/main" id="{A5566C13-9617-A7A4-CC1A-A30FBA987C40}"/>
              </a:ext>
            </a:extLst>
          </p:cNvPr>
          <p:cNvGrpSpPr/>
          <p:nvPr/>
        </p:nvGrpSpPr>
        <p:grpSpPr>
          <a:xfrm>
            <a:off x="0" y="760078"/>
            <a:ext cx="11469960" cy="1845142"/>
            <a:chOff x="1375611" y="757236"/>
            <a:chExt cx="13148127" cy="2439509"/>
          </a:xfrm>
        </p:grpSpPr>
        <p:sp>
          <p:nvSpPr>
            <p:cNvPr id="12" name="Прямоугольник 3">
              <a:extLst>
                <a:ext uri="{FF2B5EF4-FFF2-40B4-BE49-F238E27FC236}">
                  <a16:creationId xmlns:a16="http://schemas.microsoft.com/office/drawing/2014/main" id="{A067C2C7-64E1-F67C-C060-06B65412F43B}"/>
                </a:ext>
              </a:extLst>
            </p:cNvPr>
            <p:cNvSpPr/>
            <p:nvPr/>
          </p:nvSpPr>
          <p:spPr>
            <a:xfrm>
              <a:off x="4281972" y="761304"/>
              <a:ext cx="8663612" cy="150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Створити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новий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об’єкт</a:t>
              </a:r>
              <a:r>
                <a:rPr lang="ru-RU" sz="2000" b="1" dirty="0">
                  <a:solidFill>
                    <a:schemeClr val="tx1"/>
                  </a:solidFill>
                </a:rPr>
                <a:t> типу </a:t>
              </a:r>
              <a:r>
                <a:rPr lang="en-US" sz="2000" b="1" dirty="0">
                  <a:solidFill>
                    <a:srgbClr val="FF0000"/>
                  </a:solidFill>
                </a:rPr>
                <a:t>Label</a:t>
              </a:r>
              <a:r>
                <a:rPr lang="ru-RU" sz="2000" b="1" dirty="0">
                  <a:solidFill>
                    <a:schemeClr val="tx1"/>
                  </a:solidFill>
                </a:rPr>
                <a:t> і </a:t>
              </a:r>
              <a:r>
                <a:rPr lang="ru-RU" sz="2000" b="1" dirty="0" err="1">
                  <a:solidFill>
                    <a:schemeClr val="tx1"/>
                  </a:solidFill>
                </a:rPr>
                <a:t>пов’язати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його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зі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змінною</a:t>
              </a:r>
              <a:r>
                <a:rPr lang="ru-RU" sz="2000" b="1" dirty="0">
                  <a:solidFill>
                    <a:schemeClr val="tx1"/>
                  </a:solidFill>
                </a:rPr>
                <a:t>, </a:t>
              </a: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яка </a:t>
              </a:r>
              <a:r>
                <a:rPr lang="ru-RU" sz="2000" b="1" dirty="0" err="1">
                  <a:solidFill>
                    <a:schemeClr val="tx1"/>
                  </a:solidFill>
                </a:rPr>
                <a:t>визначатиме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ім’я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об’єкта</a:t>
              </a:r>
              <a:r>
                <a:rPr lang="ru-RU" sz="2000" b="1" dirty="0">
                  <a:solidFill>
                    <a:schemeClr val="tx1"/>
                  </a:solidFill>
                </a:rPr>
                <a:t>.</a:t>
              </a:r>
              <a:r>
                <a:rPr lang="ru-RU" dirty="0"/>
                <a:t>.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5FACA0C-2EC2-F024-5DA0-700A7590D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949" t="83132" r="-484" b="-592"/>
            <a:stretch/>
          </p:blipFill>
          <p:spPr>
            <a:xfrm>
              <a:off x="7046963" y="2262300"/>
              <a:ext cx="7476775" cy="934445"/>
            </a:xfrm>
            <a:prstGeom prst="rect">
              <a:avLst/>
            </a:prstGeom>
          </p:spPr>
        </p:pic>
        <p:sp>
          <p:nvSpPr>
            <p:cNvPr id="14" name="Прямоугольник 9">
              <a:extLst>
                <a:ext uri="{FF2B5EF4-FFF2-40B4-BE49-F238E27FC236}">
                  <a16:creationId xmlns:a16="http://schemas.microsoft.com/office/drawing/2014/main" id="{0072CCF7-2B26-F757-BFB5-10AA4BCE3A8B}"/>
                </a:ext>
              </a:extLst>
            </p:cNvPr>
            <p:cNvSpPr/>
            <p:nvPr/>
          </p:nvSpPr>
          <p:spPr>
            <a:xfrm>
              <a:off x="1625398" y="761304"/>
              <a:ext cx="2436463" cy="150099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/>
                <a:t>1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DAAFDB2-0B0E-A2D5-5DA7-F7B10F31914A}"/>
                </a:ext>
              </a:extLst>
            </p:cNvPr>
            <p:cNvSpPr/>
            <p:nvPr/>
          </p:nvSpPr>
          <p:spPr>
            <a:xfrm>
              <a:off x="3810153" y="928688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9C59CFE-AD07-DE08-B702-88F87EDCBE3A}"/>
                </a:ext>
              </a:extLst>
            </p:cNvPr>
            <p:cNvSpPr/>
            <p:nvPr/>
          </p:nvSpPr>
          <p:spPr>
            <a:xfrm>
              <a:off x="3810152" y="1411790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E704B6F-7401-39AA-AEC8-D7DD4D9DD582}"/>
                </a:ext>
              </a:extLst>
            </p:cNvPr>
            <p:cNvSpPr/>
            <p:nvPr/>
          </p:nvSpPr>
          <p:spPr>
            <a:xfrm>
              <a:off x="3810153" y="1957096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2E3296A-E09A-893F-2F0F-D2E4BA202DA3}"/>
                </a:ext>
              </a:extLst>
            </p:cNvPr>
            <p:cNvSpPr/>
            <p:nvPr/>
          </p:nvSpPr>
          <p:spPr>
            <a:xfrm>
              <a:off x="4376738" y="933450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0B58F36-86AC-D96A-2290-2854494B58F3}"/>
                </a:ext>
              </a:extLst>
            </p:cNvPr>
            <p:cNvSpPr/>
            <p:nvPr/>
          </p:nvSpPr>
          <p:spPr>
            <a:xfrm>
              <a:off x="4376737" y="1416552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222BB2E-08B0-406C-E24F-2FA0F9C2857E}"/>
                </a:ext>
              </a:extLst>
            </p:cNvPr>
            <p:cNvSpPr/>
            <p:nvPr/>
          </p:nvSpPr>
          <p:spPr>
            <a:xfrm>
              <a:off x="4376738" y="1961858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17">
              <a:extLst>
                <a:ext uri="{FF2B5EF4-FFF2-40B4-BE49-F238E27FC236}">
                  <a16:creationId xmlns:a16="http://schemas.microsoft.com/office/drawing/2014/main" id="{A5C9BFEE-5B51-0BF5-8EE6-6D55E52BE18A}"/>
                </a:ext>
              </a:extLst>
            </p:cNvPr>
            <p:cNvSpPr/>
            <p:nvPr/>
          </p:nvSpPr>
          <p:spPr>
            <a:xfrm>
              <a:off x="3850555" y="950419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18">
              <a:extLst>
                <a:ext uri="{FF2B5EF4-FFF2-40B4-BE49-F238E27FC236}">
                  <a16:creationId xmlns:a16="http://schemas.microsoft.com/office/drawing/2014/main" id="{B526839D-B878-1A29-FAF4-B859BABADC08}"/>
                </a:ext>
              </a:extLst>
            </p:cNvPr>
            <p:cNvSpPr/>
            <p:nvPr/>
          </p:nvSpPr>
          <p:spPr>
            <a:xfrm>
              <a:off x="3850555" y="1433521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19">
              <a:extLst>
                <a:ext uri="{FF2B5EF4-FFF2-40B4-BE49-F238E27FC236}">
                  <a16:creationId xmlns:a16="http://schemas.microsoft.com/office/drawing/2014/main" id="{355B5141-7B0D-EAAB-A80A-399E07E3F954}"/>
                </a:ext>
              </a:extLst>
            </p:cNvPr>
            <p:cNvSpPr/>
            <p:nvPr/>
          </p:nvSpPr>
          <p:spPr>
            <a:xfrm>
              <a:off x="3850555" y="1978827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80F2ADC-E7F8-1CE4-FF2E-77E61A173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949" t="83132" r="-484" b="-592"/>
            <a:stretch/>
          </p:blipFill>
          <p:spPr>
            <a:xfrm flipH="1">
              <a:off x="1375611" y="2279269"/>
              <a:ext cx="2686250" cy="540131"/>
            </a:xfrm>
            <a:prstGeom prst="rect">
              <a:avLst/>
            </a:prstGeom>
          </p:spPr>
        </p:pic>
        <p:sp>
          <p:nvSpPr>
            <p:cNvPr id="25" name="Прямоугольный треугольник 21">
              <a:extLst>
                <a:ext uri="{FF2B5EF4-FFF2-40B4-BE49-F238E27FC236}">
                  <a16:creationId xmlns:a16="http://schemas.microsoft.com/office/drawing/2014/main" id="{6B8A2C99-8AE1-F08B-F605-4E2E1B8E4D67}"/>
                </a:ext>
              </a:extLst>
            </p:cNvPr>
            <p:cNvSpPr/>
            <p:nvPr/>
          </p:nvSpPr>
          <p:spPr>
            <a:xfrm rot="16200000" flipH="1">
              <a:off x="12460536" y="741759"/>
              <a:ext cx="483396" cy="51435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3">
            <a:extLst>
              <a:ext uri="{FF2B5EF4-FFF2-40B4-BE49-F238E27FC236}">
                <a16:creationId xmlns:a16="http://schemas.microsoft.com/office/drawing/2014/main" id="{45341216-B9E2-9E9D-2EC9-E856746999D0}"/>
              </a:ext>
            </a:extLst>
          </p:cNvPr>
          <p:cNvGrpSpPr/>
          <p:nvPr/>
        </p:nvGrpSpPr>
        <p:grpSpPr>
          <a:xfrm>
            <a:off x="0" y="2092882"/>
            <a:ext cx="11338559" cy="1556657"/>
            <a:chOff x="1375611" y="761304"/>
            <a:chExt cx="12997500" cy="2058096"/>
          </a:xfrm>
        </p:grpSpPr>
        <p:sp>
          <p:nvSpPr>
            <p:cNvPr id="27" name="Прямоугольник 24">
              <a:extLst>
                <a:ext uri="{FF2B5EF4-FFF2-40B4-BE49-F238E27FC236}">
                  <a16:creationId xmlns:a16="http://schemas.microsoft.com/office/drawing/2014/main" id="{F7DA0FB0-1800-663C-7D0C-7499E9FDE359}"/>
                </a:ext>
              </a:extLst>
            </p:cNvPr>
            <p:cNvSpPr/>
            <p:nvPr/>
          </p:nvSpPr>
          <p:spPr>
            <a:xfrm>
              <a:off x="4281972" y="761304"/>
              <a:ext cx="8663612" cy="150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Установити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значення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властивостей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напису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або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залишити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їх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за </a:t>
              </a:r>
              <a:r>
                <a:rPr lang="ru-RU" sz="2000" b="1" dirty="0" err="1">
                  <a:solidFill>
                    <a:schemeClr val="tx1"/>
                  </a:solidFill>
                </a:rPr>
                <a:t>замовчуванням</a:t>
              </a:r>
              <a:r>
                <a:rPr lang="ru-RU" sz="2000" b="1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62F16AD-7FAE-B5CE-D9E1-B5DDD0C385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949" t="83132" r="-484" b="-592"/>
            <a:stretch/>
          </p:blipFill>
          <p:spPr>
            <a:xfrm>
              <a:off x="7046962" y="2262300"/>
              <a:ext cx="7326149" cy="540131"/>
            </a:xfrm>
            <a:prstGeom prst="rect">
              <a:avLst/>
            </a:prstGeom>
          </p:spPr>
        </p:pic>
        <p:sp>
          <p:nvSpPr>
            <p:cNvPr id="29" name="Прямоугольник 26">
              <a:extLst>
                <a:ext uri="{FF2B5EF4-FFF2-40B4-BE49-F238E27FC236}">
                  <a16:creationId xmlns:a16="http://schemas.microsoft.com/office/drawing/2014/main" id="{3059DDA6-5B49-C442-83E1-090AD9C0BD5D}"/>
                </a:ext>
              </a:extLst>
            </p:cNvPr>
            <p:cNvSpPr/>
            <p:nvPr/>
          </p:nvSpPr>
          <p:spPr>
            <a:xfrm>
              <a:off x="1625398" y="761304"/>
              <a:ext cx="2436463" cy="15009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/>
                <a:t>2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6CB3B63-C003-F500-8243-DE8618D94190}"/>
                </a:ext>
              </a:extLst>
            </p:cNvPr>
            <p:cNvSpPr/>
            <p:nvPr/>
          </p:nvSpPr>
          <p:spPr>
            <a:xfrm>
              <a:off x="3810153" y="928688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FEA5BCB-918C-346B-0408-F9041A0630C8}"/>
                </a:ext>
              </a:extLst>
            </p:cNvPr>
            <p:cNvSpPr/>
            <p:nvPr/>
          </p:nvSpPr>
          <p:spPr>
            <a:xfrm>
              <a:off x="3810152" y="1411790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614EA675-6761-01CF-241E-4C3D3AC195AD}"/>
                </a:ext>
              </a:extLst>
            </p:cNvPr>
            <p:cNvSpPr/>
            <p:nvPr/>
          </p:nvSpPr>
          <p:spPr>
            <a:xfrm>
              <a:off x="3810153" y="1957096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6BC476FD-207D-4EEF-256B-67C53C83F9EC}"/>
                </a:ext>
              </a:extLst>
            </p:cNvPr>
            <p:cNvSpPr/>
            <p:nvPr/>
          </p:nvSpPr>
          <p:spPr>
            <a:xfrm>
              <a:off x="4376738" y="933450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FB0CCDD-72DB-D76E-DFF1-2F8E3BBEDA45}"/>
                </a:ext>
              </a:extLst>
            </p:cNvPr>
            <p:cNvSpPr/>
            <p:nvPr/>
          </p:nvSpPr>
          <p:spPr>
            <a:xfrm>
              <a:off x="4376737" y="1416552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6B8A063F-6B9C-4334-9224-3EE54EDA1791}"/>
                </a:ext>
              </a:extLst>
            </p:cNvPr>
            <p:cNvSpPr/>
            <p:nvPr/>
          </p:nvSpPr>
          <p:spPr>
            <a:xfrm>
              <a:off x="4376738" y="1961858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: скругленные углы 33">
              <a:extLst>
                <a:ext uri="{FF2B5EF4-FFF2-40B4-BE49-F238E27FC236}">
                  <a16:creationId xmlns:a16="http://schemas.microsoft.com/office/drawing/2014/main" id="{C59A3FAF-CF8C-748D-0014-5427B41C3F62}"/>
                </a:ext>
              </a:extLst>
            </p:cNvPr>
            <p:cNvSpPr/>
            <p:nvPr/>
          </p:nvSpPr>
          <p:spPr>
            <a:xfrm>
              <a:off x="3850555" y="950419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4">
              <a:extLst>
                <a:ext uri="{FF2B5EF4-FFF2-40B4-BE49-F238E27FC236}">
                  <a16:creationId xmlns:a16="http://schemas.microsoft.com/office/drawing/2014/main" id="{BD84FE3F-F634-C7EE-82E6-4BCE34456D09}"/>
                </a:ext>
              </a:extLst>
            </p:cNvPr>
            <p:cNvSpPr/>
            <p:nvPr/>
          </p:nvSpPr>
          <p:spPr>
            <a:xfrm>
              <a:off x="3850555" y="1433521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5">
              <a:extLst>
                <a:ext uri="{FF2B5EF4-FFF2-40B4-BE49-F238E27FC236}">
                  <a16:creationId xmlns:a16="http://schemas.microsoft.com/office/drawing/2014/main" id="{622E442A-D65F-322E-B8EC-41AAF80B84DD}"/>
                </a:ext>
              </a:extLst>
            </p:cNvPr>
            <p:cNvSpPr/>
            <p:nvPr/>
          </p:nvSpPr>
          <p:spPr>
            <a:xfrm>
              <a:off x="3850555" y="1978827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F7032A7-73D4-5332-C78B-797A75C0C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949" t="83132" r="-484" b="-592"/>
            <a:stretch/>
          </p:blipFill>
          <p:spPr>
            <a:xfrm flipH="1">
              <a:off x="1375611" y="2279269"/>
              <a:ext cx="2686250" cy="540131"/>
            </a:xfrm>
            <a:prstGeom prst="rect">
              <a:avLst/>
            </a:prstGeom>
          </p:spPr>
        </p:pic>
        <p:sp>
          <p:nvSpPr>
            <p:cNvPr id="40" name="Прямоугольный треугольник 37">
              <a:extLst>
                <a:ext uri="{FF2B5EF4-FFF2-40B4-BE49-F238E27FC236}">
                  <a16:creationId xmlns:a16="http://schemas.microsoft.com/office/drawing/2014/main" id="{4E8480C7-6E47-6121-1DE2-BD24F80754CC}"/>
                </a:ext>
              </a:extLst>
            </p:cNvPr>
            <p:cNvSpPr/>
            <p:nvPr/>
          </p:nvSpPr>
          <p:spPr>
            <a:xfrm rot="16200000" flipH="1">
              <a:off x="12460536" y="755858"/>
              <a:ext cx="483396" cy="51435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38">
            <a:extLst>
              <a:ext uri="{FF2B5EF4-FFF2-40B4-BE49-F238E27FC236}">
                <a16:creationId xmlns:a16="http://schemas.microsoft.com/office/drawing/2014/main" id="{9BEBFBED-B8D0-D9D1-DEEF-CA4AB30A102C}"/>
              </a:ext>
            </a:extLst>
          </p:cNvPr>
          <p:cNvGrpSpPr/>
          <p:nvPr/>
        </p:nvGrpSpPr>
        <p:grpSpPr>
          <a:xfrm>
            <a:off x="0" y="3453894"/>
            <a:ext cx="11338559" cy="1563438"/>
            <a:chOff x="1375611" y="752339"/>
            <a:chExt cx="12997500" cy="2067061"/>
          </a:xfrm>
        </p:grpSpPr>
        <p:sp>
          <p:nvSpPr>
            <p:cNvPr id="42" name="Прямоугольник 39">
              <a:extLst>
                <a:ext uri="{FF2B5EF4-FFF2-40B4-BE49-F238E27FC236}">
                  <a16:creationId xmlns:a16="http://schemas.microsoft.com/office/drawing/2014/main" id="{42DF0DD9-1DBF-6BEE-D077-62D31795DB38}"/>
                </a:ext>
              </a:extLst>
            </p:cNvPr>
            <p:cNvSpPr/>
            <p:nvPr/>
          </p:nvSpPr>
          <p:spPr>
            <a:xfrm>
              <a:off x="4281972" y="761304"/>
              <a:ext cx="8677437" cy="150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Розмістити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створений</a:t>
              </a:r>
              <a:r>
                <a:rPr lang="ru-RU" sz="2000" b="1" dirty="0">
                  <a:solidFill>
                    <a:schemeClr val="tx1"/>
                  </a:solidFill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</a:rPr>
                <a:t>об’єкт</a:t>
              </a:r>
              <a:r>
                <a:rPr lang="ru-RU" sz="2000" b="1" dirty="0">
                  <a:solidFill>
                    <a:schemeClr val="tx1"/>
                  </a:solidFill>
                </a:rPr>
                <a:t> у </a:t>
              </a:r>
              <a:r>
                <a:rPr lang="ru-RU" sz="2000" b="1" dirty="0" err="1">
                  <a:solidFill>
                    <a:schemeClr val="tx1"/>
                  </a:solidFill>
                </a:rPr>
                <a:t>вікні</a:t>
              </a:r>
              <a:r>
                <a:rPr lang="ru-RU" sz="2000" b="1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8DE1473-19CF-4E88-EDAB-071D35687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949" t="83132" r="-484" b="-592"/>
            <a:stretch/>
          </p:blipFill>
          <p:spPr>
            <a:xfrm>
              <a:off x="7046963" y="2262300"/>
              <a:ext cx="7326148" cy="5401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Прямоугольник 41">
              <a:extLst>
                <a:ext uri="{FF2B5EF4-FFF2-40B4-BE49-F238E27FC236}">
                  <a16:creationId xmlns:a16="http://schemas.microsoft.com/office/drawing/2014/main" id="{ACF5D61B-B3C2-81D0-B23A-935C2E54F0D6}"/>
                </a:ext>
              </a:extLst>
            </p:cNvPr>
            <p:cNvSpPr/>
            <p:nvPr/>
          </p:nvSpPr>
          <p:spPr>
            <a:xfrm>
              <a:off x="1625398" y="761304"/>
              <a:ext cx="2436463" cy="15009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/>
                <a:t>3</a:t>
              </a: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375776-4432-C7AE-D1C2-116DB78EFF39}"/>
                </a:ext>
              </a:extLst>
            </p:cNvPr>
            <p:cNvSpPr/>
            <p:nvPr/>
          </p:nvSpPr>
          <p:spPr>
            <a:xfrm>
              <a:off x="3810153" y="928688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3D3D23C-A393-3E75-5F6F-C5384CE26589}"/>
                </a:ext>
              </a:extLst>
            </p:cNvPr>
            <p:cNvSpPr/>
            <p:nvPr/>
          </p:nvSpPr>
          <p:spPr>
            <a:xfrm>
              <a:off x="3810152" y="1411790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E2209338-E69E-6C26-0674-CFB92BB91F31}"/>
                </a:ext>
              </a:extLst>
            </p:cNvPr>
            <p:cNvSpPr/>
            <p:nvPr/>
          </p:nvSpPr>
          <p:spPr>
            <a:xfrm>
              <a:off x="3810153" y="1957096"/>
              <a:ext cx="149865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3963526-19D4-1F7A-1F52-0C7D603ADCCE}"/>
                </a:ext>
              </a:extLst>
            </p:cNvPr>
            <p:cNvSpPr/>
            <p:nvPr/>
          </p:nvSpPr>
          <p:spPr>
            <a:xfrm>
              <a:off x="4376738" y="933450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CBE72258-DFA5-5D2F-E3E5-9EA3F5C430C0}"/>
                </a:ext>
              </a:extLst>
            </p:cNvPr>
            <p:cNvSpPr/>
            <p:nvPr/>
          </p:nvSpPr>
          <p:spPr>
            <a:xfrm>
              <a:off x="4376737" y="1416552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39B005D-6F6E-CC5B-F0D6-EACA98A4A61C}"/>
                </a:ext>
              </a:extLst>
            </p:cNvPr>
            <p:cNvSpPr/>
            <p:nvPr/>
          </p:nvSpPr>
          <p:spPr>
            <a:xfrm>
              <a:off x="4376738" y="1961858"/>
              <a:ext cx="140493" cy="140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48">
              <a:extLst>
                <a:ext uri="{FF2B5EF4-FFF2-40B4-BE49-F238E27FC236}">
                  <a16:creationId xmlns:a16="http://schemas.microsoft.com/office/drawing/2014/main" id="{5F5C4675-B114-2785-707D-010A1D4458B8}"/>
                </a:ext>
              </a:extLst>
            </p:cNvPr>
            <p:cNvSpPr/>
            <p:nvPr/>
          </p:nvSpPr>
          <p:spPr>
            <a:xfrm>
              <a:off x="3850555" y="950419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49">
              <a:extLst>
                <a:ext uri="{FF2B5EF4-FFF2-40B4-BE49-F238E27FC236}">
                  <a16:creationId xmlns:a16="http://schemas.microsoft.com/office/drawing/2014/main" id="{38E9A31E-83C9-5CB5-43C5-E364CF8147DB}"/>
                </a:ext>
              </a:extLst>
            </p:cNvPr>
            <p:cNvSpPr/>
            <p:nvPr/>
          </p:nvSpPr>
          <p:spPr>
            <a:xfrm>
              <a:off x="3850555" y="1433521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: скругленные углы 50">
              <a:extLst>
                <a:ext uri="{FF2B5EF4-FFF2-40B4-BE49-F238E27FC236}">
                  <a16:creationId xmlns:a16="http://schemas.microsoft.com/office/drawing/2014/main" id="{CFF01E64-C7D9-F03F-AEEF-243074E92710}"/>
                </a:ext>
              </a:extLst>
            </p:cNvPr>
            <p:cNvSpPr/>
            <p:nvPr/>
          </p:nvSpPr>
          <p:spPr>
            <a:xfrm>
              <a:off x="3850555" y="1978827"/>
              <a:ext cx="626274" cy="9702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1305102F-B51A-84DD-AAA4-1648EE3D8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949" t="83132" r="-484" b="-592"/>
            <a:stretch/>
          </p:blipFill>
          <p:spPr>
            <a:xfrm flipH="1">
              <a:off x="1375611" y="2279269"/>
              <a:ext cx="2686250" cy="5401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Прямоугольный треугольник 52">
              <a:extLst>
                <a:ext uri="{FF2B5EF4-FFF2-40B4-BE49-F238E27FC236}">
                  <a16:creationId xmlns:a16="http://schemas.microsoft.com/office/drawing/2014/main" id="{A013985B-5C2C-3714-AED2-020C61C06AD3}"/>
                </a:ext>
              </a:extLst>
            </p:cNvPr>
            <p:cNvSpPr/>
            <p:nvPr/>
          </p:nvSpPr>
          <p:spPr>
            <a:xfrm rot="16200000" flipH="1">
              <a:off x="12460535" y="736862"/>
              <a:ext cx="483396" cy="51435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Рисунок 55">
            <a:hlinkClick r:id="rId6"/>
            <a:extLst>
              <a:ext uri="{FF2B5EF4-FFF2-40B4-BE49-F238E27FC236}">
                <a16:creationId xmlns:a16="http://schemas.microsoft.com/office/drawing/2014/main" id="{DA992693-43AF-D06A-4C1C-27B0CDBF5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" y="5946377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AAE31AE6-B042-93F3-4DAC-E5FB1012A85E}"/>
              </a:ext>
            </a:extLst>
          </p:cNvPr>
          <p:cNvSpPr/>
          <p:nvPr/>
        </p:nvSpPr>
        <p:spPr>
          <a:xfrm>
            <a:off x="121166" y="77000"/>
            <a:ext cx="11949668" cy="36713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Для </a:t>
            </a:r>
            <a:r>
              <a:rPr lang="ru-RU" b="1" dirty="0" err="1">
                <a:solidFill>
                  <a:schemeClr val="tx1"/>
                </a:solidFill>
              </a:rPr>
              <a:t>створення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напису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пов’язування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його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змінною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використовують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вигляду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BD3A010F-568E-9C03-3B34-4DB2FEA0C0C1}"/>
              </a:ext>
            </a:extLst>
          </p:cNvPr>
          <p:cNvSpPr/>
          <p:nvPr/>
        </p:nvSpPr>
        <p:spPr>
          <a:xfrm>
            <a:off x="2942743" y="687977"/>
            <a:ext cx="5400069" cy="809898"/>
          </a:xfrm>
          <a:prstGeom prst="roundRect">
            <a:avLst>
              <a:gd name="adj" fmla="val 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ім’я_напису</a:t>
            </a:r>
            <a:r>
              <a:rPr lang="ru-RU" sz="3200" b="1" dirty="0">
                <a:solidFill>
                  <a:srgbClr val="FFFF00"/>
                </a:solidFill>
              </a:rPr>
              <a:t> = </a:t>
            </a:r>
            <a:r>
              <a:rPr lang="en-US" sz="3200" b="1" dirty="0">
                <a:solidFill>
                  <a:srgbClr val="FFFF00"/>
                </a:solidFill>
              </a:rPr>
              <a:t>Label()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60D2EB71-B1FF-1F80-CC0A-E983950081AD}"/>
              </a:ext>
            </a:extLst>
          </p:cNvPr>
          <p:cNvSpPr/>
          <p:nvPr/>
        </p:nvSpPr>
        <p:spPr>
          <a:xfrm>
            <a:off x="508704" y="3229241"/>
            <a:ext cx="11261692" cy="809898"/>
          </a:xfrm>
          <a:prstGeom prst="roundRect">
            <a:avLst>
              <a:gd name="adj" fmla="val 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rgbClr val="FFFF00"/>
                </a:solidFill>
              </a:rPr>
              <a:t>ім’я_напису</a:t>
            </a:r>
            <a:r>
              <a:rPr lang="ru-RU" sz="3200" b="1" dirty="0">
                <a:solidFill>
                  <a:srgbClr val="FFFF00"/>
                </a:solidFill>
              </a:rPr>
              <a:t> = </a:t>
            </a:r>
            <a:r>
              <a:rPr lang="en-US" sz="3200" b="1" dirty="0">
                <a:solidFill>
                  <a:srgbClr val="FFFF00"/>
                </a:solidFill>
              </a:rPr>
              <a:t>Label(</a:t>
            </a:r>
            <a:r>
              <a:rPr lang="ru-RU" sz="3200" b="1" dirty="0" err="1">
                <a:solidFill>
                  <a:srgbClr val="FFFF00"/>
                </a:solidFill>
              </a:rPr>
              <a:t>набір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властивостей</a:t>
            </a:r>
            <a:r>
              <a:rPr lang="ru-RU" sz="3200" b="1" dirty="0">
                <a:solidFill>
                  <a:srgbClr val="FFFF00"/>
                </a:solidFill>
              </a:rPr>
              <a:t> та </a:t>
            </a:r>
            <a:r>
              <a:rPr lang="ru-RU" sz="3200" b="1" dirty="0" err="1">
                <a:solidFill>
                  <a:srgbClr val="FFFF00"/>
                </a:solidFill>
              </a:rPr>
              <a:t>їх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значень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" name="Бульбашка прямої мови: прямокутна 1">
            <a:extLst>
              <a:ext uri="{FF2B5EF4-FFF2-40B4-BE49-F238E27FC236}">
                <a16:creationId xmlns:a16="http://schemas.microsoft.com/office/drawing/2014/main" id="{C8CF83D8-9315-6454-8AB0-7CEDDA212BD9}"/>
              </a:ext>
            </a:extLst>
          </p:cNvPr>
          <p:cNvSpPr/>
          <p:nvPr/>
        </p:nvSpPr>
        <p:spPr>
          <a:xfrm>
            <a:off x="1254035" y="1818453"/>
            <a:ext cx="5512526" cy="1140823"/>
          </a:xfrm>
          <a:prstGeom prst="wedgeRectCallout">
            <a:avLst>
              <a:gd name="adj1" fmla="val 41034"/>
              <a:gd name="adj2" fmla="val -8406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Буде створено </a:t>
            </a:r>
            <a:r>
              <a:rPr lang="ru-RU" b="1" dirty="0" err="1"/>
              <a:t>напис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значеннями</a:t>
            </a:r>
            <a:r>
              <a:rPr lang="ru-RU" b="1" dirty="0"/>
              <a:t> </a:t>
            </a:r>
            <a:r>
              <a:rPr lang="ru-RU" b="1" dirty="0" err="1"/>
              <a:t>властивостей</a:t>
            </a:r>
            <a:r>
              <a:rPr lang="ru-RU" b="1" dirty="0"/>
              <a:t> </a:t>
            </a:r>
            <a:r>
              <a:rPr lang="ru-RU" b="1" dirty="0" err="1"/>
              <a:t>висота</a:t>
            </a:r>
            <a:r>
              <a:rPr lang="ru-RU" b="1" dirty="0"/>
              <a:t>, ширина і </a:t>
            </a:r>
            <a:r>
              <a:rPr lang="ru-RU" b="1" dirty="0" err="1"/>
              <a:t>колір</a:t>
            </a:r>
            <a:r>
              <a:rPr lang="ru-RU" b="1" dirty="0"/>
              <a:t>, </a:t>
            </a:r>
            <a:r>
              <a:rPr lang="ru-RU" b="1" dirty="0" err="1"/>
              <a:t>установленими</a:t>
            </a:r>
            <a:r>
              <a:rPr lang="ru-RU" b="1" dirty="0"/>
              <a:t> за </a:t>
            </a:r>
            <a:r>
              <a:rPr lang="ru-RU" b="1" dirty="0" err="1"/>
              <a:t>замовчуванням</a:t>
            </a:r>
            <a:r>
              <a:rPr lang="ru-RU" b="1" dirty="0"/>
              <a:t>, без тексту в </a:t>
            </a:r>
            <a:r>
              <a:rPr lang="ru-RU" b="1" dirty="0" err="1"/>
              <a:t>ньому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13" name="Бульбашка прямої мови: прямокутна 12">
            <a:extLst>
              <a:ext uri="{FF2B5EF4-FFF2-40B4-BE49-F238E27FC236}">
                <a16:creationId xmlns:a16="http://schemas.microsoft.com/office/drawing/2014/main" id="{6FFFC88B-3E6D-F3EF-AFC8-E52A7DED34D8}"/>
              </a:ext>
            </a:extLst>
          </p:cNvPr>
          <p:cNvSpPr/>
          <p:nvPr/>
        </p:nvSpPr>
        <p:spPr>
          <a:xfrm>
            <a:off x="4528458" y="4417916"/>
            <a:ext cx="5512526" cy="937856"/>
          </a:xfrm>
          <a:prstGeom prst="wedgeRectCallout">
            <a:avLst>
              <a:gd name="adj1" fmla="val -40798"/>
              <a:gd name="adj2" fmla="val -997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Буде створено </a:t>
            </a:r>
            <a:r>
              <a:rPr lang="ru-RU" b="1" dirty="0" err="1"/>
              <a:t>напис</a:t>
            </a:r>
            <a:r>
              <a:rPr lang="ru-RU" b="1" dirty="0"/>
              <a:t>, </a:t>
            </a:r>
            <a:r>
              <a:rPr lang="ru-RU" b="1" dirty="0" err="1"/>
              <a:t>значеннями</a:t>
            </a:r>
            <a:r>
              <a:rPr lang="ru-RU" b="1" dirty="0"/>
              <a:t> </a:t>
            </a:r>
            <a:r>
              <a:rPr lang="ru-RU" b="1" dirty="0" err="1"/>
              <a:t>властивостей</a:t>
            </a:r>
            <a:r>
              <a:rPr lang="ru-RU" b="1" dirty="0"/>
              <a:t>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задані</a:t>
            </a:r>
            <a:r>
              <a:rPr lang="ru-RU" b="1" dirty="0"/>
              <a:t> у </a:t>
            </a:r>
            <a:r>
              <a:rPr lang="ru-RU" b="1" dirty="0" err="1"/>
              <a:t>цій</a:t>
            </a:r>
            <a:r>
              <a:rPr lang="ru-RU" b="1" dirty="0"/>
              <a:t> </a:t>
            </a:r>
            <a:r>
              <a:rPr lang="ru-RU" b="1" dirty="0" err="1"/>
              <a:t>команді</a:t>
            </a:r>
            <a:r>
              <a:rPr lang="ru-RU" b="1" dirty="0"/>
              <a:t>. У дужках через кому </a:t>
            </a:r>
            <a:r>
              <a:rPr lang="ru-RU" b="1" dirty="0" err="1"/>
              <a:t>вказують</a:t>
            </a:r>
            <a:r>
              <a:rPr lang="ru-RU" b="1" dirty="0"/>
              <a:t> пари &lt;</a:t>
            </a:r>
            <a:r>
              <a:rPr lang="ru-RU" b="1" dirty="0" err="1"/>
              <a:t>властивість</a:t>
            </a:r>
            <a:r>
              <a:rPr lang="ru-RU" b="1" dirty="0"/>
              <a:t>&gt; = &lt;</a:t>
            </a:r>
            <a:r>
              <a:rPr lang="ru-RU" b="1" dirty="0" err="1"/>
              <a:t>значення</a:t>
            </a:r>
            <a:r>
              <a:rPr lang="ru-RU" b="1" dirty="0"/>
              <a:t>&gt;.</a:t>
            </a:r>
            <a:endParaRPr lang="uk-UA" b="1" dirty="0"/>
          </a:p>
        </p:txBody>
      </p:sp>
      <p:pic>
        <p:nvPicPr>
          <p:cNvPr id="14" name="Рисунок 13">
            <a:hlinkClick r:id="rId5"/>
            <a:extLst>
              <a:ext uri="{FF2B5EF4-FFF2-40B4-BE49-F238E27FC236}">
                <a16:creationId xmlns:a16="http://schemas.microsoft.com/office/drawing/2014/main" id="{1D04DF5F-E216-39FA-4142-A4A86669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" y="5946377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AAE31AE6-B042-93F3-4DAC-E5FB1012A85E}"/>
              </a:ext>
            </a:extLst>
          </p:cNvPr>
          <p:cNvSpPr/>
          <p:nvPr/>
        </p:nvSpPr>
        <p:spPr>
          <a:xfrm>
            <a:off x="121166" y="77000"/>
            <a:ext cx="11949668" cy="63710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Для </a:t>
            </a:r>
            <a:r>
              <a:rPr lang="ru-RU" b="1" dirty="0" err="1">
                <a:solidFill>
                  <a:schemeClr val="tx1"/>
                </a:solidFill>
              </a:rPr>
              <a:t>напису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можуть</a:t>
            </a:r>
            <a:r>
              <a:rPr lang="ru-RU" b="1" dirty="0">
                <a:solidFill>
                  <a:schemeClr val="tx1"/>
                </a:solidFill>
              </a:rPr>
              <a:t> бути </a:t>
            </a:r>
            <a:r>
              <a:rPr lang="ru-RU" b="1" dirty="0" err="1">
                <a:solidFill>
                  <a:schemeClr val="tx1"/>
                </a:solidFill>
              </a:rPr>
              <a:t>встановлені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властивостей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text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width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height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bg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fg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font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state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інших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аналогічно</a:t>
            </a:r>
            <a:r>
              <a:rPr lang="ru-RU" b="1" dirty="0">
                <a:solidFill>
                  <a:schemeClr val="tx1"/>
                </a:solidFill>
              </a:rPr>
              <a:t> до того, як вони </a:t>
            </a:r>
            <a:r>
              <a:rPr lang="ru-RU" b="1" dirty="0" err="1">
                <a:solidFill>
                  <a:schemeClr val="tx1"/>
                </a:solidFill>
              </a:rPr>
              <a:t>встановлювалися</a:t>
            </a:r>
            <a:r>
              <a:rPr lang="ru-RU" b="1" dirty="0">
                <a:solidFill>
                  <a:schemeClr val="tx1"/>
                </a:solidFill>
              </a:rPr>
              <a:t> для кнопки.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ий процес 10">
            <a:extLst>
              <a:ext uri="{FF2B5EF4-FFF2-40B4-BE49-F238E27FC236}">
                <a16:creationId xmlns:a16="http://schemas.microsoft.com/office/drawing/2014/main" id="{CA648381-9AFA-EE46-E86A-CF3123734A62}"/>
              </a:ext>
            </a:extLst>
          </p:cNvPr>
          <p:cNvSpPr/>
          <p:nvPr/>
        </p:nvSpPr>
        <p:spPr>
          <a:xfrm>
            <a:off x="121166" y="843355"/>
            <a:ext cx="11949668" cy="93319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Наприклад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після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lb</a:t>
            </a:r>
            <a:r>
              <a:rPr lang="en-US" b="1" dirty="0">
                <a:solidFill>
                  <a:srgbClr val="FF0000"/>
                </a:solidFill>
              </a:rPr>
              <a:t> = Label(text = ‘</a:t>
            </a:r>
            <a:r>
              <a:rPr lang="ru-RU" b="1" dirty="0">
                <a:solidFill>
                  <a:srgbClr val="FF0000"/>
                </a:solidFill>
              </a:rPr>
              <a:t>Я </a:t>
            </a:r>
            <a:r>
              <a:rPr lang="ru-RU" b="1" dirty="0" err="1">
                <a:solidFill>
                  <a:srgbClr val="FF0000"/>
                </a:solidFill>
              </a:rPr>
              <a:t>навчаюсь</a:t>
            </a:r>
            <a:r>
              <a:rPr lang="ru-RU" b="1" dirty="0">
                <a:solidFill>
                  <a:srgbClr val="FF0000"/>
                </a:solidFill>
              </a:rPr>
              <a:t> у 8 </a:t>
            </a:r>
            <a:r>
              <a:rPr lang="ru-RU" b="1" dirty="0" err="1">
                <a:solidFill>
                  <a:srgbClr val="FF0000"/>
                </a:solidFill>
              </a:rPr>
              <a:t>класі</a:t>
            </a:r>
            <a:r>
              <a:rPr lang="ru-RU" b="1" dirty="0">
                <a:solidFill>
                  <a:srgbClr val="FF0000"/>
                </a:solidFill>
              </a:rPr>
              <a:t>’, </a:t>
            </a:r>
            <a:r>
              <a:rPr lang="en-US" b="1" dirty="0" err="1">
                <a:solidFill>
                  <a:srgbClr val="FF0000"/>
                </a:solidFill>
              </a:rPr>
              <a:t>bg</a:t>
            </a:r>
            <a:r>
              <a:rPr lang="en-US" b="1" dirty="0">
                <a:solidFill>
                  <a:srgbClr val="FF0000"/>
                </a:solidFill>
              </a:rPr>
              <a:t> = ‘yellow’, </a:t>
            </a:r>
            <a:r>
              <a:rPr lang="en-US" b="1" dirty="0" err="1">
                <a:solidFill>
                  <a:srgbClr val="FF0000"/>
                </a:solidFill>
              </a:rPr>
              <a:t>fg</a:t>
            </a:r>
            <a:r>
              <a:rPr lang="en-US" b="1" dirty="0">
                <a:solidFill>
                  <a:srgbClr val="FF0000"/>
                </a:solidFill>
              </a:rPr>
              <a:t> = ‘</a:t>
            </a:r>
            <a:r>
              <a:rPr lang="en-US" b="1" dirty="0" err="1">
                <a:solidFill>
                  <a:srgbClr val="FF0000"/>
                </a:solidFill>
              </a:rPr>
              <a:t>green’,font</a:t>
            </a:r>
            <a:r>
              <a:rPr lang="en-US" b="1" dirty="0">
                <a:solidFill>
                  <a:srgbClr val="FF0000"/>
                </a:solidFill>
              </a:rPr>
              <a:t> = ‘Arial 14’)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буде створено </a:t>
            </a:r>
            <a:r>
              <a:rPr lang="ru-RU" b="1" dirty="0" err="1">
                <a:solidFill>
                  <a:schemeClr val="tx1"/>
                </a:solidFill>
              </a:rPr>
              <a:t>напис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іменем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lb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у </a:t>
            </a:r>
            <a:r>
              <a:rPr lang="ru-RU" b="1" dirty="0" err="1">
                <a:solidFill>
                  <a:schemeClr val="tx1"/>
                </a:solidFill>
              </a:rPr>
              <a:t>якому</a:t>
            </a:r>
            <a:r>
              <a:rPr lang="ru-RU" b="1" dirty="0">
                <a:solidFill>
                  <a:schemeClr val="tx1"/>
                </a:solidFill>
              </a:rPr>
              <a:t> буде </a:t>
            </a:r>
            <a:r>
              <a:rPr lang="ru-RU" b="1" dirty="0" err="1">
                <a:solidFill>
                  <a:schemeClr val="tx1"/>
                </a:solidFill>
              </a:rPr>
              <a:t>зеленими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літерами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жовтому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фоні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виведено</a:t>
            </a:r>
            <a:r>
              <a:rPr lang="ru-RU" b="1" dirty="0">
                <a:solidFill>
                  <a:schemeClr val="tx1"/>
                </a:solidFill>
              </a:rPr>
              <a:t> текст Я </a:t>
            </a:r>
            <a:r>
              <a:rPr lang="ru-RU" b="1" dirty="0" err="1">
                <a:solidFill>
                  <a:schemeClr val="tx1"/>
                </a:solidFill>
              </a:rPr>
              <a:t>навчаюсь</a:t>
            </a:r>
            <a:r>
              <a:rPr lang="ru-RU" b="1" dirty="0">
                <a:solidFill>
                  <a:schemeClr val="tx1"/>
                </a:solidFill>
              </a:rPr>
              <a:t> у 8 </a:t>
            </a:r>
            <a:r>
              <a:rPr lang="ru-RU" b="1" dirty="0" err="1">
                <a:solidFill>
                  <a:schemeClr val="tx1"/>
                </a:solidFill>
              </a:rPr>
              <a:t>класі</a:t>
            </a:r>
            <a:r>
              <a:rPr lang="ru-RU" b="1" dirty="0">
                <a:solidFill>
                  <a:schemeClr val="tx1"/>
                </a:solidFill>
              </a:rPr>
              <a:t>, шрифт </a:t>
            </a:r>
            <a:r>
              <a:rPr lang="ru-RU" b="1" dirty="0" err="1">
                <a:solidFill>
                  <a:schemeClr val="tx1"/>
                </a:solidFill>
              </a:rPr>
              <a:t>символів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Arial, </a:t>
            </a:r>
            <a:r>
              <a:rPr lang="ru-RU" b="1" dirty="0" err="1">
                <a:solidFill>
                  <a:schemeClr val="tx1"/>
                </a:solidFill>
              </a:rPr>
              <a:t>розмір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символів</a:t>
            </a:r>
            <a:r>
              <a:rPr lang="ru-RU" b="1" dirty="0">
                <a:solidFill>
                  <a:schemeClr val="tx1"/>
                </a:solidFill>
              </a:rPr>
              <a:t> 14.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180C1587-FDEF-4799-F0BC-063994159326}"/>
              </a:ext>
            </a:extLst>
          </p:cNvPr>
          <p:cNvSpPr/>
          <p:nvPr/>
        </p:nvSpPr>
        <p:spPr>
          <a:xfrm>
            <a:off x="185435" y="2061065"/>
            <a:ext cx="9829422" cy="2735869"/>
          </a:xfrm>
          <a:prstGeom prst="roundRect">
            <a:avLst>
              <a:gd name="adj" fmla="val 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err="1">
                <a:solidFill>
                  <a:schemeClr val="bg1"/>
                </a:solidFill>
              </a:rPr>
              <a:t>from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tki</a:t>
            </a:r>
            <a:r>
              <a:rPr lang="en-US" sz="2400" b="1" dirty="0">
                <a:solidFill>
                  <a:schemeClr val="bg1"/>
                </a:solidFill>
              </a:rPr>
              <a:t>n</a:t>
            </a:r>
            <a:r>
              <a:rPr lang="uk-UA" sz="2400" b="1" dirty="0" err="1">
                <a:solidFill>
                  <a:schemeClr val="bg1"/>
                </a:solidFill>
              </a:rPr>
              <a:t>ter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import</a:t>
            </a:r>
            <a:r>
              <a:rPr lang="en-US" sz="2400" b="1" dirty="0">
                <a:solidFill>
                  <a:schemeClr val="bg1"/>
                </a:solidFill>
              </a:rPr>
              <a:t> *</a:t>
            </a:r>
            <a:endParaRPr lang="uk-UA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root=Tk()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root.geometry</a:t>
            </a:r>
            <a:r>
              <a:rPr lang="en-US" sz="2400" b="1" dirty="0">
                <a:solidFill>
                  <a:schemeClr val="bg1"/>
                </a:solidFill>
              </a:rPr>
              <a:t>(‘600x400’)</a:t>
            </a:r>
          </a:p>
          <a:p>
            <a:endParaRPr lang="uk-UA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FF00"/>
                </a:solidFill>
              </a:rPr>
              <a:t>lb</a:t>
            </a:r>
            <a:r>
              <a:rPr lang="en-US" sz="2400" b="1" dirty="0">
                <a:solidFill>
                  <a:srgbClr val="FFFF00"/>
                </a:solidFill>
              </a:rPr>
              <a:t> = Label(root, text = ‘</a:t>
            </a:r>
            <a:r>
              <a:rPr lang="ru-RU" sz="2400" b="1" dirty="0">
                <a:solidFill>
                  <a:srgbClr val="FFFF00"/>
                </a:solidFill>
              </a:rPr>
              <a:t>Я </a:t>
            </a:r>
            <a:r>
              <a:rPr lang="ru-RU" sz="2400" b="1" dirty="0" err="1">
                <a:solidFill>
                  <a:srgbClr val="FFFF00"/>
                </a:solidFill>
              </a:rPr>
              <a:t>навчаюсь</a:t>
            </a:r>
            <a:r>
              <a:rPr lang="ru-RU" sz="2400" b="1" dirty="0">
                <a:solidFill>
                  <a:srgbClr val="FFFF00"/>
                </a:solidFill>
              </a:rPr>
              <a:t> у 8 </a:t>
            </a:r>
            <a:r>
              <a:rPr lang="ru-RU" sz="2400" b="1" dirty="0" err="1">
                <a:solidFill>
                  <a:srgbClr val="FFFF00"/>
                </a:solidFill>
              </a:rPr>
              <a:t>класі</a:t>
            </a:r>
            <a:r>
              <a:rPr lang="ru-RU" sz="2400" b="1" dirty="0">
                <a:solidFill>
                  <a:srgbClr val="FFFF00"/>
                </a:solidFill>
              </a:rPr>
              <a:t>’, </a:t>
            </a:r>
            <a:r>
              <a:rPr lang="en-US" sz="2400" b="1" dirty="0" err="1">
                <a:solidFill>
                  <a:srgbClr val="FFFF00"/>
                </a:solidFill>
              </a:rPr>
              <a:t>bg</a:t>
            </a:r>
            <a:r>
              <a:rPr lang="en-US" sz="2400" b="1" dirty="0">
                <a:solidFill>
                  <a:srgbClr val="FFFF00"/>
                </a:solidFill>
              </a:rPr>
              <a:t> = ‘yellow’,</a:t>
            </a:r>
            <a:r>
              <a:rPr lang="uk-UA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fg</a:t>
            </a:r>
            <a:r>
              <a:rPr lang="en-US" sz="2400" b="1" dirty="0">
                <a:solidFill>
                  <a:srgbClr val="FFFF00"/>
                </a:solidFill>
              </a:rPr>
              <a:t> = ‘green’,</a:t>
            </a:r>
            <a:endParaRPr lang="uk-UA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font = ‘Arial 14’) </a:t>
            </a:r>
            <a:endParaRPr lang="uk-UA" sz="2400" b="1" dirty="0">
              <a:solidFill>
                <a:srgbClr val="FFFF00"/>
              </a:solidFill>
            </a:endParaRPr>
          </a:p>
          <a:p>
            <a:r>
              <a:rPr lang="en-US" sz="2400" b="1" dirty="0" err="1">
                <a:solidFill>
                  <a:srgbClr val="FFFF00"/>
                </a:solidFill>
              </a:rPr>
              <a:t>lb.pack</a:t>
            </a:r>
            <a:r>
              <a:rPr lang="en-US" sz="2400" b="1" dirty="0">
                <a:solidFill>
                  <a:srgbClr val="FFFF00"/>
                </a:solidFill>
              </a:rPr>
              <a:t>()</a:t>
            </a:r>
            <a:endParaRPr lang="en-US" sz="2400" b="1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id="{9B3844D9-D5B0-0E15-FCCB-04F7C7E61E48}"/>
              </a:ext>
            </a:extLst>
          </p:cNvPr>
          <p:cNvSpPr/>
          <p:nvPr/>
        </p:nvSpPr>
        <p:spPr>
          <a:xfrm flipH="1">
            <a:off x="3748823" y="2167603"/>
            <a:ext cx="3544390" cy="9854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Створення вікна з іменем</a:t>
            </a:r>
            <a:r>
              <a:rPr lang="en-US" b="1" dirty="0"/>
              <a:t> root</a:t>
            </a:r>
            <a:endParaRPr lang="uk-UA" b="1" dirty="0"/>
          </a:p>
        </p:txBody>
      </p:sp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id="{D6AB03AD-3F5F-459A-EC33-724642AC8C1E}"/>
              </a:ext>
            </a:extLst>
          </p:cNvPr>
          <p:cNvSpPr/>
          <p:nvPr/>
        </p:nvSpPr>
        <p:spPr>
          <a:xfrm rot="1202165" flipH="1">
            <a:off x="3595718" y="4420746"/>
            <a:ext cx="3850600" cy="11570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Створення та розміщення напису</a:t>
            </a:r>
          </a:p>
        </p:txBody>
      </p:sp>
      <p:sp>
        <p:nvSpPr>
          <p:cNvPr id="16" name="Блок-схема: альтернативний процес 15">
            <a:extLst>
              <a:ext uri="{FF2B5EF4-FFF2-40B4-BE49-F238E27FC236}">
                <a16:creationId xmlns:a16="http://schemas.microsoft.com/office/drawing/2014/main" id="{372E80BD-650A-E725-F367-790A9386AAB4}"/>
              </a:ext>
            </a:extLst>
          </p:cNvPr>
          <p:cNvSpPr/>
          <p:nvPr/>
        </p:nvSpPr>
        <p:spPr>
          <a:xfrm>
            <a:off x="222796" y="5937515"/>
            <a:ext cx="9104083" cy="67193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</a:t>
            </a:r>
            <a:r>
              <a:rPr lang="ru-RU" b="1" dirty="0">
                <a:solidFill>
                  <a:schemeClr val="tx1"/>
                </a:solidFill>
              </a:rPr>
              <a:t> час </a:t>
            </a:r>
            <a:r>
              <a:rPr lang="ru-RU" b="1" dirty="0" err="1">
                <a:solidFill>
                  <a:schemeClr val="tx1"/>
                </a:solidFill>
              </a:rPr>
              <a:t>створення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напису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властивості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width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задається</a:t>
            </a:r>
            <a:r>
              <a:rPr lang="ru-RU" b="1" dirty="0">
                <a:solidFill>
                  <a:schemeClr val="tx1"/>
                </a:solidFill>
              </a:rPr>
              <a:t>, то ширина </a:t>
            </a:r>
            <a:r>
              <a:rPr lang="ru-RU" b="1" dirty="0" err="1">
                <a:solidFill>
                  <a:schemeClr val="tx1"/>
                </a:solidFill>
              </a:rPr>
              <a:t>напису</a:t>
            </a:r>
            <a:r>
              <a:rPr lang="ru-RU" b="1" dirty="0">
                <a:solidFill>
                  <a:schemeClr val="tx1"/>
                </a:solidFill>
              </a:rPr>
              <a:t> автоматично </a:t>
            </a:r>
            <a:r>
              <a:rPr lang="ru-RU" b="1" dirty="0" err="1">
                <a:solidFill>
                  <a:schemeClr val="tx1"/>
                </a:solidFill>
              </a:rPr>
              <a:t>визначається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довжиною</a:t>
            </a:r>
            <a:r>
              <a:rPr lang="ru-RU" b="1" dirty="0">
                <a:solidFill>
                  <a:schemeClr val="tx1"/>
                </a:solidFill>
              </a:rPr>
              <a:t> тексту, 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значенням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властивості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text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7" name="Рисунок 16">
            <a:hlinkClick r:id="rId5"/>
            <a:extLst>
              <a:ext uri="{FF2B5EF4-FFF2-40B4-BE49-F238E27FC236}">
                <a16:creationId xmlns:a16="http://schemas.microsoft.com/office/drawing/2014/main" id="{3CA12566-87F8-4767-BE92-C56DE4CB4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" y="5946377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AAE31AE6-B042-93F3-4DAC-E5FB1012A85E}"/>
              </a:ext>
            </a:extLst>
          </p:cNvPr>
          <p:cNvSpPr/>
          <p:nvPr/>
        </p:nvSpPr>
        <p:spPr>
          <a:xfrm>
            <a:off x="121166" y="77000"/>
            <a:ext cx="11949668" cy="91577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Хоча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написи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призначені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переважно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виведення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текстів</a:t>
            </a:r>
            <a:r>
              <a:rPr lang="ru-RU" b="1" dirty="0">
                <a:solidFill>
                  <a:schemeClr val="tx1"/>
                </a:solidFill>
              </a:rPr>
              <a:t>, але з ними, як і з </a:t>
            </a:r>
            <a:r>
              <a:rPr lang="ru-RU" b="1" dirty="0" err="1">
                <a:solidFill>
                  <a:schemeClr val="tx1"/>
                </a:solidFill>
              </a:rPr>
              <a:t>вікнами</a:t>
            </a:r>
            <a:r>
              <a:rPr lang="ru-RU" b="1" dirty="0">
                <a:solidFill>
                  <a:schemeClr val="tx1"/>
                </a:solidFill>
              </a:rPr>
              <a:t> і кнопками,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пов’язу-вати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обробники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різних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подій</a:t>
            </a:r>
            <a:r>
              <a:rPr lang="ru-RU" b="1" dirty="0">
                <a:solidFill>
                  <a:schemeClr val="tx1"/>
                </a:solidFill>
              </a:rPr>
              <a:t>. З </a:t>
            </a:r>
            <a:r>
              <a:rPr lang="ru-RU" b="1" dirty="0" err="1">
                <a:solidFill>
                  <a:schemeClr val="tx1"/>
                </a:solidFill>
              </a:rPr>
              <a:t>написом</a:t>
            </a:r>
            <a:r>
              <a:rPr lang="ru-RU" b="1" dirty="0">
                <a:solidFill>
                  <a:schemeClr val="tx1"/>
                </a:solidFill>
              </a:rPr>
              <a:t>, як і з </a:t>
            </a:r>
            <a:r>
              <a:rPr lang="ru-RU" b="1" dirty="0" err="1">
                <a:solidFill>
                  <a:schemeClr val="tx1"/>
                </a:solidFill>
              </a:rPr>
              <a:t>вікном</a:t>
            </a:r>
            <a:r>
              <a:rPr lang="ru-RU" b="1" dirty="0">
                <a:solidFill>
                  <a:schemeClr val="tx1"/>
                </a:solidFill>
              </a:rPr>
              <a:t> проєкту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кнопкою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пов’язати</a:t>
            </a:r>
            <a:r>
              <a:rPr lang="ru-RU" b="1" dirty="0">
                <a:solidFill>
                  <a:schemeClr val="tx1"/>
                </a:solidFill>
              </a:rPr>
              <a:t> процедуру – </a:t>
            </a:r>
            <a:r>
              <a:rPr lang="ru-RU" b="1" dirty="0" err="1">
                <a:solidFill>
                  <a:schemeClr val="tx1"/>
                </a:solidFill>
              </a:rPr>
              <a:t>обробник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деякої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події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використовуючи</a:t>
            </a:r>
            <a:r>
              <a:rPr lang="ru-RU" b="1" dirty="0">
                <a:solidFill>
                  <a:schemeClr val="tx1"/>
                </a:solidFill>
              </a:rPr>
              <a:t> метод </a:t>
            </a:r>
            <a:r>
              <a:rPr lang="en-US" b="1" dirty="0">
                <a:solidFill>
                  <a:srgbClr val="FF0000"/>
                </a:solidFill>
              </a:rPr>
              <a:t>bind():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BD3A010F-568E-9C03-3B34-4DB2FEA0C0C1}"/>
              </a:ext>
            </a:extLst>
          </p:cNvPr>
          <p:cNvSpPr/>
          <p:nvPr/>
        </p:nvSpPr>
        <p:spPr>
          <a:xfrm>
            <a:off x="2969622" y="2490651"/>
            <a:ext cx="9014126" cy="809898"/>
          </a:xfrm>
          <a:prstGeom prst="roundRect">
            <a:avLst>
              <a:gd name="adj" fmla="val 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ім’я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напису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  <a:r>
              <a:rPr lang="en-US" sz="3200" b="1" dirty="0">
                <a:solidFill>
                  <a:srgbClr val="FFFF00"/>
                </a:solidFill>
              </a:rPr>
              <a:t>bind(‘</a:t>
            </a:r>
            <a:r>
              <a:rPr lang="ru-RU" sz="3200" b="1" dirty="0" err="1">
                <a:solidFill>
                  <a:srgbClr val="FFFF00"/>
                </a:solidFill>
              </a:rPr>
              <a:t>подія</a:t>
            </a:r>
            <a:r>
              <a:rPr lang="ru-RU" sz="3200" b="1" dirty="0">
                <a:solidFill>
                  <a:srgbClr val="FFFF00"/>
                </a:solidFill>
              </a:rPr>
              <a:t>’, </a:t>
            </a:r>
            <a:r>
              <a:rPr lang="ru-RU" sz="3200" b="1" dirty="0" err="1">
                <a:solidFill>
                  <a:srgbClr val="FFFF00"/>
                </a:solidFill>
              </a:rPr>
              <a:t>ім’я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процедури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hlinkClick r:id="rId5"/>
            <a:extLst>
              <a:ext uri="{FF2B5EF4-FFF2-40B4-BE49-F238E27FC236}">
                <a16:creationId xmlns:a16="http://schemas.microsoft.com/office/drawing/2014/main" id="{7693F48C-037F-6894-6CEE-681A2D3F8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" y="5946377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4E7478E0-E8EE-6D9C-AE60-A1A0D5F3DBE0}"/>
              </a:ext>
            </a:extLst>
          </p:cNvPr>
          <p:cNvSpPr/>
          <p:nvPr/>
        </p:nvSpPr>
        <p:spPr>
          <a:xfrm>
            <a:off x="344247" y="927635"/>
            <a:ext cx="6315124" cy="5289081"/>
          </a:xfrm>
          <a:prstGeom prst="roundRect">
            <a:avLst>
              <a:gd name="adj" fmla="val 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err="1">
                <a:solidFill>
                  <a:schemeClr val="bg1"/>
                </a:solidFill>
              </a:rPr>
              <a:t>from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tki</a:t>
            </a:r>
            <a:r>
              <a:rPr lang="en-US" sz="2400" b="1" dirty="0">
                <a:solidFill>
                  <a:schemeClr val="bg1"/>
                </a:solidFill>
              </a:rPr>
              <a:t>n</a:t>
            </a:r>
            <a:r>
              <a:rPr lang="uk-UA" sz="2400" b="1" dirty="0" err="1">
                <a:solidFill>
                  <a:schemeClr val="bg1"/>
                </a:solidFill>
              </a:rPr>
              <a:t>ter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import</a:t>
            </a:r>
            <a:r>
              <a:rPr lang="en-US" sz="2400" b="1" dirty="0">
                <a:solidFill>
                  <a:schemeClr val="bg1"/>
                </a:solidFill>
              </a:rPr>
              <a:t> *</a:t>
            </a:r>
            <a:endParaRPr lang="uk-UA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def </a:t>
            </a:r>
            <a:r>
              <a:rPr lang="en-US" sz="2400" b="1" dirty="0" err="1">
                <a:solidFill>
                  <a:srgbClr val="FFFF00"/>
                </a:solidFill>
              </a:rPr>
              <a:t>lb_click</a:t>
            </a:r>
            <a:r>
              <a:rPr lang="en-US" sz="2400" b="1" dirty="0">
                <a:solidFill>
                  <a:srgbClr val="FFFF00"/>
                </a:solidFill>
              </a:rPr>
              <a:t>(event) :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       </a:t>
            </a:r>
            <a:r>
              <a:rPr lang="en-US" sz="2400" b="1" dirty="0" err="1">
                <a:solidFill>
                  <a:srgbClr val="FFFF00"/>
                </a:solidFill>
              </a:rPr>
              <a:t>lb</a:t>
            </a:r>
            <a:r>
              <a:rPr lang="en-US" sz="2400" b="1" dirty="0">
                <a:solidFill>
                  <a:srgbClr val="FFFF00"/>
                </a:solidFill>
              </a:rPr>
              <a:t>[‘</a:t>
            </a:r>
            <a:r>
              <a:rPr lang="en-US" sz="2400" b="1" dirty="0" err="1">
                <a:solidFill>
                  <a:srgbClr val="FFFF00"/>
                </a:solidFill>
              </a:rPr>
              <a:t>texy</a:t>
            </a:r>
            <a:r>
              <a:rPr lang="en-US" sz="2400" b="1" dirty="0">
                <a:solidFill>
                  <a:srgbClr val="FFFF00"/>
                </a:solidFill>
              </a:rPr>
              <a:t>’] = ‘</a:t>
            </a:r>
            <a:r>
              <a:rPr lang="uk-UA" sz="2400" b="1" dirty="0">
                <a:solidFill>
                  <a:srgbClr val="FFFF00"/>
                </a:solidFill>
              </a:rPr>
              <a:t>Привіт усім!</a:t>
            </a:r>
            <a:r>
              <a:rPr lang="en-US" sz="2400" b="1" dirty="0">
                <a:solidFill>
                  <a:srgbClr val="FFFF00"/>
                </a:solidFill>
              </a:rPr>
              <a:t>’</a:t>
            </a:r>
            <a:endParaRPr lang="uk-UA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       </a:t>
            </a:r>
            <a:r>
              <a:rPr lang="en-US" sz="2400" b="1" dirty="0" err="1">
                <a:solidFill>
                  <a:srgbClr val="FFFF00"/>
                </a:solidFill>
              </a:rPr>
              <a:t>lb</a:t>
            </a:r>
            <a:r>
              <a:rPr lang="en-US" sz="2400" b="1" dirty="0">
                <a:solidFill>
                  <a:srgbClr val="FFFF00"/>
                </a:solidFill>
              </a:rPr>
              <a:t>[‘font’] = 14</a:t>
            </a:r>
            <a:endParaRPr lang="uk-UA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       </a:t>
            </a:r>
            <a:r>
              <a:rPr lang="en-US" sz="2400" b="1" dirty="0" err="1">
                <a:solidFill>
                  <a:srgbClr val="FFFF00"/>
                </a:solidFill>
              </a:rPr>
              <a:t>lb</a:t>
            </a:r>
            <a:r>
              <a:rPr lang="en-US" sz="2400" b="1" dirty="0">
                <a:solidFill>
                  <a:srgbClr val="FFFF00"/>
                </a:solidFill>
              </a:rPr>
              <a:t>[‘</a:t>
            </a:r>
            <a:r>
              <a:rPr lang="en-US" sz="2400" b="1" dirty="0" err="1">
                <a:solidFill>
                  <a:srgbClr val="FFFF00"/>
                </a:solidFill>
              </a:rPr>
              <a:t>fg</a:t>
            </a:r>
            <a:r>
              <a:rPr lang="en-US" sz="2400" b="1" dirty="0">
                <a:solidFill>
                  <a:srgbClr val="FFFF00"/>
                </a:solidFill>
              </a:rPr>
              <a:t>’] = ‘red’</a:t>
            </a:r>
            <a:endParaRPr lang="uk-UA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        </a:t>
            </a:r>
            <a:r>
              <a:rPr lang="en-US" sz="2400" b="1" dirty="0" err="1">
                <a:solidFill>
                  <a:srgbClr val="FFFF00"/>
                </a:solidFill>
              </a:rPr>
              <a:t>lb</a:t>
            </a:r>
            <a:r>
              <a:rPr lang="en-US" sz="2400" b="1" dirty="0">
                <a:solidFill>
                  <a:srgbClr val="FFFF00"/>
                </a:solidFill>
              </a:rPr>
              <a:t>[‘</a:t>
            </a:r>
            <a:r>
              <a:rPr lang="en-US" sz="2400" b="1" dirty="0" err="1">
                <a:solidFill>
                  <a:srgbClr val="FFFF00"/>
                </a:solidFill>
              </a:rPr>
              <a:t>bg</a:t>
            </a:r>
            <a:r>
              <a:rPr lang="en-US" sz="2400" b="1" dirty="0">
                <a:solidFill>
                  <a:srgbClr val="FFFF00"/>
                </a:solidFill>
              </a:rPr>
              <a:t>’] = ‘yellow’</a:t>
            </a:r>
            <a:endParaRPr lang="uk-UA" sz="2400" b="1" dirty="0">
              <a:solidFill>
                <a:srgbClr val="FFFF00"/>
              </a:solidFill>
            </a:endParaRPr>
          </a:p>
          <a:p>
            <a:endParaRPr lang="uk-UA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root=Tk()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root.geometry</a:t>
            </a:r>
            <a:r>
              <a:rPr lang="en-US" sz="2400" b="1" dirty="0">
                <a:solidFill>
                  <a:schemeClr val="bg1"/>
                </a:solidFill>
              </a:rPr>
              <a:t>(‘300x200’)</a:t>
            </a:r>
          </a:p>
          <a:p>
            <a:endParaRPr lang="uk-UA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lb</a:t>
            </a:r>
            <a:r>
              <a:rPr lang="en-US" sz="2400" b="1" dirty="0">
                <a:solidFill>
                  <a:schemeClr val="bg1"/>
                </a:solidFill>
              </a:rPr>
              <a:t> = Label(root, text = ‘</a:t>
            </a:r>
            <a:r>
              <a:rPr lang="uk-UA" sz="2400" b="1" dirty="0">
                <a:solidFill>
                  <a:schemeClr val="bg1"/>
                </a:solidFill>
              </a:rPr>
              <a:t>Це напис</a:t>
            </a:r>
            <a:r>
              <a:rPr lang="ru-RU" sz="2400" b="1" dirty="0">
                <a:solidFill>
                  <a:schemeClr val="bg1"/>
                </a:solidFill>
              </a:rPr>
              <a:t>’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endParaRPr lang="uk-UA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FF00"/>
                </a:solidFill>
              </a:rPr>
              <a:t>lb.bind</a:t>
            </a:r>
            <a:r>
              <a:rPr lang="en-US" sz="2400" b="1" dirty="0">
                <a:solidFill>
                  <a:srgbClr val="FFFF00"/>
                </a:solidFill>
              </a:rPr>
              <a:t>(‘&lt;1&gt;’, </a:t>
            </a:r>
            <a:r>
              <a:rPr lang="en-US" sz="2400" b="1" dirty="0" err="1">
                <a:solidFill>
                  <a:srgbClr val="FFFF00"/>
                </a:solidFill>
              </a:rPr>
              <a:t>lb_click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lb.pack</a:t>
            </a:r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b="1" dirty="0" err="1">
                <a:solidFill>
                  <a:schemeClr val="bg1"/>
                </a:solidFill>
              </a:rPr>
              <a:t>pady</a:t>
            </a:r>
            <a:r>
              <a:rPr lang="en-US" sz="2400" b="1" dirty="0">
                <a:solidFill>
                  <a:schemeClr val="bg1"/>
                </a:solidFill>
              </a:rPr>
              <a:t>=20)</a:t>
            </a:r>
            <a:endParaRPr lang="en-US" sz="2400" b="1" i="0" dirty="0">
              <a:solidFill>
                <a:schemeClr val="bg1"/>
              </a:solidFill>
              <a:effectLst/>
            </a:endParaRPr>
          </a:p>
          <a:p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62D7EDBE-F12A-DDD8-178A-B7BC0CDDE0DF}"/>
              </a:ext>
            </a:extLst>
          </p:cNvPr>
          <p:cNvSpPr/>
          <p:nvPr/>
        </p:nvSpPr>
        <p:spPr>
          <a:xfrm flipH="1">
            <a:off x="4364577" y="1603664"/>
            <a:ext cx="3862125" cy="9854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Функція зміни параметрів напису</a:t>
            </a:r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id="{4B7D8D2D-623E-5738-60CF-D46BA1E41426}"/>
              </a:ext>
            </a:extLst>
          </p:cNvPr>
          <p:cNvSpPr/>
          <p:nvPr/>
        </p:nvSpPr>
        <p:spPr>
          <a:xfrm flipH="1">
            <a:off x="4562634" y="4754194"/>
            <a:ext cx="4080800" cy="125462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Створення обробника події для напису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4" name="Блок-схема: альтернативний процес 13">
            <a:extLst>
              <a:ext uri="{FF2B5EF4-FFF2-40B4-BE49-F238E27FC236}">
                <a16:creationId xmlns:a16="http://schemas.microsoft.com/office/drawing/2014/main" id="{42561ABB-B0E1-ADEB-280F-0DC0394EC48A}"/>
              </a:ext>
            </a:extLst>
          </p:cNvPr>
          <p:cNvSpPr/>
          <p:nvPr/>
        </p:nvSpPr>
        <p:spPr>
          <a:xfrm>
            <a:off x="121166" y="77001"/>
            <a:ext cx="11949668" cy="65452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Наприклад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потрібно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щоб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після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Click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написом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іменем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lb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колір</a:t>
            </a:r>
            <a:r>
              <a:rPr lang="ru-RU" b="1" dirty="0">
                <a:solidFill>
                  <a:schemeClr val="tx1"/>
                </a:solidFill>
              </a:rPr>
              <a:t> фону </a:t>
            </a:r>
            <a:r>
              <a:rPr lang="ru-RU" b="1" dirty="0" err="1">
                <a:solidFill>
                  <a:schemeClr val="tx1"/>
                </a:solidFill>
              </a:rPr>
              <a:t>напису</a:t>
            </a:r>
            <a:r>
              <a:rPr lang="ru-RU" b="1" dirty="0">
                <a:solidFill>
                  <a:schemeClr val="tx1"/>
                </a:solidFill>
              </a:rPr>
              <a:t> ставав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жовтим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колір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символів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червоним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розмір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символів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ru-RU" b="1" dirty="0">
                <a:solidFill>
                  <a:schemeClr val="tx1"/>
                </a:solidFill>
              </a:rPr>
              <a:t>, у </a:t>
            </a:r>
            <a:r>
              <a:rPr lang="ru-RU" b="1" dirty="0" err="1">
                <a:solidFill>
                  <a:schemeClr val="tx1"/>
                </a:solidFill>
              </a:rPr>
              <a:t>напис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виводився</a:t>
            </a:r>
            <a:r>
              <a:rPr lang="ru-RU" b="1" dirty="0">
                <a:solidFill>
                  <a:schemeClr val="tx1"/>
                </a:solidFill>
              </a:rPr>
              <a:t> заданий текст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Привіт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усім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id="{C845ECF7-0549-226C-ADA5-5B3ECCA90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" y="5946377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561</Words>
  <Application>Microsoft Office PowerPoint</Application>
  <PresentationFormat>Широкий екран</PresentationFormat>
  <Paragraphs>56</Paragraphs>
  <Slides>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a_Assuan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611</cp:revision>
  <dcterms:created xsi:type="dcterms:W3CDTF">2023-03-17T21:15:50Z</dcterms:created>
  <dcterms:modified xsi:type="dcterms:W3CDTF">2025-12-16T19:44:02Z</dcterms:modified>
</cp:coreProperties>
</file>