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75" r:id="rId4"/>
    <p:sldId id="272" r:id="rId5"/>
    <p:sldId id="268" r:id="rId6"/>
    <p:sldId id="258" r:id="rId7"/>
    <p:sldId id="257" r:id="rId8"/>
    <p:sldId id="259" r:id="rId9"/>
    <p:sldId id="260" r:id="rId10"/>
    <p:sldId id="269" r:id="rId11"/>
    <p:sldId id="270" r:id="rId12"/>
    <p:sldId id="271" r:id="rId13"/>
    <p:sldId id="274" r:id="rId14"/>
    <p:sldId id="261" r:id="rId15"/>
    <p:sldId id="262" r:id="rId16"/>
    <p:sldId id="26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DE2C520A-38FF-4687-8C66-0474D1EA2FB4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04A56D6-592C-4BBA-9613-3B35D069C5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>
                <a:solidFill>
                  <a:srgbClr val="FF0000"/>
                </a:solidFill>
                <a:latin typeface="e-Ukraine"/>
              </a:rPr>
              <a:t>Вплив</a:t>
            </a:r>
            <a:r>
              <a:rPr lang="ru-RU" sz="6600" dirty="0">
                <a:solidFill>
                  <a:srgbClr val="FF0000"/>
                </a:solidFill>
                <a:latin typeface="e-Ukraine"/>
              </a:rPr>
              <a:t> </a:t>
            </a:r>
            <a:r>
              <a:rPr lang="ru-RU" sz="6600" dirty="0" err="1">
                <a:solidFill>
                  <a:srgbClr val="FF0000"/>
                </a:solidFill>
                <a:latin typeface="e-Ukraine"/>
              </a:rPr>
              <a:t>рельєфу</a:t>
            </a:r>
            <a:r>
              <a:rPr lang="ru-RU" sz="6600" dirty="0">
                <a:solidFill>
                  <a:srgbClr val="FF0000"/>
                </a:solidFill>
                <a:latin typeface="e-Ukraine"/>
              </a:rPr>
              <a:t> та </a:t>
            </a:r>
            <a:r>
              <a:rPr lang="ru-RU" sz="6600" dirty="0" err="1">
                <a:solidFill>
                  <a:srgbClr val="FF0000"/>
                </a:solidFill>
                <a:latin typeface="e-Ukraine"/>
              </a:rPr>
              <a:t>клімату</a:t>
            </a:r>
            <a:r>
              <a:rPr lang="ru-RU" sz="6600" dirty="0">
                <a:solidFill>
                  <a:srgbClr val="FF0000"/>
                </a:solidFill>
                <a:latin typeface="e-Ukraine"/>
              </a:rPr>
              <a:t> на </a:t>
            </a:r>
            <a:r>
              <a:rPr lang="ru-RU" sz="6600" dirty="0" err="1">
                <a:solidFill>
                  <a:srgbClr val="FF0000"/>
                </a:solidFill>
                <a:latin typeface="e-Ukraine"/>
              </a:rPr>
              <a:t>річки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800" b="1" i="1">
                <a:solidFill>
                  <a:srgbClr val="FF0000"/>
                </a:solidFill>
              </a:rPr>
              <a:t>Паводок</a:t>
            </a:r>
            <a:r>
              <a:rPr lang="en-US" altLang="en-US" sz="2800" b="1" i="1"/>
              <a:t> — фаза водного режиму річки, яка характеризується відносно короткочасним підняттям рівня і збільшенням витрат води переважно під час зливових дощів та інтенсивного танення снігу внаслідок відлиг і може спостерігатися у різні сезони.</a:t>
            </a:r>
            <a:endParaRPr lang="en-US" altLang="en-US" sz="2800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b="1" i="1">
                <a:solidFill>
                  <a:srgbClr val="FF0000"/>
                </a:solidFill>
              </a:rPr>
              <a:t>Повінь (водопілля) </a:t>
            </a:r>
            <a:r>
              <a:rPr lang="en-US" altLang="en-US" b="1"/>
              <a:t>– фаза водного режиму річки, яка щороку повторюється в один і той самий період року, характеризується найбільшою водністю, високим і тривалим підйомом та спадом рівнів води у річці.</a:t>
            </a:r>
            <a:endParaRPr lang="en-US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8185" y="1741805"/>
            <a:ext cx="8369300" cy="44234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370" y="200025"/>
            <a:ext cx="8400415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Визначити</a:t>
            </a:r>
            <a:r>
              <a:rPr lang="ru-RU" sz="3200" b="1" dirty="0"/>
              <a:t> </a:t>
            </a:r>
            <a:r>
              <a:rPr lang="ru-RU" sz="3200" b="1" dirty="0" err="1"/>
              <a:t>падіння</a:t>
            </a:r>
            <a:r>
              <a:rPr lang="ru-RU" sz="3200" b="1" dirty="0"/>
              <a:t> та </a:t>
            </a:r>
            <a:r>
              <a:rPr lang="ru-RU" sz="3200" b="1" dirty="0" err="1"/>
              <a:t>похил</a:t>
            </a:r>
            <a:r>
              <a:rPr lang="ru-RU" sz="3200" b="1" dirty="0"/>
              <a:t> </a:t>
            </a:r>
            <a:r>
              <a:rPr lang="ru-RU" sz="3200" b="1" dirty="0" err="1"/>
              <a:t>річки</a:t>
            </a:r>
            <a:r>
              <a:rPr lang="ru-RU" sz="3200" b="1" dirty="0"/>
              <a:t> </a:t>
            </a:r>
            <a:r>
              <a:rPr lang="uk-UA" altLang="ru-RU" sz="3200" b="1" dirty="0"/>
              <a:t>Тетерів</a:t>
            </a:r>
            <a:r>
              <a:rPr lang="ru-RU" sz="3200" b="1" dirty="0"/>
              <a:t> </a:t>
            </a:r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err="1"/>
              <a:t>висота</a:t>
            </a:r>
            <a:r>
              <a:rPr lang="ru-RU" sz="3200" b="1" dirty="0"/>
              <a:t> </a:t>
            </a:r>
            <a:r>
              <a:rPr lang="ru-RU" sz="3200" b="1" dirty="0" err="1"/>
              <a:t>витоку</a:t>
            </a:r>
            <a:r>
              <a:rPr lang="ru-RU" sz="3200" b="1" dirty="0"/>
              <a:t> 314 м </a:t>
            </a:r>
            <a:r>
              <a:rPr lang="ru-RU" sz="3200" b="1" dirty="0" err="1"/>
              <a:t>висота</a:t>
            </a:r>
            <a:r>
              <a:rPr lang="ru-RU" sz="3200" b="1" dirty="0"/>
              <a:t> гирла 150 м </a:t>
            </a:r>
            <a:r>
              <a:rPr lang="ru-RU" sz="3200" b="1" dirty="0" err="1"/>
              <a:t>довжина</a:t>
            </a:r>
            <a:r>
              <a:rPr lang="ru-RU" sz="3200" b="1" dirty="0"/>
              <a:t> 385 км)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Дано: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Figtree"/>
              </a:rPr>
              <a:t>L = 385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км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Н1 = 314 м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Н2 = 150 м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П - ?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Падіння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)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- ?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Похил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річки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)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﻿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Розв'язання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: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П = Н1 – Н2 = 314 - 150 = 164 м = 16400 см;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= 16400 см : 385 км = 43 см/км.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Відповідь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падіння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річки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дорівнює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164 метра,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похил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річки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– 43 см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кілометр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Figtree"/>
              </a:rPr>
              <a:t>довжини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gtree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Figtree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550" y="591185"/>
            <a:ext cx="9117965" cy="6266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635"/>
            <a:ext cx="8229600" cy="6333490"/>
          </a:xfrm>
        </p:spPr>
        <p:txBody>
          <a:bodyPr/>
          <a:p>
            <a:pPr algn="ctr"/>
            <a:r>
              <a:rPr lang="en-US" altLang="en-US" sz="2800">
                <a:solidFill>
                  <a:srgbClr val="FF0000"/>
                </a:solidFill>
              </a:rPr>
              <a:t>Географічний диктант: Річки та їхні характеристики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1800"/>
              <a:t> </a:t>
            </a:r>
            <a:r>
              <a:rPr lang="en-US" altLang="en-US" sz="2000"/>
              <a:t>Дайте визначення або завершіть речення</a:t>
            </a:r>
            <a:endParaRPr lang="en-US" altLang="en-US" sz="2000"/>
          </a:p>
          <a:p>
            <a:r>
              <a:rPr lang="en-US" altLang="en-US" sz="2000"/>
              <a:t>Місце, де річка бере свій початок, називається...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Місце впадання річки в іншу річку, озеро або море — це...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Територія, з якої річка разом із притоками збирає воду, називається...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Межа, що розділяє два сусідні річкові басейни, — це...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Головна річка з усіма її притоками утворює...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Заглиблення в земній поверхні, по якому постійно тече річка, називається...</a:t>
            </a:r>
            <a:endParaRPr lang="en-U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350" y="629285"/>
            <a:ext cx="8915400" cy="5861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835623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Рельєф</a:t>
            </a:r>
            <a:r>
              <a:rPr lang="ru-RU" sz="3200" dirty="0" smtClean="0"/>
              <a:t> є одним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чинників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формують</a:t>
            </a:r>
            <a:r>
              <a:rPr lang="ru-RU" sz="3200" dirty="0" smtClean="0"/>
              <a:t> характер </a:t>
            </a:r>
            <a:r>
              <a:rPr lang="ru-RU" sz="3200" dirty="0" err="1" smtClean="0"/>
              <a:t>річки.Напрямок</a:t>
            </a:r>
            <a:r>
              <a:rPr lang="ru-RU" sz="3200" dirty="0" smtClean="0"/>
              <a:t> та </a:t>
            </a:r>
            <a:r>
              <a:rPr lang="ru-RU" sz="3200" dirty="0" err="1" smtClean="0"/>
              <a:t>швидкість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течії:У</a:t>
            </a:r>
            <a:r>
              <a:rPr lang="ru-RU" sz="3200" dirty="0" smtClean="0"/>
              <a:t> горах (</a:t>
            </a:r>
            <a:r>
              <a:rPr lang="ru-RU" sz="3200" dirty="0" err="1" smtClean="0"/>
              <a:t>гірський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рельєф</a:t>
            </a:r>
            <a:r>
              <a:rPr lang="ru-RU" sz="3200" dirty="0" smtClean="0"/>
              <a:t>):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У 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горах (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гірський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рельєф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):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Річки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мають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великий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похил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і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значне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падіння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що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зумовлює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їхню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високу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швидкість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та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бурхливий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характер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течії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. Вода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рухається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з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вищих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ea typeface="+mj-ea"/>
                <a:cs typeface="+mj-cs"/>
              </a:rPr>
              <a:t>ділянок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На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рівнинах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(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рівнинний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рельєф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):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Похил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і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падіння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річок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є невеликими, тому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течія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спокійна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та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повільна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Річки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часто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звиваються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утворюючи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меандри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Форма </a:t>
            </a:r>
            <a:r>
              <a:rPr lang="ru-RU" sz="2800" b="1" dirty="0" err="1" smtClean="0"/>
              <a:t>річкової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долини</a:t>
            </a:r>
            <a:r>
              <a:rPr lang="ru-RU" sz="2800" b="1" dirty="0" smtClean="0"/>
              <a:t> та русла:</a:t>
            </a:r>
            <a:endParaRPr lang="ru-RU" sz="2800" b="1" dirty="0" smtClean="0"/>
          </a:p>
          <a:p>
            <a:pPr>
              <a:buFont typeface="Arial" panose="020B0604020202020204"/>
              <a:buChar char="•"/>
            </a:pPr>
            <a:r>
              <a:rPr lang="ru-RU" sz="2800" b="1" dirty="0" smtClean="0"/>
              <a:t>У горах: </a:t>
            </a:r>
            <a:r>
              <a:rPr lang="ru-RU" sz="2800" b="1" dirty="0" err="1" smtClean="0"/>
              <a:t>Долини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зазвичай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вузькі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глибокі</a:t>
            </a:r>
            <a:r>
              <a:rPr lang="ru-RU" sz="2800" b="1" dirty="0" smtClean="0"/>
              <a:t> (V-</a:t>
            </a:r>
            <a:r>
              <a:rPr lang="ru-RU" sz="2800" b="1" dirty="0" err="1" smtClean="0"/>
              <a:t>подібні</a:t>
            </a:r>
            <a:r>
              <a:rPr lang="ru-RU" sz="2800" b="1" dirty="0" smtClean="0"/>
              <a:t>), русло </a:t>
            </a:r>
            <a:r>
              <a:rPr lang="ru-RU" sz="2800" b="1" dirty="0" err="1" smtClean="0"/>
              <a:t>пряме</a:t>
            </a:r>
            <a:r>
              <a:rPr lang="ru-RU" sz="2800" b="1" dirty="0" smtClean="0"/>
              <a:t>, часто з порогами та </a:t>
            </a:r>
            <a:r>
              <a:rPr lang="ru-RU" sz="2800" b="1" dirty="0" err="1" smtClean="0"/>
              <a:t>водоспадами</a:t>
            </a:r>
            <a:r>
              <a:rPr lang="ru-RU" sz="2800" b="1" dirty="0" smtClean="0"/>
              <a:t> (там, де на </a:t>
            </a:r>
            <a:r>
              <a:rPr lang="ru-RU" sz="2800" b="1" dirty="0" err="1" smtClean="0"/>
              <a:t>поверхню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виходять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тверді</a:t>
            </a:r>
            <a:r>
              <a:rPr lang="ru-RU" sz="2800" b="1" dirty="0" smtClean="0"/>
              <a:t> породи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є </a:t>
            </a:r>
            <a:r>
              <a:rPr lang="ru-RU" sz="2800" b="1" dirty="0" err="1" smtClean="0"/>
              <a:t>різкі</a:t>
            </a:r>
            <a:r>
              <a:rPr lang="ru-RU" sz="2800" b="1" dirty="0" smtClean="0"/>
              <a:t> перепади </a:t>
            </a:r>
            <a:r>
              <a:rPr lang="ru-RU" sz="2800" b="1" dirty="0" err="1" smtClean="0"/>
              <a:t>висот</a:t>
            </a:r>
            <a:r>
              <a:rPr lang="ru-RU" sz="2800" b="1" dirty="0" smtClean="0"/>
              <a:t>).</a:t>
            </a:r>
            <a:endParaRPr lang="ru-RU" sz="2800" b="1" dirty="0" smtClean="0"/>
          </a:p>
          <a:p>
            <a:pPr>
              <a:buFont typeface="Arial" panose="020B0604020202020204"/>
              <a:buChar char="•"/>
            </a:pPr>
            <a:r>
              <a:rPr lang="ru-RU" sz="2800" b="1" dirty="0" smtClean="0"/>
              <a:t>На </a:t>
            </a:r>
            <a:r>
              <a:rPr lang="ru-RU" sz="2800" b="1" dirty="0" err="1" smtClean="0"/>
              <a:t>рівнинах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Долини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широкі</a:t>
            </a:r>
            <a:r>
              <a:rPr lang="ru-RU" sz="2800" b="1" dirty="0" smtClean="0"/>
              <a:t>, русло </a:t>
            </a:r>
            <a:r>
              <a:rPr lang="ru-RU" sz="2800" b="1" dirty="0" err="1" smtClean="0"/>
              <a:t>звивисте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утворюються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заплави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стариці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старі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ділянки</a:t>
            </a:r>
            <a:r>
              <a:rPr lang="ru-RU" sz="2800" b="1" dirty="0" smtClean="0"/>
              <a:t> русла).</a:t>
            </a:r>
            <a:endParaRPr lang="ru-RU" sz="2800" b="1" dirty="0" smtClean="0"/>
          </a:p>
          <a:p>
            <a:endParaRPr lang="ru-RU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/>
              <a:t>Ерозійна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акумулятивна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діяльність</a:t>
            </a:r>
            <a:r>
              <a:rPr lang="ru-RU" sz="2800" b="1" dirty="0" smtClean="0"/>
              <a:t>:</a:t>
            </a:r>
            <a:endParaRPr lang="ru-RU" sz="2800" b="1" dirty="0" smtClean="0"/>
          </a:p>
          <a:p>
            <a:pPr>
              <a:buFont typeface="Arial" panose="020B0604020202020204"/>
              <a:buChar char="•"/>
            </a:pPr>
            <a:r>
              <a:rPr lang="ru-RU" sz="2800" b="1" dirty="0" smtClean="0"/>
              <a:t>У горах: </a:t>
            </a:r>
            <a:r>
              <a:rPr lang="ru-RU" sz="2800" b="1" dirty="0" err="1" smtClean="0"/>
              <a:t>Переважає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ерозія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руйнування</a:t>
            </a:r>
            <a:r>
              <a:rPr lang="ru-RU" sz="2800" b="1" dirty="0" smtClean="0"/>
              <a:t>), вода переносить великий </a:t>
            </a:r>
            <a:r>
              <a:rPr lang="ru-RU" sz="2800" b="1" dirty="0" err="1" smtClean="0"/>
              <a:t>матеріал</a:t>
            </a:r>
            <a:r>
              <a:rPr lang="ru-RU" sz="2800" b="1" dirty="0" smtClean="0"/>
              <a:t> (галька, </a:t>
            </a:r>
            <a:r>
              <a:rPr lang="ru-RU" sz="2800" b="1" dirty="0" err="1" smtClean="0"/>
              <a:t>каміння</a:t>
            </a:r>
            <a:r>
              <a:rPr lang="ru-RU" sz="2800" b="1" dirty="0" smtClean="0"/>
              <a:t>).</a:t>
            </a:r>
            <a:endParaRPr lang="ru-RU" sz="2800" b="1" dirty="0" smtClean="0"/>
          </a:p>
          <a:p>
            <a:pPr>
              <a:buFont typeface="Arial" panose="020B0604020202020204"/>
              <a:buChar char="•"/>
            </a:pPr>
            <a:r>
              <a:rPr lang="ru-RU" sz="2800" b="1" dirty="0" smtClean="0"/>
              <a:t>На </a:t>
            </a:r>
            <a:r>
              <a:rPr lang="ru-RU" sz="2800" b="1" dirty="0" err="1" smtClean="0"/>
              <a:t>рівнинах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Переважає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акумуляція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відкладання</a:t>
            </a:r>
            <a:r>
              <a:rPr lang="ru-RU" sz="2800" b="1" dirty="0" smtClean="0"/>
              <a:t> осаду),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формує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родючі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заплавні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.</a:t>
            </a:r>
            <a:endParaRPr lang="ru-RU" sz="2800" b="1" dirty="0" smtClean="0"/>
          </a:p>
          <a:p>
            <a:endParaRPr lang="ru-RU" sz="2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3200" b="1">
                <a:solidFill>
                  <a:srgbClr val="FF0000"/>
                </a:solidFill>
              </a:rPr>
              <a:t>Межень</a:t>
            </a:r>
            <a:r>
              <a:rPr lang="en-US" altLang="en-US" sz="3200" b="1"/>
              <a:t> (або межі́нь) — це період у річному циклі річки, коли спостерігаються найнижчі рівні та витрати води, переважно влітку або взимку, коли річка живиться головним чином підземними водами, а не дощовими чи талими.</a:t>
            </a:r>
            <a:endParaRPr lang="en-US" altLang="en-US" sz="3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2429</Words>
  <Application>WPS Presentation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Century Gothic</vt:lpstr>
      <vt:lpstr>Courier New</vt:lpstr>
      <vt:lpstr>e-Ukraine</vt:lpstr>
      <vt:lpstr>Segoe Print</vt:lpstr>
      <vt:lpstr>Arial</vt:lpstr>
      <vt:lpstr>Figtree</vt:lpstr>
      <vt:lpstr>Palatino Linotype</vt:lpstr>
      <vt:lpstr>Microsoft YaHei</vt:lpstr>
      <vt:lpstr>Arial Unicode MS</vt:lpstr>
      <vt:lpstr>Calibri</vt:lpstr>
      <vt:lpstr>Communications and Dialogues</vt:lpstr>
      <vt:lpstr>PowerPoint 演示文稿</vt:lpstr>
      <vt:lpstr>PowerPoint 演示文稿</vt:lpstr>
      <vt:lpstr>PowerPoint 演示文稿</vt:lpstr>
      <vt:lpstr>Рельєф є одним із визначальних чинників, що формують характер річки.Напрямок та швидкість течії:У горах (гірський рельєф):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Задача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qwaszx120001@gmail.com</dc:creator>
  <cp:lastModifiedBy>Olya</cp:lastModifiedBy>
  <cp:revision>3</cp:revision>
  <dcterms:created xsi:type="dcterms:W3CDTF">2025-12-16T12:16:00Z</dcterms:created>
  <dcterms:modified xsi:type="dcterms:W3CDTF">2025-12-17T07:18:06Z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317881B0674D4A4C913FBDB1F3DE7BA8_12</vt:lpwstr>
  </property>
  <property fmtid="{D5CDD505-2E9C-101B-9397-08002B2CF9AE}" pid="3" name="KSOProductBuildVer">
    <vt:lpwstr>1033-12.2.0.22549</vt:lpwstr>
  </property>
</Properties>
</file>