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gif" ContentType="image/gif"/>
  <Override PartName="/ppt/media/image17.jpeg" ContentType="image/jpeg"/>
  <Override PartName="/ppt/media/image23.gif" ContentType="image/gif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5.png" ContentType="image/pn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D76804-3AEF-4AFD-96AE-4C85503948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57BE8B-19FB-4757-A564-9307F6E772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B2BB34-CC7B-4300-BCC9-2AF7CA001F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E5A166-B701-4398-B8E9-1E09A6849A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22EECC-3ECB-4430-9318-D3045FC159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B5BF97-5D8E-4471-9E8A-A0AEFFC820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B2427B-EAA4-4460-914F-6C8A9A28A0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45C4D97-B712-4109-9C62-39924FD06FF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EEC3F3-4C2A-4324-9B5F-063CFC8A3F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8230A1-6F24-438F-8639-C0A97682B4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96013B-B2FE-4366-AA25-132CBD4BAF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FE452E-98EA-4895-A091-C56BDA3CE0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6F2C4D-85B9-4EC2-BA1C-8461000FE4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687B33-F09E-4CB5-B2A1-BCA7A82DF2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F63D32-DF8C-47F9-9F22-A8AF8480ED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A0226A-AF2B-42D7-B8CA-75C379213D1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9CFD03-FAE7-4877-8594-F619F2DF74E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B98C87-AFCE-43BD-A40D-739623F703F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A19C83-8932-4781-A929-BECE057CAC9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8E15A9-F86E-4B87-A147-1A8BB79DAC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13A390-F5FB-4EB9-AABA-BF8B2FBA2E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70A5BE-72E8-46B5-8765-C4956A5E7D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BB54A4-9CF7-407B-948A-D925B63236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9D1AC0-20A9-450C-BD8D-A482FC645C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199E020-3EA8-4EC5-AC78-E3F36538FDE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&lt;дата/час&gt;</a:t>
            </a:r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5AA5AD-2D33-41CA-8281-846443E5F4B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196a7"/>
            </a:gs>
            <a:gs pos="100000">
              <a:srgbClr val="eabfc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 descr="http://tapisarevskaya.rusedu.net/gallery/1415/moi_dannye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4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r>
              <a:rPr b="1" lang="ru-RU" sz="4400" spc="-1" strike="noStrike">
                <a:solidFill>
                  <a:srgbClr val="000000"/>
                </a:solidFill>
                <a:latin typeface="Monotype Corsiva"/>
              </a:rPr>
              <a:t>Презентац</a:t>
            </a: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ія </a:t>
            </a:r>
            <a:br>
              <a:rPr sz="4400"/>
            </a:b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досвіду роботи</a:t>
            </a:r>
            <a:br>
              <a:rPr sz="4400"/>
            </a:b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вчителя англійської мови</a:t>
            </a:r>
            <a:br>
              <a:rPr sz="4400"/>
            </a:b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 Кузьминецької філії ОЗО “Ржищівський ліцей “Лідер”</a:t>
            </a:r>
            <a:br>
              <a:rPr sz="4400"/>
            </a:b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Погребної  Віти Анатоліївни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randomBar dir="vert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8" descr="http://www.pedsovet.su/_ld/291/78677186.jpg"/>
          <p:cNvPicPr/>
          <p:nvPr/>
        </p:nvPicPr>
        <p:blipFill>
          <a:blip r:embed="rId1"/>
          <a:stretch/>
        </p:blipFill>
        <p:spPr>
          <a:xfrm>
            <a:off x="0" y="-214200"/>
            <a:ext cx="9143640" cy="7071840"/>
          </a:xfrm>
          <a:prstGeom prst="rect">
            <a:avLst/>
          </a:prstGeom>
          <a:ln w="9525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71800"/>
            <a:ext cx="8229240" cy="142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8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r>
              <a:rPr b="1" lang="uk-UA" sz="5300" spc="-1" strike="noStrike">
                <a:solidFill>
                  <a:srgbClr val="ff0000"/>
                </a:solidFill>
                <a:latin typeface="Monotype Corsiva"/>
              </a:rPr>
              <a:t>      </a:t>
            </a:r>
            <a:r>
              <a:rPr b="1" lang="uk-UA" sz="5300" spc="-1" strike="noStrike">
                <a:solidFill>
                  <a:srgbClr val="ff0000"/>
                </a:solidFill>
                <a:latin typeface="Monotype Corsiva"/>
              </a:rPr>
              <a:t>Проектна </a:t>
            </a:r>
            <a:br>
              <a:rPr sz="5300"/>
            </a:br>
            <a:r>
              <a:rPr b="1" lang="uk-UA" sz="5300" spc="-1" strike="noStrike">
                <a:solidFill>
                  <a:srgbClr val="ff0000"/>
                </a:solidFill>
                <a:latin typeface="Monotype Corsiva"/>
              </a:rPr>
              <a:t>      технологія</a:t>
            </a:r>
            <a:endParaRPr b="0" lang="ru-RU" sz="5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>
    <p:circl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8" descr="http://img3.proshkolu.ru/content/media/pic/std/1000000/958000/957202-04d1a4f83fdd1efb.gif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3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ff0000"/>
                </a:solidFill>
                <a:latin typeface="Monotype Corsiva"/>
              </a:rPr>
              <a:t>Інформаційні технології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071720"/>
            <a:ext cx="8229240" cy="5054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2060"/>
                </a:solidFill>
                <a:latin typeface="Monotype Corsiva"/>
              </a:rPr>
              <a:t>Основні форми роботи: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Створення мультимедійних презентацій.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Використання аудіо- та відеофрагментів.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Робота з різними джерелами інформації..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Проходження тестів онлайн та офлайн.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mb dir="horz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" descr="http://pedsovet.su/_ld/265/92319133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6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r>
              <a:rPr b="1" lang="ru-RU" sz="4400" spc="-1" strike="noStrike">
                <a:solidFill>
                  <a:srgbClr val="0070c0"/>
                </a:solidFill>
                <a:latin typeface="Monotype Corsiva"/>
              </a:rPr>
              <a:t>В</a:t>
            </a:r>
            <a:r>
              <a:rPr b="1" lang="uk-UA" sz="4400" spc="-1" strike="noStrike">
                <a:solidFill>
                  <a:srgbClr val="0070c0"/>
                </a:solidFill>
                <a:latin typeface="Monotype Corsiva"/>
              </a:rPr>
              <a:t>прави для розвитку  соціокультурної компетентності та мовленнєвих  здібностей учнів 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2428920"/>
            <a:ext cx="8229240" cy="369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Описові вправи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Ситуативні вправи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Рольові ситуації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Запитання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Інсценізації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edg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3" descr="http://propowerpoint.ru/wp-content/uploads/2013/03/DetskShkSlidemini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071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c00000"/>
                </a:solidFill>
                <a:latin typeface="Lucida Sans Unicode"/>
              </a:rPr>
              <a:t>Досягнення: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143000"/>
            <a:ext cx="8229240" cy="4982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uk-UA" sz="3200" spc="-1" strike="noStrike" u="sng">
                <a:solidFill>
                  <a:srgbClr val="000000"/>
                </a:solidFill>
                <a:uFillTx/>
                <a:latin typeface="Monotype Corsiva"/>
              </a:rPr>
              <a:t>Волошин Ксенія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3 місце в районному етапі олімпіади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(2021/2022 н. р.)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 u="sng">
                <a:solidFill>
                  <a:srgbClr val="000000"/>
                </a:solidFill>
                <a:uFillTx/>
                <a:latin typeface="Monotype Corsiva"/>
              </a:rPr>
              <a:t>Мушик Денис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2 місце в районному етапі олімпіади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(2022/2023 н. р.)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Рисунок 4"/>
          <p:cNvSpPr/>
          <p:nvPr/>
        </p:nvSpPr>
        <p:spPr>
          <a:xfrm>
            <a:off x="6929280" y="4214880"/>
            <a:ext cx="2214360" cy="264276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blinds dir="vert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2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Участь в  конкурсі</a:t>
            </a:r>
            <a:br>
              <a:rPr sz="4400"/>
            </a:b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“ Родовід учитель-2022 рік ”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Рисунок 5" descr="http://obukhivsch1.ucoz.ua/_nw/9/18930416.jpg"/>
          <p:cNvPicPr/>
          <p:nvPr/>
        </p:nvPicPr>
        <p:blipFill>
          <a:blip r:embed="rId1"/>
          <a:stretch/>
        </p:blipFill>
        <p:spPr>
          <a:xfrm>
            <a:off x="214200" y="0"/>
            <a:ext cx="1999800" cy="2785680"/>
          </a:xfrm>
          <a:prstGeom prst="rect">
            <a:avLst/>
          </a:prstGeom>
          <a:ln w="9525">
            <a:noFill/>
          </a:ln>
        </p:spPr>
      </p:pic>
      <p:pic>
        <p:nvPicPr>
          <p:cNvPr id="126" name="Содержимое 7" descr="http://ostriv.in.ua/images/publications/4/14930/1360756809.jpg"/>
          <p:cNvPicPr/>
          <p:nvPr/>
        </p:nvPicPr>
        <p:blipFill>
          <a:blip r:embed="rId2"/>
          <a:stretch/>
        </p:blipFill>
        <p:spPr>
          <a:xfrm>
            <a:off x="7143840" y="2071800"/>
            <a:ext cx="1999800" cy="2785680"/>
          </a:xfrm>
          <a:prstGeom prst="rect">
            <a:avLst/>
          </a:prstGeom>
          <a:ln w="9525">
            <a:noFill/>
          </a:ln>
        </p:spPr>
      </p:pic>
      <p:pic>
        <p:nvPicPr>
          <p:cNvPr id="127" name="Рисунок 8" descr="http://ostriv.in.ua/images/publications/4/3499/1323896209.jpg"/>
          <p:cNvPicPr/>
          <p:nvPr/>
        </p:nvPicPr>
        <p:blipFill>
          <a:blip r:embed="rId3"/>
          <a:stretch/>
        </p:blipFill>
        <p:spPr>
          <a:xfrm>
            <a:off x="0" y="3505320"/>
            <a:ext cx="2714400" cy="3352320"/>
          </a:xfrm>
          <a:prstGeom prst="rect">
            <a:avLst/>
          </a:prstGeom>
          <a:ln w="9525">
            <a:noFill/>
          </a:ln>
        </p:spPr>
      </p:pic>
    </p:spTree>
  </p:cSld>
  <p:transition spd="slow">
    <p:wheel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5" descr="http://klasnaocinka.com.ua/uploads/editor/3060/100119/sitepage_1/school2220(1).gif"/>
          <p:cNvPicPr/>
          <p:nvPr/>
        </p:nvPicPr>
        <p:blipFill>
          <a:blip r:embed="rId1"/>
          <a:stretch/>
        </p:blipFill>
        <p:spPr>
          <a:xfrm>
            <a:off x="6858000" y="428760"/>
            <a:ext cx="2071440" cy="1356840"/>
          </a:xfrm>
          <a:prstGeom prst="rect">
            <a:avLst/>
          </a:prstGeom>
          <a:ln w="9525">
            <a:noFill/>
          </a:ln>
        </p:spPr>
      </p:pic>
      <p:pic>
        <p:nvPicPr>
          <p:cNvPr id="129" name="Рисунок 4" descr="http://school-11.at.ua/61675942.jpg"/>
          <p:cNvPicPr/>
          <p:nvPr/>
        </p:nvPicPr>
        <p:blipFill>
          <a:blip r:embed="rId2"/>
          <a:stretch/>
        </p:blipFill>
        <p:spPr>
          <a:xfrm>
            <a:off x="5715000" y="4643280"/>
            <a:ext cx="2642760" cy="2214360"/>
          </a:xfrm>
          <a:prstGeom prst="rect">
            <a:avLst/>
          </a:prstGeom>
          <a:ln w="9525">
            <a:noFill/>
          </a:ln>
        </p:spPr>
      </p:pic>
      <p:pic>
        <p:nvPicPr>
          <p:cNvPr id="130" name="Рисунок 3" descr="http://img1.liveinternet.ru/images/attach/c/11/115/599/115599673__1__13_.png"/>
          <p:cNvPicPr/>
          <p:nvPr/>
        </p:nvPicPr>
        <p:blipFill>
          <a:blip r:embed="rId3"/>
          <a:stretch/>
        </p:blipFill>
        <p:spPr>
          <a:xfrm>
            <a:off x="0" y="785880"/>
            <a:ext cx="3071520" cy="6071760"/>
          </a:xfrm>
          <a:prstGeom prst="rect">
            <a:avLst/>
          </a:prstGeom>
          <a:ln w="9525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002060"/>
                </a:solidFill>
                <a:latin typeface="Monotype Corsiva"/>
              </a:rPr>
              <a:t>Плани на майбутнє: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285920" y="1500120"/>
            <a:ext cx="7400520" cy="4000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Підвищувати свій професійний рівень.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Продовжувати впроваджувати у  освітній процес інноваційні технології навчання.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Сприяти розвитку зацікавлених предметом учнів.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Особливу увагу приділяти обдарованим учням.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Підвищувати зацікавленість учнів англійською мовою.  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mb dir="horz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Содержимое 13" descr="http://img-fotki.yandex.ru/get/4906/981986.78/0_8d168_919663e0_ori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714320"/>
            <a:ext cx="8229240" cy="285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6000" spc="-1" strike="noStrike">
                <a:solidFill>
                  <a:srgbClr val="ffffff"/>
                </a:solidFill>
                <a:latin typeface="Monotype Corsiva"/>
              </a:rPr>
              <a:t>Дякую за увагу!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mb dir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7" descr="http://easyen.ru/_ld/202/29946238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uk-UA" sz="3600" spc="-1" strike="noStrike">
                <a:solidFill>
                  <a:srgbClr val="000000"/>
                </a:solidFill>
                <a:latin typeface="Segoe Script"/>
              </a:rPr>
              <a:t>“</a:t>
            </a:r>
            <a:r>
              <a:rPr b="1" lang="uk-UA" sz="3600" spc="-1" strike="noStrike">
                <a:solidFill>
                  <a:srgbClr val="000000"/>
                </a:solidFill>
                <a:latin typeface="Segoe Script"/>
              </a:rPr>
              <a:t>Серце віддаю дітям”</a:t>
            </a:r>
            <a:br>
              <a:rPr sz="3600"/>
            </a:br>
            <a:r>
              <a:rPr b="1" lang="uk-UA" sz="3600" spc="-1" strike="noStrike">
                <a:solidFill>
                  <a:srgbClr val="000000"/>
                </a:solidFill>
                <a:latin typeface="Segoe Script"/>
              </a:rPr>
              <a:t>В. Сухомлинський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rm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uk-UA" sz="2800" spc="-1" strike="noStrike">
                <a:solidFill>
                  <a:srgbClr val="ff0000"/>
                </a:solidFill>
                <a:latin typeface="Monotype Corsiva"/>
              </a:rPr>
              <a:t>Освіта:  </a:t>
            </a:r>
            <a:r>
              <a:rPr b="1" lang="uk-UA" sz="2800" spc="-1" strike="noStrike">
                <a:solidFill>
                  <a:srgbClr val="000000"/>
                </a:solidFill>
                <a:latin typeface="Monotype Corsiva"/>
              </a:rPr>
              <a:t>вища , Переяслав - Хмельницький державний університет  імені Г.Сковороди, 2008 рік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uk-UA" sz="2800" spc="-1" strike="noStrike">
                <a:solidFill>
                  <a:srgbClr val="ff0000"/>
                </a:solidFill>
                <a:latin typeface="Monotype Corsiva"/>
              </a:rPr>
              <a:t>Спеціальність:  </a:t>
            </a:r>
            <a:r>
              <a:rPr b="1" lang="uk-UA" sz="2800" spc="-1" strike="noStrike">
                <a:solidFill>
                  <a:srgbClr val="000000"/>
                </a:solidFill>
                <a:latin typeface="Monotype Corsiva"/>
              </a:rPr>
              <a:t>англійська мова та  зарубіжна література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uk-UA" sz="2800" spc="-1" strike="noStrike">
                <a:solidFill>
                  <a:srgbClr val="ff0000"/>
                </a:solidFill>
                <a:latin typeface="Monotype Corsiva"/>
              </a:rPr>
              <a:t>Кваліфікаційна категорія: </a:t>
            </a:r>
            <a:r>
              <a:rPr b="1" lang="uk-UA" sz="2800" spc="-1" strike="noStrike">
                <a:solidFill>
                  <a:srgbClr val="000000"/>
                </a:solidFill>
                <a:latin typeface="Monotype Corsiva"/>
              </a:rPr>
              <a:t>спеціаліст Вищої категорії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Font typeface="Arial"/>
              <a:buChar char="•"/>
            </a:pPr>
            <a:r>
              <a:rPr b="1" lang="uk-UA" sz="2800" spc="-1" strike="noStrike">
                <a:solidFill>
                  <a:srgbClr val="ff0000"/>
                </a:solidFill>
                <a:latin typeface="Monotype Corsiva"/>
              </a:rPr>
              <a:t>Стаж роботи: 21</a:t>
            </a:r>
            <a:r>
              <a:rPr b="1" lang="uk-UA" sz="2800" spc="-1" strike="noStrike">
                <a:solidFill>
                  <a:srgbClr val="000000"/>
                </a:solidFill>
                <a:latin typeface="Monotype Corsiva"/>
              </a:rPr>
              <a:t> рік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dissolv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http://pedsovet.su/_ld/391/47064686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                  </a:t>
            </a:r>
            <a:r>
              <a:rPr b="1" lang="uk-UA" sz="4400" spc="-1" strike="noStrike">
                <a:solidFill>
                  <a:srgbClr val="7030a0"/>
                </a:solidFill>
                <a:latin typeface="Monotype Corsiva"/>
              </a:rPr>
              <a:t>Моє педагогічне кредо: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</a:t>
            </a:r>
            <a:r>
              <a:rPr b="1" lang="uk-UA" sz="3200" spc="-1" strike="noStrike">
                <a:solidFill>
                  <a:srgbClr val="0070c0"/>
                </a:solidFill>
                <a:latin typeface="Monotype Corsiva"/>
              </a:rPr>
              <a:t>“</a:t>
            </a:r>
            <a:r>
              <a:rPr b="1" lang="uk-UA" sz="3200" spc="-1" strike="noStrike">
                <a:solidFill>
                  <a:srgbClr val="0070c0"/>
                </a:solidFill>
                <a:latin typeface="Monotype Corsiva"/>
              </a:rPr>
              <a:t>Навчати з любов</a:t>
            </a:r>
            <a:r>
              <a:rPr b="1" lang="en-US" sz="3200" spc="-1" strike="noStrike">
                <a:solidFill>
                  <a:srgbClr val="0070c0"/>
                </a:solidFill>
                <a:latin typeface="Monotype Corsiva"/>
              </a:rPr>
              <a:t>’</a:t>
            </a:r>
            <a:r>
              <a:rPr b="1" lang="uk-UA" sz="3200" spc="-1" strike="noStrike">
                <a:solidFill>
                  <a:srgbClr val="0070c0"/>
                </a:solidFill>
                <a:latin typeface="Monotype Corsiva"/>
              </a:rPr>
              <a:t>ю, з душею, з терпінням. Докласти зусилля, додати уміння ,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70c0"/>
                </a:solidFill>
                <a:latin typeface="Monotype Corsiva"/>
              </a:rPr>
              <a:t>бажання й старання.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70c0"/>
                </a:solidFill>
                <a:latin typeface="Monotype Corsiva"/>
              </a:rPr>
              <a:t>І все залюбки”.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heel spokes="8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3" descr="http://imgcdn.luxnet.ua/radio24/resources/photos/news/940x529/201309/6945.jpg?1379152028000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ff0000"/>
                </a:solidFill>
                <a:latin typeface="Monotype Corsiva"/>
              </a:rPr>
              <a:t>Педагогічна ідея , над якою працюю: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uk-UA" sz="4000" spc="-1" strike="noStrike">
                <a:solidFill>
                  <a:srgbClr val="002060"/>
                </a:solidFill>
                <a:latin typeface="Monotype Corsiva"/>
              </a:rPr>
              <a:t>“</a:t>
            </a:r>
            <a:r>
              <a:rPr b="1" lang="uk-UA" sz="4000" spc="-1" strike="noStrike">
                <a:solidFill>
                  <a:srgbClr val="002060"/>
                </a:solidFill>
                <a:latin typeface="Monotype Corsiva"/>
              </a:rPr>
              <a:t>Розвиток  соціокультурної  компетентності та мовленнєвих здібностей учнів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uk-UA" sz="4000" spc="-1" strike="noStrike">
                <a:solidFill>
                  <a:srgbClr val="002060"/>
                </a:solidFill>
                <a:latin typeface="Monotype Corsiva"/>
              </a:rPr>
              <a:t>на уроках англійської мови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uk-UA" sz="4000" spc="-1" strike="noStrike">
                <a:solidFill>
                  <a:srgbClr val="002060"/>
                </a:solidFill>
                <a:latin typeface="Monotype Corsiva"/>
              </a:rPr>
              <a:t> </a:t>
            </a:r>
            <a:r>
              <a:rPr b="1" lang="uk-UA" sz="4000" spc="-1" strike="noStrike">
                <a:solidFill>
                  <a:srgbClr val="002060"/>
                </a:solidFill>
                <a:latin typeface="Monotype Corsiva"/>
              </a:rPr>
              <a:t>шляхом використання інноваційних технологій”.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hecker dir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4" descr="http://nachalo4ka.ru/wp-content/uploads/2014/08/shablon-osenniy-2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pic>
        <p:nvPicPr>
          <p:cNvPr id="94" name="Рисунок 3" descr="http://lifestyleng.com.ua/upload/images/english.jpg"/>
          <p:cNvPicPr/>
          <p:nvPr/>
        </p:nvPicPr>
        <p:blipFill>
          <a:blip r:embed="rId2"/>
          <a:stretch/>
        </p:blipFill>
        <p:spPr>
          <a:xfrm>
            <a:off x="7215120" y="4102200"/>
            <a:ext cx="2499840" cy="2755440"/>
          </a:xfrm>
          <a:prstGeom prst="rect">
            <a:avLst/>
          </a:prstGeom>
          <a:ln w="9525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9000"/>
          </a:bodyPr>
          <a:p>
            <a:pPr indent="0" algn="ctr">
              <a:lnSpc>
                <a:spcPct val="100000"/>
              </a:lnSpc>
              <a:buNone/>
            </a:pPr>
            <a:br>
              <a:rPr sz="4400"/>
            </a:br>
            <a:br>
              <a:rPr sz="4400"/>
            </a:br>
            <a:br>
              <a:rPr sz="4400"/>
            </a:br>
            <a:r>
              <a:rPr b="1" lang="uk-UA" sz="4400" spc="-1" strike="noStrike">
                <a:solidFill>
                  <a:srgbClr val="002060"/>
                </a:solidFill>
                <a:latin typeface="Monotype Corsiva"/>
              </a:rPr>
              <a:t>Актуальність досвіду: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571760"/>
            <a:ext cx="8229240" cy="4000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000"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Інтеграція України у світову спільноту потребує досконалого володіння іноземними мовами.  Тому основною метою навчання іноземної мови у загальноосвітніх навчальних закладах є розвиток можливостей учнів використовувати іноземну мову як інструмент у діалозі культур і цивілізацій сучасного світу. А також розуміти  значення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  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соціокультурної компетентності.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comb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4" descr="http://thumbs.dreamstime.com/t/feuilles-d-automne-et-westminster-londres-r-u-57133320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uk-UA" sz="4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uk-UA" sz="4000" spc="-1" strike="noStrike">
                <a:solidFill>
                  <a:srgbClr val="002060"/>
                </a:solidFill>
                <a:latin typeface="Monotype Corsiva"/>
              </a:rPr>
              <a:t>Одним із шляхів підвищення ефективності навчального процесу є впровадження інноваційних технологій на уроках англійської мови.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wheel spokes="8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4" descr="http://pedsovet.su/_ld/294/46877313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Використання інноваційних технологій допомагає: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0000"/>
                </a:solidFill>
                <a:latin typeface="Monotype Corsiva"/>
              </a:rPr>
              <a:t>Залучати пасивних слухачів до активної діяльності.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0000"/>
                </a:solidFill>
                <a:latin typeface="Monotype Corsiva"/>
              </a:rPr>
              <a:t>Робити заняття більш наочними та інтенсивними.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0000"/>
                </a:solidFill>
                <a:latin typeface="Monotype Corsiva"/>
              </a:rPr>
              <a:t>Формувати інформаційну культуру в учнів.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0000"/>
                </a:solidFill>
                <a:latin typeface="Monotype Corsiva"/>
              </a:rPr>
              <a:t>Активізувати пізнавальний інтерес учнів.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0000"/>
                </a:solidFill>
                <a:latin typeface="Monotype Corsiva"/>
              </a:rPr>
              <a:t>Реалізовувати особистісно орієнтований та диференційований підходи у навчанні.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uk-UA" sz="3600" spc="-1" strike="noStrike">
                <a:solidFill>
                  <a:srgbClr val="000000"/>
                </a:solidFill>
                <a:latin typeface="Monotype Corsiva"/>
              </a:rPr>
              <a:t>Активізувати розумові процеси (аналіз, синтез, порівняння ).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randomBar dir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6" descr="http://pedsovet.su/_ld/391/54308021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uk-UA" sz="3600" spc="-1" strike="noStrike">
                <a:solidFill>
                  <a:srgbClr val="000000"/>
                </a:solidFill>
                <a:latin typeface="Monotype Corsiva"/>
              </a:rPr>
              <a:t>“ </a:t>
            </a:r>
            <a:r>
              <a:rPr b="1" lang="uk-UA" sz="3600" spc="-1" strike="noStrike">
                <a:solidFill>
                  <a:srgbClr val="000000"/>
                </a:solidFill>
                <a:latin typeface="Monotype Corsiva"/>
              </a:rPr>
              <a:t>Гра – це іскорка, що запалює вогник допитливості й любові до знань ”</a:t>
            </a:r>
            <a:br>
              <a:rPr sz="3600"/>
            </a:br>
            <a:r>
              <a:rPr b="1" lang="uk-UA" sz="3600" spc="-1" strike="noStrike">
                <a:solidFill>
                  <a:srgbClr val="000000"/>
                </a:solidFill>
                <a:latin typeface="Monotype Corsiva"/>
              </a:rPr>
              <a:t>В.Сухомлинський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2" spcCol="0" anchor="t">
            <a:normAutofit fontScale="88000"/>
          </a:bodyPr>
          <a:p>
            <a:pPr marL="343080"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ff0000"/>
                </a:solidFill>
                <a:latin typeface="Monotype Corsiva"/>
              </a:rPr>
              <a:t>Улюблені ігри моїх учнів:                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       “ </a:t>
            </a: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Правда - неправда”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        “ </a:t>
            </a: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Виправ помилку ”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       “ </a:t>
            </a: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Загадкова коробка ”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      “ </a:t>
            </a: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Придумай кінцівку ”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       “ </a:t>
            </a: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Найкмітливіший ”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                      “ </a:t>
            </a:r>
            <a:r>
              <a:rPr b="1" lang="uk-UA" sz="2400" spc="-1" strike="noStrike">
                <a:solidFill>
                  <a:srgbClr val="000000"/>
                </a:solidFill>
                <a:latin typeface="Monotype Corsiva"/>
              </a:rPr>
              <a:t>Найкращий діалог ”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5" descr=""/>
          <p:cNvPicPr/>
          <p:nvPr/>
        </p:nvPicPr>
        <p:blipFill>
          <a:blip r:embed="rId2"/>
          <a:stretch/>
        </p:blipFill>
        <p:spPr>
          <a:xfrm>
            <a:off x="2572200" y="2091600"/>
            <a:ext cx="1971360" cy="4266720"/>
          </a:xfrm>
          <a:prstGeom prst="rect">
            <a:avLst/>
          </a:prstGeom>
          <a:ln w="9525">
            <a:noFill/>
          </a:ln>
        </p:spPr>
      </p:pic>
      <p:pic>
        <p:nvPicPr>
          <p:cNvPr id="106" name="Picture 6" descr=""/>
          <p:cNvPicPr/>
          <p:nvPr/>
        </p:nvPicPr>
        <p:blipFill>
          <a:blip r:embed="rId3"/>
          <a:stretch/>
        </p:blipFill>
        <p:spPr>
          <a:xfrm>
            <a:off x="214200" y="2143080"/>
            <a:ext cx="1971360" cy="4266720"/>
          </a:xfrm>
          <a:prstGeom prst="rect">
            <a:avLst/>
          </a:prstGeom>
          <a:ln w="9525">
            <a:noFill/>
          </a:ln>
        </p:spPr>
      </p:pic>
    </p:spTree>
  </p:cSld>
  <p:transition spd="slow">
    <p:wedg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9" descr="http://www.pedsovet.su/_ld/291/27966111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uk-UA" sz="4400" spc="-1" strike="noStrike">
                <a:solidFill>
                  <a:srgbClr val="000000"/>
                </a:solidFill>
                <a:latin typeface="Monotype Corsiva"/>
              </a:rPr>
              <a:t>Технологія інтерактивного навчання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285840" y="1600200"/>
            <a:ext cx="84006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Методи і прийоми: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Робота в парах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Робота в групах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Мікрофон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Асоціативний кущ”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Мозковий штурм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                                                     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Займи                        власну позицію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                                  “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Коло ідей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                                                      “                                    </a:t>
            </a:r>
            <a:r>
              <a:rPr b="1" lang="uk-UA" sz="3200" spc="-1" strike="noStrike">
                <a:solidFill>
                  <a:srgbClr val="000000"/>
                </a:solidFill>
                <a:latin typeface="Monotype Corsiva"/>
              </a:rPr>
              <a:t>Незавершені речення ”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2"/>
          <a:stretch/>
        </p:blipFill>
        <p:spPr>
          <a:xfrm>
            <a:off x="0" y="4457880"/>
            <a:ext cx="4266720" cy="2400120"/>
          </a:xfrm>
          <a:prstGeom prst="rect">
            <a:avLst/>
          </a:prstGeom>
          <a:ln w="9525">
            <a:noFill/>
          </a:ln>
        </p:spPr>
      </p:pic>
      <p:pic>
        <p:nvPicPr>
          <p:cNvPr id="111" name="Picture 4" descr="C:\Users\Win7\Desktop\зображення_viber_2021-03-25_11-20-26.jpg"/>
          <p:cNvPicPr/>
          <p:nvPr/>
        </p:nvPicPr>
        <p:blipFill>
          <a:blip r:embed="rId3"/>
          <a:stretch/>
        </p:blipFill>
        <p:spPr>
          <a:xfrm>
            <a:off x="4714920" y="2000160"/>
            <a:ext cx="4001040" cy="2252160"/>
          </a:xfrm>
          <a:prstGeom prst="rect">
            <a:avLst/>
          </a:prstGeom>
          <a:ln w="0">
            <a:noFill/>
          </a:ln>
        </p:spPr>
      </p:pic>
    </p:spTree>
  </p:cSld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ffff00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ffff00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Application>LibreOffice/7.4.2.3$Windows_X86_64 LibreOffice_project/382eef1f22670f7f4118c8c2dd222ec7ad009daf</Application>
  <AppVersion>15.0000</AppVersion>
  <Words>435</Words>
  <Paragraphs>90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2016-03-20T16:56:50Z</dcterms:created>
  <dc:creator>User</dc:creator>
  <dc:description/>
  <dc:language>uk-UA</dc:language>
  <cp:lastModifiedBy/>
  <dcterms:modified xsi:type="dcterms:W3CDTF">2025-12-23T19:35:43Z</dcterms:modified>
  <cp:revision>103</cp:revision>
  <dc:subject/>
  <dc:title>Презентація досвіду роботи вчителя англійської мови  Плав’я – Вадрусівського НВК “ЗОШ І-ІІ ст. - ДНЗ”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