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522" r:id="rId2"/>
    <p:sldId id="546" r:id="rId3"/>
    <p:sldId id="547" r:id="rId4"/>
    <p:sldId id="551" r:id="rId5"/>
    <p:sldId id="542" r:id="rId6"/>
    <p:sldId id="559" r:id="rId7"/>
    <p:sldId id="271" r:id="rId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C5EAFA"/>
    <a:srgbClr val="0000FF"/>
    <a:srgbClr val="5BD4FF"/>
    <a:srgbClr val="F0F97F"/>
    <a:srgbClr val="EEDDEF"/>
    <a:srgbClr val="DDF0FE"/>
    <a:srgbClr val="3A39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3C6BD-082E-492E-ABA6-6A0ED3C7F4E0}" type="datetimeFigureOut">
              <a:rPr lang="uk-UA" smtClean="0"/>
              <a:t>13.01.2026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2BE103-A8C2-469B-9E9E-5D767364FAC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1283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6D8F8-1E25-43AB-9034-6EC45E637E8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179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D5CCEE-143D-60EB-6935-879ED8616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FDAEDAE-99D1-F70D-DEA8-D935896C0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BCCB5B1-0572-9C33-D4A0-AAC21B7FB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13.01.2026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5296216-B219-6640-7E51-09326A4E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BC6197-DC99-D2EC-3AFC-9CCCDA5B6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6702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2F6D7-6844-78D9-3E27-B458504CA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9089143-6FFB-AFFE-6F1F-CA6A51F18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4E4851A-1A0C-E230-119F-042637EF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13.01.2026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12ABC3-7344-E6F6-7BA1-FEE4F4C81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42BEBE4-29CA-BD89-6365-73B6CD86F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9315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A4F6040-0FF0-B42D-2647-38B0630743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F344D33-D11B-BB54-9176-9E61BE991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DB0D7D-1859-58D9-8071-ECE1CAA1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13.01.2026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9A832B8-AC26-8D4F-E349-18479C060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03D7E19-D7CF-51CB-F6A8-900F87A60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3482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3B64D-D001-A58E-D287-2AAEF3C01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14F2F6-51EE-EA7C-F82A-D389DA94A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E70FA8D-06DF-A22C-67D6-A54E97614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13.01.2026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33C760-8721-712E-9949-415531F76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CB1FBCD-4280-B1CD-0E12-900B6FB0A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1723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8B2F87-FD2B-90C1-6BBF-83D5D81D7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718925D-90A8-33F1-636E-B1751B0DF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9EBB276-5B1C-103B-E35B-71B3D4077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13.01.2026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7A7AA3A-9EDA-8351-1FF1-43FB32DE2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D2A20A4-5DF2-4DD2-DE4B-2C80F85F5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4918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88BA49-7A5F-C9E0-C4DE-6CC17CB6D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DC26D3C-39AF-2B3D-96E9-B9D316FB44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45E39BB-6B3A-CF5F-09E1-A28EDC8A7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2E0BE47-B8B9-CA90-81F7-5D9CFCF80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13.01.2026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E9D3F53-635C-6EC6-4951-BABF4356F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E2BEE36-6F12-A25C-4A3B-819E7CA54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8720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6EFE09-ACAC-9CAA-2C27-88BF3609C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F61FFF8-9EAF-5D83-1817-D1A146833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65D8A77-1679-6B16-9455-37938357E0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416A592-64A3-58E6-4FA0-DAC8662B91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F893D938-842C-938E-7E43-3B5824C03A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0A134D2-73C7-4207-AA61-C89323C90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13.01.2026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AA12C4C-5AAE-BCDC-F3D3-FF1BEA819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54653E3-5E8E-76B5-3211-66FB61CC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1591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369942-7232-CDB9-7D9B-5C334312D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9C4A3B6-363C-94FC-209C-B175FBD85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13.01.2026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3678554-D93D-FA53-117C-2577BA843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5DAECEF-854B-6940-667D-AF5D9051D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953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BEA5633-AD68-EE39-FDA1-F9BBD609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13.01.2026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30F6B48-C5E5-3C18-504E-CF54AE51E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3AF835F-FDBB-5E9C-0882-ACDFE5A9D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6180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E31C8-4678-ED5B-67EA-D6AA5BFB0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FFE1AE2-67D5-3BC9-FC07-151B1DF0F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4235BBC-88D9-08D8-6873-9C6DAF84B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1475C2E-4E7F-8830-DACC-926386A70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13.01.2026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040E41A-C6CF-9561-9B76-6D6FDC078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B394003-7BA0-BC2E-ECD9-B037BF8AA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8561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62E07E-8068-E47D-279D-0420F7CE5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80DCE83-CC71-E9CC-BC1F-A8DD8FFA9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00C439D-2EDB-70B1-EDF1-06CA7D69B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649DBF3-B7BB-9068-91ED-03B9ED649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13.01.2026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9EEA5E8-7C1A-9DD1-EB56-4C8D8E4F0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398429C-2D05-4CCE-EE87-98B5F4289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7403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B8AF1BF-188E-DFA2-D054-09F7DD7D3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C434913-EBEE-559D-3839-6776A02E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044F351-8286-C883-4FBF-C49FDEB4CC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3B80A-18F8-41CF-B782-306013C2E149}" type="datetimeFigureOut">
              <a:rPr lang="uk-UA" smtClean="0"/>
              <a:t>13.01.2026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2E0F98-ABB5-DF22-FEDA-E4F5F395DB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38B266F-0335-16C1-9D38-29B50427E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007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9.png"/><Relationship Id="rId3" Type="http://schemas.openxmlformats.org/officeDocument/2006/relationships/image" Target="../media/image3.jpeg"/><Relationship Id="rId7" Type="http://schemas.openxmlformats.org/officeDocument/2006/relationships/hyperlink" Target="https://www.youtube.com/channel/UCYtu9EnlIk3Nph-Yj_nHd6A" TargetMode="External"/><Relationship Id="rId12" Type="http://schemas.openxmlformats.org/officeDocument/2006/relationships/hyperlink" Target="https://youtu.be/K-UDuXfe9eM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hyperlink" Target="https://youtu.be/K-UDuXfe9eM" TargetMode="Externa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hyperlink" Target="https://youtu.be/K-UDuXfe9eM" TargetMode="Externa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Ytu9EnlIk3Nph-Yj_nHd6A" TargetMode="Externa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hyperlink" Target="https://youtu.be/K-UDuXfe9eM" TargetMode="Externa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K-UDuXfe9eM" TargetMode="External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15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openxmlformats.org/officeDocument/2006/relationships/image" Target="../media/image6.jp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hyperlink" Target="https://youtu.be/K-UDuXfe9eM" TargetMode="Externa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7.jpg"/><Relationship Id="rId7" Type="http://schemas.openxmlformats.org/officeDocument/2006/relationships/hyperlink" Target="https://youtu.be/K-UDuXfe9e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6" descr="Нова українська школа — все про НУШ у 2022 році">
            <a:extLst>
              <a:ext uri="{FF2B5EF4-FFF2-40B4-BE49-F238E27FC236}">
                <a16:creationId xmlns:a16="http://schemas.microsoft.com/office/drawing/2014/main" id="{61D02583-63B9-4127-F596-C10E6E5EA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r="27361" b="50000"/>
          <a:stretch/>
        </p:blipFill>
        <p:spPr bwMode="auto">
          <a:xfrm>
            <a:off x="-16639" y="-1"/>
            <a:ext cx="1209714" cy="126808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Иконка шестерёнка - Png картинки и иконки без фона">
            <a:extLst>
              <a:ext uri="{FF2B5EF4-FFF2-40B4-BE49-F238E27FC236}">
                <a16:creationId xmlns:a16="http://schemas.microsoft.com/office/drawing/2014/main" id="{B873EC40-13CC-DD0C-7711-81EA0F5AA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24" y="1910506"/>
            <a:ext cx="3036988" cy="303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3">
            <a:extLst>
              <a:ext uri="{FF2B5EF4-FFF2-40B4-BE49-F238E27FC236}">
                <a16:creationId xmlns:a16="http://schemas.microsoft.com/office/drawing/2014/main" id="{65885A23-84B0-3B9F-249B-FB83FAE865C6}"/>
              </a:ext>
            </a:extLst>
          </p:cNvPr>
          <p:cNvSpPr/>
          <p:nvPr/>
        </p:nvSpPr>
        <p:spPr>
          <a:xfrm>
            <a:off x="1433011" y="2382559"/>
            <a:ext cx="690594" cy="20928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3000" b="1" cap="none" spc="50" dirty="0">
                <a:ln w="57150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8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320EBE8-0A68-D756-41E8-A22EFCBDDA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582" y="5136211"/>
            <a:ext cx="1839881" cy="1839881"/>
          </a:xfrm>
          <a:prstGeom prst="rect">
            <a:avLst/>
          </a:prstGeom>
        </p:spPr>
      </p:pic>
      <p:sp>
        <p:nvSpPr>
          <p:cNvPr id="24" name="Прямоугольник 12">
            <a:extLst>
              <a:ext uri="{FF2B5EF4-FFF2-40B4-BE49-F238E27FC236}">
                <a16:creationId xmlns:a16="http://schemas.microsoft.com/office/drawing/2014/main" id="{C5F4BD2D-3D11-B47B-85BA-001EF9EBA860}"/>
              </a:ext>
            </a:extLst>
          </p:cNvPr>
          <p:cNvSpPr/>
          <p:nvPr/>
        </p:nvSpPr>
        <p:spPr>
          <a:xfrm>
            <a:off x="8508274" y="0"/>
            <a:ext cx="3635589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cap="none" spc="50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Урок </a:t>
            </a:r>
            <a:r>
              <a:rPr lang="ru-RU" sz="6600" b="1" i="1" cap="none" spc="50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32</a:t>
            </a:r>
          </a:p>
        </p:txBody>
      </p: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A40CCA30-7D0D-3B1E-CE18-E0E81882AD5E}"/>
              </a:ext>
            </a:extLst>
          </p:cNvPr>
          <p:cNvGrpSpPr/>
          <p:nvPr/>
        </p:nvGrpSpPr>
        <p:grpSpPr>
          <a:xfrm>
            <a:off x="1037929" y="4211375"/>
            <a:ext cx="2249183" cy="2249183"/>
            <a:chOff x="2209664" y="3808717"/>
            <a:chExt cx="2249183" cy="2249183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5AAF99F-DF26-37E1-21A6-850855DC5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664" y="3808717"/>
              <a:ext cx="2249183" cy="2249183"/>
            </a:xfrm>
            <a:prstGeom prst="rect">
              <a:avLst/>
            </a:prstGeom>
          </p:spPr>
        </p:pic>
        <p:pic>
          <p:nvPicPr>
            <p:cNvPr id="25" name="Рисунок 24">
              <a:hlinkClick r:id="rId7"/>
              <a:extLst>
                <a:ext uri="{FF2B5EF4-FFF2-40B4-BE49-F238E27FC236}">
                  <a16:creationId xmlns:a16="http://schemas.microsoft.com/office/drawing/2014/main" id="{1127D1D3-7E7D-F136-07AB-53A7FA9A0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2869034" y="4505603"/>
              <a:ext cx="930442" cy="857013"/>
            </a:xfrm>
            <a:prstGeom prst="rect">
              <a:avLst/>
            </a:prstGeom>
          </p:spPr>
        </p:pic>
      </p:grpSp>
      <p:sp>
        <p:nvSpPr>
          <p:cNvPr id="30" name="Прямокутник 29">
            <a:extLst>
              <a:ext uri="{FF2B5EF4-FFF2-40B4-BE49-F238E27FC236}">
                <a16:creationId xmlns:a16="http://schemas.microsoft.com/office/drawing/2014/main" id="{7C21D8BF-097F-6515-DE23-6AAC8F0716D7}"/>
              </a:ext>
            </a:extLst>
          </p:cNvPr>
          <p:cNvSpPr/>
          <p:nvPr/>
        </p:nvSpPr>
        <p:spPr>
          <a:xfrm>
            <a:off x="683021" y="2298979"/>
            <a:ext cx="2171192" cy="16312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183086"/>
              </a:avLst>
            </a:prstTxWarp>
            <a:spAutoFit/>
          </a:bodyPr>
          <a:lstStyle/>
          <a:p>
            <a:pPr algn="ctr"/>
            <a:r>
              <a:rPr lang="uk-UA" sz="6000" b="1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_Assuan" panose="02040904030706050204" pitchFamily="18" charset="-52"/>
              </a:rPr>
              <a:t>інформатика</a:t>
            </a:r>
          </a:p>
        </p:txBody>
      </p: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EA3C94CF-7399-4059-A701-C22AA5C6E1AB}"/>
              </a:ext>
            </a:extLst>
          </p:cNvPr>
          <p:cNvGrpSpPr/>
          <p:nvPr/>
        </p:nvGrpSpPr>
        <p:grpSpPr>
          <a:xfrm>
            <a:off x="6179419" y="6024791"/>
            <a:ext cx="6012581" cy="857013"/>
            <a:chOff x="6179419" y="6024791"/>
            <a:chExt cx="6012581" cy="857013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44E02A0-EE80-F47F-43B3-48B2150BDF9B}"/>
                </a:ext>
              </a:extLst>
            </p:cNvPr>
            <p:cNvSpPr txBox="1"/>
            <p:nvPr/>
          </p:nvSpPr>
          <p:spPr>
            <a:xfrm>
              <a:off x="7026442" y="6250155"/>
              <a:ext cx="5165558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uk-UA" b="1" dirty="0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Перейти на </a:t>
              </a:r>
              <a:r>
                <a:rPr lang="uk-UA" b="1" dirty="0" err="1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Ютуб</a:t>
              </a:r>
              <a:r>
                <a:rPr lang="uk-UA" b="1" dirty="0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-канал «Дистанційне навчання»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  <p:pic>
          <p:nvPicPr>
            <p:cNvPr id="33" name="Рисунок 32">
              <a:hlinkClick r:id="rId7"/>
              <a:extLst>
                <a:ext uri="{FF2B5EF4-FFF2-40B4-BE49-F238E27FC236}">
                  <a16:creationId xmlns:a16="http://schemas.microsoft.com/office/drawing/2014/main" id="{40B129B1-12D7-BC2D-C591-69F0333B0D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6179419" y="6024791"/>
              <a:ext cx="930442" cy="85701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397B05-CECE-C4E5-38B3-6632D8608E6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0" t="5333" r="26508" b="12149"/>
          <a:stretch/>
        </p:blipFill>
        <p:spPr>
          <a:xfrm rot="5400000">
            <a:off x="7204084" y="211972"/>
            <a:ext cx="3390541" cy="6599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Прямоугольник 5">
            <a:extLst>
              <a:ext uri="{FF2B5EF4-FFF2-40B4-BE49-F238E27FC236}">
                <a16:creationId xmlns:a16="http://schemas.microsoft.com/office/drawing/2014/main" id="{EF9BD8D0-9885-4773-26BA-641DDA687CB9}"/>
              </a:ext>
            </a:extLst>
          </p:cNvPr>
          <p:cNvSpPr/>
          <p:nvPr/>
        </p:nvSpPr>
        <p:spPr>
          <a:xfrm>
            <a:off x="5831501" y="2094120"/>
            <a:ext cx="6014986" cy="255454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anose="020B0A04020102020204" pitchFamily="34" charset="0"/>
              </a:rPr>
              <a:t>Проєкти з розгалуженнями </a:t>
            </a:r>
          </a:p>
          <a:p>
            <a:pPr algn="ctr"/>
            <a:r>
              <a:rPr lang="uk-UA" sz="40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anose="020B0A04020102020204" pitchFamily="34" charset="0"/>
              </a:rPr>
              <a:t>з використанням логічних виразів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4A041C-6C94-1FEE-0F18-80610389396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423" t="32089" r="27502" b="54667"/>
          <a:stretch/>
        </p:blipFill>
        <p:spPr>
          <a:xfrm>
            <a:off x="1193074" y="46252"/>
            <a:ext cx="6131413" cy="116897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hlinkClick r:id="rId12"/>
            <a:extLst>
              <a:ext uri="{FF2B5EF4-FFF2-40B4-BE49-F238E27FC236}">
                <a16:creationId xmlns:a16="http://schemas.microsoft.com/office/drawing/2014/main" id="{DB38FFE4-CAE9-5347-F4E7-A26A515D12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250" y="5230513"/>
            <a:ext cx="2888129" cy="112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5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7" dur="2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4" grpId="0" animBg="1"/>
          <p:bldP spid="2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2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3" dur="2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4" grpId="0" animBg="1"/>
          <p:bldP spid="29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63655E0-F010-1FFA-2C47-053EBDABCD2B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D8421DA5-0699-349F-3F0F-7268BAE2D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3"/>
              <a:extLst>
                <a:ext uri="{FF2B5EF4-FFF2-40B4-BE49-F238E27FC236}">
                  <a16:creationId xmlns:a16="http://schemas.microsoft.com/office/drawing/2014/main" id="{D1CCA62F-32B0-357B-CAE8-39EA035A3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227B6D41-87B8-774F-96E1-9839A75C764A}"/>
              </a:ext>
            </a:extLst>
          </p:cNvPr>
          <p:cNvGrpSpPr/>
          <p:nvPr/>
        </p:nvGrpSpPr>
        <p:grpSpPr>
          <a:xfrm>
            <a:off x="124328" y="0"/>
            <a:ext cx="2122482" cy="1099458"/>
            <a:chOff x="124328" y="0"/>
            <a:chExt cx="2122482" cy="109945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45F41EA2-D7AC-3C39-D09C-CD66019FD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328" y="0"/>
              <a:ext cx="2122482" cy="1099458"/>
            </a:xfrm>
            <a:prstGeom prst="rect">
              <a:avLst/>
            </a:prstGeom>
          </p:spPr>
        </p:pic>
        <p:sp>
          <p:nvSpPr>
            <p:cNvPr id="13" name="Прямокутник 12">
              <a:extLst>
                <a:ext uri="{FF2B5EF4-FFF2-40B4-BE49-F238E27FC236}">
                  <a16:creationId xmlns:a16="http://schemas.microsoft.com/office/drawing/2014/main" id="{FC657D47-7523-9712-9AB2-074D1EAD9738}"/>
                </a:ext>
              </a:extLst>
            </p:cNvPr>
            <p:cNvSpPr/>
            <p:nvPr/>
          </p:nvSpPr>
          <p:spPr>
            <a:xfrm>
              <a:off x="366963" y="284139"/>
              <a:ext cx="1637211" cy="5094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uk-UA" sz="1800" b="1" dirty="0">
                  <a:ln w="6350">
                    <a:noFill/>
                  </a:ln>
                  <a:effectLst/>
                  <a:ea typeface="Georgia" panose="02040502050405020303" pitchFamily="18" charset="0"/>
                  <a:cs typeface="Georgia" panose="02040502050405020303" pitchFamily="18" charset="0"/>
                </a:rPr>
                <a:t>Задача 1</a:t>
              </a:r>
              <a:endParaRPr lang="uk-UA" sz="5400" b="1" cap="none" spc="0" dirty="0">
                <a:ln w="6350">
                  <a:noFill/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5C83CA16-108F-AA87-3B6D-48BFD79944CE}"/>
              </a:ext>
            </a:extLst>
          </p:cNvPr>
          <p:cNvGrpSpPr/>
          <p:nvPr/>
        </p:nvGrpSpPr>
        <p:grpSpPr>
          <a:xfrm>
            <a:off x="2378960" y="83795"/>
            <a:ext cx="9621452" cy="707886"/>
            <a:chOff x="2378960" y="83795"/>
            <a:chExt cx="9621452" cy="70788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67D0AC-7F2C-D513-1A5C-09381F6ADD6A}"/>
                </a:ext>
              </a:extLst>
            </p:cNvPr>
            <p:cNvSpPr txBox="1"/>
            <p:nvPr/>
          </p:nvSpPr>
          <p:spPr>
            <a:xfrm>
              <a:off x="2378960" y="83795"/>
              <a:ext cx="9621452" cy="70788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7030A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uk-UA" sz="2000" b="1" dirty="0"/>
                <a:t>Обчислити значення виразу                , де </a:t>
              </a:r>
              <a:r>
                <a:rPr lang="en-US" sz="2000" b="1" dirty="0"/>
                <a:t>a </a:t>
              </a:r>
              <a:r>
                <a:rPr lang="uk-UA" sz="2000" b="1" dirty="0"/>
                <a:t>і</a:t>
              </a:r>
              <a:r>
                <a:rPr lang="en-US" sz="2000" b="1" dirty="0"/>
                <a:t> b</a:t>
              </a:r>
              <a:r>
                <a:rPr lang="uk-UA" sz="2000" b="1" dirty="0"/>
                <a:t> – довільні введені числа.</a:t>
              </a:r>
            </a:p>
            <a:p>
              <a:r>
                <a:rPr lang="uk-UA" sz="2000" b="1" dirty="0"/>
                <a:t> </a:t>
              </a:r>
            </a:p>
          </p:txBody>
        </p:sp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FA9646EA-B1EA-4332-42BB-D3F772FFB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5000" t="58286" r="28071" b="31555"/>
            <a:stretch/>
          </p:blipFill>
          <p:spPr>
            <a:xfrm>
              <a:off x="5582196" y="83795"/>
              <a:ext cx="853438" cy="703867"/>
            </a:xfrm>
            <a:prstGeom prst="rect">
              <a:avLst/>
            </a:prstGeom>
          </p:spPr>
        </p:pic>
      </p:grp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8511FF9B-247F-3529-A986-DF9B09625AC8}"/>
              </a:ext>
            </a:extLst>
          </p:cNvPr>
          <p:cNvSpPr/>
          <p:nvPr/>
        </p:nvSpPr>
        <p:spPr>
          <a:xfrm>
            <a:off x="2821577" y="1099458"/>
            <a:ext cx="7689669" cy="520336"/>
          </a:xfrm>
          <a:prstGeom prst="roundRect">
            <a:avLst>
              <a:gd name="adj" fmla="val 5092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solidFill>
                  <a:srgbClr val="FFFF00"/>
                </a:solidFill>
              </a:rPr>
              <a:t>Створимо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математичну</a:t>
            </a:r>
            <a:r>
              <a:rPr lang="ru-RU" sz="2800" b="1" dirty="0">
                <a:solidFill>
                  <a:srgbClr val="FFFF00"/>
                </a:solidFill>
              </a:rPr>
              <a:t> модель </a:t>
            </a:r>
            <a:r>
              <a:rPr lang="ru-RU" sz="2800" b="1" dirty="0" err="1">
                <a:solidFill>
                  <a:srgbClr val="FFFF00"/>
                </a:solidFill>
              </a:rPr>
              <a:t>задачі</a:t>
            </a:r>
            <a:r>
              <a:rPr lang="ru-RU" sz="2800" b="1" dirty="0">
                <a:solidFill>
                  <a:srgbClr val="FFFF00"/>
                </a:solidFill>
              </a:rPr>
              <a:t>.</a:t>
            </a:r>
            <a:endParaRPr lang="uk-UA" sz="2800" b="1" dirty="0">
              <a:solidFill>
                <a:srgbClr val="FFFF00"/>
              </a:solidFill>
            </a:endParaRPr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5B3C7EBA-0342-9700-8804-8331F8ECFCDE}"/>
              </a:ext>
            </a:extLst>
          </p:cNvPr>
          <p:cNvSpPr/>
          <p:nvPr/>
        </p:nvSpPr>
        <p:spPr>
          <a:xfrm>
            <a:off x="269967" y="1927571"/>
            <a:ext cx="11800868" cy="2801183"/>
          </a:xfrm>
          <a:prstGeom prst="roundRect">
            <a:avLst>
              <a:gd name="adj" fmla="val 50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err="1">
                <a:solidFill>
                  <a:srgbClr val="FFFF00"/>
                </a:solidFill>
              </a:rPr>
              <a:t>Вхідні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дані</a:t>
            </a:r>
            <a:r>
              <a:rPr lang="ru-RU" sz="2800" b="1" dirty="0">
                <a:solidFill>
                  <a:srgbClr val="FFFF00"/>
                </a:solidFill>
              </a:rPr>
              <a:t>: </a:t>
            </a:r>
            <a:r>
              <a:rPr lang="ru-RU" sz="2800" b="1" dirty="0">
                <a:solidFill>
                  <a:schemeClr val="bg1"/>
                </a:solidFill>
              </a:rPr>
              <a:t>два </a:t>
            </a:r>
            <a:r>
              <a:rPr lang="ru-RU" sz="2800" b="1" dirty="0" err="1">
                <a:solidFill>
                  <a:schemeClr val="bg1"/>
                </a:solidFill>
              </a:rPr>
              <a:t>довільних</a:t>
            </a:r>
            <a:r>
              <a:rPr lang="ru-RU" sz="2800" b="1" dirty="0">
                <a:solidFill>
                  <a:schemeClr val="bg1"/>
                </a:solidFill>
              </a:rPr>
              <a:t> числа </a:t>
            </a:r>
            <a:r>
              <a:rPr lang="en-US" sz="2800" b="1" dirty="0">
                <a:solidFill>
                  <a:schemeClr val="bg1"/>
                </a:solidFill>
              </a:rPr>
              <a:t>a</a:t>
            </a:r>
            <a:r>
              <a:rPr lang="ru-RU" sz="2800" b="1" dirty="0">
                <a:solidFill>
                  <a:schemeClr val="bg1"/>
                </a:solidFill>
              </a:rPr>
              <a:t> і </a:t>
            </a:r>
            <a:r>
              <a:rPr lang="en-US" sz="2800" b="1" dirty="0">
                <a:solidFill>
                  <a:schemeClr val="bg1"/>
                </a:solidFill>
              </a:rPr>
              <a:t>b</a:t>
            </a:r>
            <a:r>
              <a:rPr lang="ru-RU" sz="2800" b="1" dirty="0">
                <a:solidFill>
                  <a:schemeClr val="bg1"/>
                </a:solidFill>
              </a:rPr>
              <a:t>;</a:t>
            </a:r>
          </a:p>
          <a:p>
            <a:r>
              <a:rPr lang="ru-RU" sz="2800" b="1" dirty="0" err="1">
                <a:solidFill>
                  <a:srgbClr val="FFFF00"/>
                </a:solidFill>
              </a:rPr>
              <a:t>Кінцеві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результати</a:t>
            </a:r>
            <a:r>
              <a:rPr lang="ru-RU" sz="2800" b="1" dirty="0">
                <a:solidFill>
                  <a:srgbClr val="FFFF00"/>
                </a:solidFill>
              </a:rPr>
              <a:t>: </a:t>
            </a:r>
            <a:r>
              <a:rPr lang="uk-UA" sz="2800" b="1" dirty="0">
                <a:solidFill>
                  <a:schemeClr val="bg1"/>
                </a:solidFill>
              </a:rPr>
              <a:t>значення</a:t>
            </a:r>
            <a:r>
              <a:rPr lang="uk-UA" sz="2800" b="1" dirty="0">
                <a:solidFill>
                  <a:srgbClr val="FFFF00"/>
                </a:solidFill>
              </a:rPr>
              <a:t> </a:t>
            </a:r>
            <a:r>
              <a:rPr lang="uk-UA" sz="2800" b="1" dirty="0">
                <a:solidFill>
                  <a:schemeClr val="bg1"/>
                </a:solidFill>
              </a:rPr>
              <a:t>виразу </a:t>
            </a:r>
            <a:r>
              <a:rPr lang="en-US" sz="2800" b="1" dirty="0">
                <a:solidFill>
                  <a:schemeClr val="bg1"/>
                </a:solidFill>
              </a:rPr>
              <a:t>z</a:t>
            </a:r>
            <a:r>
              <a:rPr lang="ru-RU" sz="2800" b="1" dirty="0">
                <a:solidFill>
                  <a:schemeClr val="bg1"/>
                </a:solidFill>
              </a:rPr>
              <a:t>;</a:t>
            </a:r>
          </a:p>
          <a:p>
            <a:r>
              <a:rPr lang="ru-RU" sz="2800" b="1" dirty="0" err="1">
                <a:solidFill>
                  <a:srgbClr val="FFFF00"/>
                </a:solidFill>
              </a:rPr>
              <a:t>Формули</a:t>
            </a:r>
            <a:r>
              <a:rPr lang="ru-RU" sz="2800" b="1" dirty="0">
                <a:solidFill>
                  <a:srgbClr val="FFFF00"/>
                </a:solidFill>
              </a:rPr>
              <a:t>: </a:t>
            </a:r>
            <a:r>
              <a:rPr lang="en-US" sz="2800" b="1" dirty="0">
                <a:solidFill>
                  <a:schemeClr val="bg1"/>
                </a:solidFill>
              </a:rPr>
              <a:t>z</a:t>
            </a:r>
            <a:r>
              <a:rPr lang="pl-PL" sz="2800" b="1" dirty="0">
                <a:solidFill>
                  <a:schemeClr val="bg1"/>
                </a:solidFill>
              </a:rPr>
              <a:t> = (a + 2*b) / (a – 3*b)</a:t>
            </a:r>
            <a:endParaRPr lang="uk-UA" sz="2800" b="1" dirty="0">
              <a:solidFill>
                <a:schemeClr val="bg1"/>
              </a:solidFill>
            </a:endParaRPr>
          </a:p>
          <a:p>
            <a:r>
              <a:rPr lang="uk-UA" sz="2800" b="1" dirty="0">
                <a:solidFill>
                  <a:srgbClr val="FFFF00"/>
                </a:solidFill>
              </a:rPr>
              <a:t>Уточнення:</a:t>
            </a:r>
            <a:r>
              <a:rPr lang="uk-UA" sz="2800" b="1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err="1">
                <a:solidFill>
                  <a:schemeClr val="bg1"/>
                </a:solidFill>
              </a:rPr>
              <a:t>якщо</a:t>
            </a:r>
            <a:r>
              <a:rPr lang="ru-RU" sz="2800" b="1" dirty="0">
                <a:solidFill>
                  <a:schemeClr val="bg1"/>
                </a:solidFill>
              </a:rPr>
              <a:t> a – 3*b ≠ 0, </a:t>
            </a:r>
            <a:r>
              <a:rPr lang="ru-RU" sz="2800" b="1" dirty="0" err="1">
                <a:solidFill>
                  <a:schemeClr val="bg1"/>
                </a:solidFill>
              </a:rPr>
              <a:t>обчислюємо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значення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виразу</a:t>
            </a:r>
            <a:r>
              <a:rPr lang="ru-RU" sz="2800" b="1" dirty="0">
                <a:solidFill>
                  <a:schemeClr val="bg1"/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err="1">
                <a:solidFill>
                  <a:schemeClr val="bg1"/>
                </a:solidFill>
              </a:rPr>
              <a:t>виводимо</a:t>
            </a:r>
            <a:r>
              <a:rPr lang="ru-RU" sz="2800" b="1" dirty="0">
                <a:solidFill>
                  <a:schemeClr val="bg1"/>
                </a:solidFill>
              </a:rPr>
              <a:t> «</a:t>
            </a:r>
            <a:r>
              <a:rPr lang="ru-RU" sz="2800" b="1" dirty="0" err="1">
                <a:solidFill>
                  <a:schemeClr val="bg1"/>
                </a:solidFill>
              </a:rPr>
              <a:t>Вираз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значення</a:t>
            </a:r>
            <a:r>
              <a:rPr lang="ru-RU" sz="2800" b="1" dirty="0">
                <a:solidFill>
                  <a:schemeClr val="bg1"/>
                </a:solidFill>
              </a:rPr>
              <a:t> не </a:t>
            </a:r>
            <a:r>
              <a:rPr lang="ru-RU" sz="2800" b="1" dirty="0" err="1">
                <a:solidFill>
                  <a:schemeClr val="bg1"/>
                </a:solidFill>
              </a:rPr>
              <a:t>має</a:t>
            </a:r>
            <a:r>
              <a:rPr lang="ru-RU" sz="2800" b="1" dirty="0">
                <a:solidFill>
                  <a:schemeClr val="bg1"/>
                </a:solidFill>
              </a:rPr>
              <a:t>: </a:t>
            </a:r>
            <a:r>
              <a:rPr lang="ru-RU" sz="2800" b="1" dirty="0" err="1">
                <a:solidFill>
                  <a:schemeClr val="bg1"/>
                </a:solidFill>
              </a:rPr>
              <a:t>ділення</a:t>
            </a:r>
            <a:r>
              <a:rPr lang="ru-RU" sz="2800" b="1" dirty="0">
                <a:solidFill>
                  <a:schemeClr val="bg1"/>
                </a:solidFill>
              </a:rPr>
              <a:t> на нуль», </a:t>
            </a:r>
            <a:r>
              <a:rPr lang="ru-RU" sz="2800" b="1" dirty="0" err="1">
                <a:solidFill>
                  <a:schemeClr val="bg1"/>
                </a:solidFill>
              </a:rPr>
              <a:t>якщо</a:t>
            </a:r>
            <a:r>
              <a:rPr lang="ru-RU" sz="2800" b="1" dirty="0">
                <a:solidFill>
                  <a:schemeClr val="bg1"/>
                </a:solidFill>
              </a:rPr>
              <a:t> a – 3*b = 0.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>
            <a:hlinkClick r:id="rId7"/>
            <a:extLst>
              <a:ext uri="{FF2B5EF4-FFF2-40B4-BE49-F238E27FC236}">
                <a16:creationId xmlns:a16="http://schemas.microsoft.com/office/drawing/2014/main" id="{566E69C0-3E33-4843-AC17-F3C6882D62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9742"/>
            <a:ext cx="2888129" cy="112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8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Блок-схема: альтернативний процес 9">
            <a:extLst>
              <a:ext uri="{FF2B5EF4-FFF2-40B4-BE49-F238E27FC236}">
                <a16:creationId xmlns:a16="http://schemas.microsoft.com/office/drawing/2014/main" id="{AAE31AE6-B042-93F3-4DAC-E5FB1012A85E}"/>
              </a:ext>
            </a:extLst>
          </p:cNvPr>
          <p:cNvSpPr/>
          <p:nvPr/>
        </p:nvSpPr>
        <p:spPr>
          <a:xfrm>
            <a:off x="121166" y="77001"/>
            <a:ext cx="11949668" cy="1063822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err="1">
                <a:solidFill>
                  <a:schemeClr val="tx1"/>
                </a:solidFill>
              </a:rPr>
              <a:t>Оскільки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вираз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містить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дію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ділення</a:t>
            </a:r>
            <a:r>
              <a:rPr lang="ru-RU" sz="2000" b="1" dirty="0">
                <a:solidFill>
                  <a:schemeClr val="tx1"/>
                </a:solidFill>
              </a:rPr>
              <a:t> на </a:t>
            </a:r>
            <a:r>
              <a:rPr lang="ru-RU" sz="2000" b="1" dirty="0" err="1">
                <a:solidFill>
                  <a:schemeClr val="tx1"/>
                </a:solidFill>
              </a:rPr>
              <a:t>вираз</a:t>
            </a:r>
            <a:r>
              <a:rPr lang="ru-RU" sz="2000" b="1" dirty="0">
                <a:solidFill>
                  <a:schemeClr val="tx1"/>
                </a:solidFill>
              </a:rPr>
              <a:t>, </a:t>
            </a:r>
            <a:r>
              <a:rPr lang="ru-RU" sz="2000" b="1" dirty="0" err="1">
                <a:solidFill>
                  <a:schemeClr val="tx1"/>
                </a:solidFill>
              </a:rPr>
              <a:t>який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може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дорівнювати</a:t>
            </a:r>
            <a:r>
              <a:rPr lang="ru-RU" sz="2000" b="1" dirty="0">
                <a:solidFill>
                  <a:schemeClr val="tx1"/>
                </a:solidFill>
              </a:rPr>
              <a:t> нулю (</a:t>
            </a:r>
            <a:r>
              <a:rPr lang="ru-RU" sz="2000" b="1" dirty="0" err="1">
                <a:solidFill>
                  <a:schemeClr val="tx1"/>
                </a:solidFill>
              </a:rPr>
              <a:t>наприклад</a:t>
            </a:r>
            <a:r>
              <a:rPr lang="ru-RU" sz="2000" b="1" dirty="0">
                <a:solidFill>
                  <a:schemeClr val="tx1"/>
                </a:solidFill>
              </a:rPr>
              <a:t>, при </a:t>
            </a:r>
            <a:r>
              <a:rPr lang="en-US" sz="2000" b="1" dirty="0">
                <a:solidFill>
                  <a:schemeClr val="tx1"/>
                </a:solidFill>
              </a:rPr>
              <a:t>a = 3 </a:t>
            </a:r>
            <a:r>
              <a:rPr lang="ru-RU" sz="2000" b="1" dirty="0">
                <a:solidFill>
                  <a:schemeClr val="tx1"/>
                </a:solidFill>
              </a:rPr>
              <a:t>і 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b = 1), </a:t>
            </a:r>
            <a:r>
              <a:rPr lang="ru-RU" sz="2000" b="1" dirty="0">
                <a:solidFill>
                  <a:schemeClr val="tx1"/>
                </a:solidFill>
              </a:rPr>
              <a:t>алгоритм </a:t>
            </a:r>
            <a:r>
              <a:rPr lang="ru-RU" sz="2000" b="1" dirty="0" err="1">
                <a:solidFill>
                  <a:schemeClr val="tx1"/>
                </a:solidFill>
              </a:rPr>
              <a:t>розв’язування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цієї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задачі</a:t>
            </a:r>
            <a:r>
              <a:rPr lang="ru-RU" sz="2000" b="1" dirty="0">
                <a:solidFill>
                  <a:schemeClr val="tx1"/>
                </a:solidFill>
              </a:rPr>
              <a:t> повинен </a:t>
            </a:r>
            <a:r>
              <a:rPr lang="ru-RU" sz="2000" b="1" dirty="0" err="1">
                <a:solidFill>
                  <a:schemeClr val="tx1"/>
                </a:solidFill>
              </a:rPr>
              <a:t>містити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розгалуження</a:t>
            </a:r>
            <a:r>
              <a:rPr lang="ru-RU" sz="2000" b="1" dirty="0">
                <a:solidFill>
                  <a:schemeClr val="tx1"/>
                </a:solidFill>
              </a:rPr>
              <a:t>, у </a:t>
            </a:r>
            <a:r>
              <a:rPr lang="ru-RU" sz="2000" b="1" dirty="0" err="1">
                <a:solidFill>
                  <a:schemeClr val="tx1"/>
                </a:solidFill>
              </a:rPr>
              <a:t>якому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будуть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ураховані</a:t>
            </a:r>
            <a:r>
              <a:rPr lang="ru-RU" sz="2000" b="1" dirty="0">
                <a:solidFill>
                  <a:schemeClr val="tx1"/>
                </a:solidFill>
              </a:rPr>
              <a:t> два </a:t>
            </a:r>
            <a:r>
              <a:rPr lang="ru-RU" sz="2000" b="1" dirty="0" err="1">
                <a:solidFill>
                  <a:schemeClr val="tx1"/>
                </a:solidFill>
              </a:rPr>
              <a:t>можливих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випадки</a:t>
            </a:r>
            <a:r>
              <a:rPr lang="ru-RU" sz="2000" b="1" dirty="0">
                <a:solidFill>
                  <a:schemeClr val="tx1"/>
                </a:solidFill>
              </a:rPr>
              <a:t>: </a:t>
            </a:r>
            <a:r>
              <a:rPr lang="ru-RU" sz="2000" b="1" dirty="0" err="1">
                <a:solidFill>
                  <a:schemeClr val="tx1"/>
                </a:solidFill>
              </a:rPr>
              <a:t>значення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дільника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a – 3*b </a:t>
            </a:r>
            <a:r>
              <a:rPr lang="ru-RU" sz="2000" b="1" dirty="0" err="1">
                <a:solidFill>
                  <a:schemeClr val="tx1"/>
                </a:solidFill>
              </a:rPr>
              <a:t>дорівнює</a:t>
            </a:r>
            <a:r>
              <a:rPr lang="ru-RU" sz="2000" b="1" dirty="0">
                <a:solidFill>
                  <a:schemeClr val="tx1"/>
                </a:solidFill>
              </a:rPr>
              <a:t> 0 і </a:t>
            </a:r>
            <a:r>
              <a:rPr lang="ru-RU" sz="2000" b="1" dirty="0" err="1">
                <a:solidFill>
                  <a:schemeClr val="tx1"/>
                </a:solidFill>
              </a:rPr>
              <a:t>значення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дільника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a – 3*b </a:t>
            </a:r>
            <a:r>
              <a:rPr lang="ru-RU" sz="2000" b="1" dirty="0">
                <a:solidFill>
                  <a:schemeClr val="tx1"/>
                </a:solidFill>
              </a:rPr>
              <a:t>не </a:t>
            </a:r>
            <a:r>
              <a:rPr lang="ru-RU" sz="2000" b="1" dirty="0" err="1">
                <a:solidFill>
                  <a:schemeClr val="tx1"/>
                </a:solidFill>
              </a:rPr>
              <a:t>дорівнює</a:t>
            </a:r>
            <a:r>
              <a:rPr lang="ru-RU" sz="2000" b="1" dirty="0">
                <a:solidFill>
                  <a:schemeClr val="tx1"/>
                </a:solidFill>
              </a:rPr>
              <a:t> 0.</a:t>
            </a:r>
            <a:endParaRPr lang="uk-UA" sz="2000" b="1" dirty="0">
              <a:solidFill>
                <a:schemeClr val="tx1"/>
              </a:solidFill>
            </a:endParaRPr>
          </a:p>
        </p:txBody>
      </p:sp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63655E0-F010-1FFA-2C47-053EBDABCD2B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D8421DA5-0699-349F-3F0F-7268BAE2D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3"/>
              <a:extLst>
                <a:ext uri="{FF2B5EF4-FFF2-40B4-BE49-F238E27FC236}">
                  <a16:creationId xmlns:a16="http://schemas.microsoft.com/office/drawing/2014/main" id="{D1CCA62F-32B0-357B-CAE8-39EA035A3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1B78A359-9049-9DC9-1567-8AED1014B753}"/>
              </a:ext>
            </a:extLst>
          </p:cNvPr>
          <p:cNvSpPr/>
          <p:nvPr/>
        </p:nvSpPr>
        <p:spPr>
          <a:xfrm>
            <a:off x="2394857" y="1238795"/>
            <a:ext cx="7689669" cy="520336"/>
          </a:xfrm>
          <a:prstGeom prst="roundRect">
            <a:avLst>
              <a:gd name="adj" fmla="val 5092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FF00"/>
                </a:solidFill>
              </a:rPr>
              <a:t>Блок-схема алгоритму до </a:t>
            </a:r>
            <a:r>
              <a:rPr lang="ru-RU" sz="2800" b="1" dirty="0" err="1">
                <a:solidFill>
                  <a:srgbClr val="FFFF00"/>
                </a:solidFill>
              </a:rPr>
              <a:t>задачі</a:t>
            </a:r>
            <a:endParaRPr lang="uk-UA" sz="2800" b="1" dirty="0">
              <a:solidFill>
                <a:srgbClr val="FFFF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AD3BDF-A686-87E8-FFE2-55FFE87FAB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6928" t="10031" r="17500" b="6285"/>
          <a:stretch/>
        </p:blipFill>
        <p:spPr>
          <a:xfrm>
            <a:off x="4955175" y="1810609"/>
            <a:ext cx="4833259" cy="4992348"/>
          </a:xfrm>
          <a:prstGeom prst="rect">
            <a:avLst/>
          </a:prstGeom>
        </p:spPr>
      </p:pic>
      <p:pic>
        <p:nvPicPr>
          <p:cNvPr id="11" name="Рисунок 10">
            <a:hlinkClick r:id="rId7"/>
            <a:extLst>
              <a:ext uri="{FF2B5EF4-FFF2-40B4-BE49-F238E27FC236}">
                <a16:creationId xmlns:a16="http://schemas.microsoft.com/office/drawing/2014/main" id="{13D88294-F71D-3270-F334-81F0932BBE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9742"/>
            <a:ext cx="2888129" cy="112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68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63655E0-F010-1FFA-2C47-053EBDABCD2B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D8421DA5-0699-349F-3F0F-7268BAE2D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3"/>
              <a:extLst>
                <a:ext uri="{FF2B5EF4-FFF2-40B4-BE49-F238E27FC236}">
                  <a16:creationId xmlns:a16="http://schemas.microsoft.com/office/drawing/2014/main" id="{D1CCA62F-32B0-357B-CAE8-39EA035A3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10" name="Блок-схема: альтернативний процес 9">
            <a:extLst>
              <a:ext uri="{FF2B5EF4-FFF2-40B4-BE49-F238E27FC236}">
                <a16:creationId xmlns:a16="http://schemas.microsoft.com/office/drawing/2014/main" id="{AAE31AE6-B042-93F3-4DAC-E5FB1012A85E}"/>
              </a:ext>
            </a:extLst>
          </p:cNvPr>
          <p:cNvSpPr/>
          <p:nvPr/>
        </p:nvSpPr>
        <p:spPr>
          <a:xfrm>
            <a:off x="121166" y="77001"/>
            <a:ext cx="11949668" cy="1020279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err="1">
                <a:solidFill>
                  <a:schemeClr val="tx1"/>
                </a:solidFill>
              </a:rPr>
              <a:t>Оскільки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математична</a:t>
            </a:r>
            <a:r>
              <a:rPr lang="ru-RU" sz="2000" b="1" dirty="0">
                <a:solidFill>
                  <a:schemeClr val="tx1"/>
                </a:solidFill>
              </a:rPr>
              <a:t> модель </a:t>
            </a:r>
            <a:r>
              <a:rPr lang="ru-RU" sz="2000" b="1" dirty="0" err="1">
                <a:solidFill>
                  <a:schemeClr val="tx1"/>
                </a:solidFill>
              </a:rPr>
              <a:t>задачі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має</a:t>
            </a:r>
            <a:r>
              <a:rPr lang="ru-RU" sz="2000" b="1" dirty="0">
                <a:solidFill>
                  <a:schemeClr val="tx1"/>
                </a:solidFill>
              </a:rPr>
              <a:t> два </a:t>
            </a:r>
            <a:r>
              <a:rPr lang="ru-RU" sz="2000" b="1" dirty="0" err="1">
                <a:solidFill>
                  <a:schemeClr val="tx1"/>
                </a:solidFill>
              </a:rPr>
              <a:t>вхідних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даних</a:t>
            </a:r>
            <a:r>
              <a:rPr lang="ru-RU" sz="2000" b="1" dirty="0">
                <a:solidFill>
                  <a:schemeClr val="tx1"/>
                </a:solidFill>
              </a:rPr>
              <a:t> і один </a:t>
            </a:r>
            <a:r>
              <a:rPr lang="ru-RU" sz="2000" b="1" dirty="0" err="1">
                <a:solidFill>
                  <a:schemeClr val="tx1"/>
                </a:solidFill>
              </a:rPr>
              <a:t>кінцевий</a:t>
            </a:r>
            <a:r>
              <a:rPr lang="ru-RU" sz="2000" b="1" dirty="0">
                <a:solidFill>
                  <a:schemeClr val="tx1"/>
                </a:solidFill>
              </a:rPr>
              <a:t> результат, </a:t>
            </a:r>
            <a:r>
              <a:rPr lang="ru-RU" sz="2000" b="1" dirty="0" err="1">
                <a:solidFill>
                  <a:schemeClr val="tx1"/>
                </a:solidFill>
              </a:rPr>
              <a:t>розмістимо</a:t>
            </a:r>
            <a:r>
              <a:rPr lang="ru-RU" sz="2000" b="1" dirty="0">
                <a:solidFill>
                  <a:schemeClr val="tx1"/>
                </a:solidFill>
              </a:rPr>
              <a:t> у </a:t>
            </a:r>
            <a:r>
              <a:rPr lang="ru-RU" sz="2000" b="1" dirty="0" err="1">
                <a:solidFill>
                  <a:schemeClr val="tx1"/>
                </a:solidFill>
              </a:rPr>
              <a:t>вікні</a:t>
            </a:r>
            <a:r>
              <a:rPr lang="ru-RU" sz="2000" b="1" dirty="0">
                <a:solidFill>
                  <a:schemeClr val="tx1"/>
                </a:solidFill>
              </a:rPr>
              <a:t> два поля для </a:t>
            </a:r>
            <a:r>
              <a:rPr lang="ru-RU" sz="2000" b="1" dirty="0" err="1">
                <a:solidFill>
                  <a:schemeClr val="tx1"/>
                </a:solidFill>
              </a:rPr>
              <a:t>введення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значень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вхідних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даних</a:t>
            </a:r>
            <a:r>
              <a:rPr lang="ru-RU" sz="2000" b="1" dirty="0">
                <a:solidFill>
                  <a:schemeClr val="tx1"/>
                </a:solidFill>
              </a:rPr>
              <a:t>, </a:t>
            </a:r>
            <a:r>
              <a:rPr lang="ru-RU" sz="2000" b="1" dirty="0" err="1">
                <a:solidFill>
                  <a:schemeClr val="tx1"/>
                </a:solidFill>
              </a:rPr>
              <a:t>підпишемо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їх</a:t>
            </a:r>
            <a:r>
              <a:rPr lang="ru-RU" sz="2000" b="1" dirty="0">
                <a:solidFill>
                  <a:schemeClr val="tx1"/>
                </a:solidFill>
              </a:rPr>
              <a:t> у </a:t>
            </a:r>
            <a:r>
              <a:rPr lang="ru-RU" sz="2000" b="1" dirty="0" err="1">
                <a:solidFill>
                  <a:schemeClr val="tx1"/>
                </a:solidFill>
              </a:rPr>
              <a:t>відповідних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написах</a:t>
            </a:r>
            <a:r>
              <a:rPr lang="ru-RU" sz="2000" b="1" dirty="0">
                <a:solidFill>
                  <a:schemeClr val="tx1"/>
                </a:solidFill>
              </a:rPr>
              <a:t>, і кнопку, </a:t>
            </a:r>
            <a:r>
              <a:rPr lang="ru-RU" sz="2000" b="1" dirty="0" err="1">
                <a:solidFill>
                  <a:schemeClr val="tx1"/>
                </a:solidFill>
              </a:rPr>
              <a:t>після</a:t>
            </a:r>
            <a:endParaRPr lang="ru-RU" sz="2000" b="1" dirty="0">
              <a:solidFill>
                <a:schemeClr val="tx1"/>
              </a:solidFill>
            </a:endParaRPr>
          </a:p>
          <a:p>
            <a:r>
              <a:rPr lang="ru-RU" sz="2000" b="1" dirty="0" err="1">
                <a:solidFill>
                  <a:schemeClr val="tx1"/>
                </a:solidFill>
              </a:rPr>
              <a:t>вибору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якої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відбуватимуться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відповідні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обчислення</a:t>
            </a:r>
            <a:r>
              <a:rPr lang="ru-RU" sz="2000" b="1" dirty="0">
                <a:solidFill>
                  <a:schemeClr val="tx1"/>
                </a:solidFill>
              </a:rPr>
              <a:t>. Результат </a:t>
            </a:r>
            <a:r>
              <a:rPr lang="ru-RU" sz="2000" b="1" dirty="0" err="1">
                <a:solidFill>
                  <a:schemeClr val="tx1"/>
                </a:solidFill>
              </a:rPr>
              <a:t>виводитимемо</a:t>
            </a:r>
            <a:r>
              <a:rPr lang="ru-RU" sz="2000" b="1" dirty="0">
                <a:solidFill>
                  <a:schemeClr val="tx1"/>
                </a:solidFill>
              </a:rPr>
              <a:t> у </a:t>
            </a:r>
            <a:r>
              <a:rPr lang="ru-RU" sz="2000" b="1" dirty="0" err="1">
                <a:solidFill>
                  <a:schemeClr val="tx1"/>
                </a:solidFill>
              </a:rPr>
              <a:t>вікно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повідомлень</a:t>
            </a:r>
            <a:r>
              <a:rPr lang="ru-RU" sz="2000" b="1" dirty="0">
                <a:solidFill>
                  <a:schemeClr val="tx1"/>
                </a:solidFill>
              </a:rPr>
              <a:t>.</a:t>
            </a:r>
          </a:p>
        </p:txBody>
      </p: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C7AD6062-10E0-C055-154B-F0D68CF8AC94}"/>
              </a:ext>
            </a:extLst>
          </p:cNvPr>
          <p:cNvGrpSpPr/>
          <p:nvPr/>
        </p:nvGrpSpPr>
        <p:grpSpPr>
          <a:xfrm>
            <a:off x="2922003" y="1291256"/>
            <a:ext cx="5233851" cy="5482410"/>
            <a:chOff x="2922003" y="1291256"/>
            <a:chExt cx="5233851" cy="5482410"/>
          </a:xfrm>
        </p:grpSpPr>
        <p:sp>
          <p:nvSpPr>
            <p:cNvPr id="2" name="Прямокутник: округлені кути 1">
              <a:extLst>
                <a:ext uri="{FF2B5EF4-FFF2-40B4-BE49-F238E27FC236}">
                  <a16:creationId xmlns:a16="http://schemas.microsoft.com/office/drawing/2014/main" id="{C88340B2-2363-357E-7178-D7B9CC3AB8AF}"/>
                </a:ext>
              </a:extLst>
            </p:cNvPr>
            <p:cNvSpPr/>
            <p:nvPr/>
          </p:nvSpPr>
          <p:spPr>
            <a:xfrm>
              <a:off x="2922003" y="1291256"/>
              <a:ext cx="5233851" cy="5482410"/>
            </a:xfrm>
            <a:prstGeom prst="roundRect">
              <a:avLst>
                <a:gd name="adj" fmla="val 1692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A9D59508-9706-6792-22D1-C33E414ECB63}"/>
                </a:ext>
              </a:extLst>
            </p:cNvPr>
            <p:cNvSpPr/>
            <p:nvPr/>
          </p:nvSpPr>
          <p:spPr>
            <a:xfrm>
              <a:off x="2922003" y="1291256"/>
              <a:ext cx="5233851" cy="424333"/>
            </a:xfrm>
            <a:prstGeom prst="roundRect">
              <a:avLst>
                <a:gd name="adj" fmla="val 1811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uk-UA" dirty="0"/>
                <a:t>Задача 1</a:t>
              </a:r>
            </a:p>
          </p:txBody>
        </p:sp>
      </p:grp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B684146E-B4C5-3FA8-7129-C1B8170E5492}"/>
              </a:ext>
            </a:extLst>
          </p:cNvPr>
          <p:cNvSpPr/>
          <p:nvPr/>
        </p:nvSpPr>
        <p:spPr>
          <a:xfrm>
            <a:off x="4245705" y="2339444"/>
            <a:ext cx="2586445" cy="4243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1D837866-6A6E-D6B4-89F2-F22889CB07C1}"/>
              </a:ext>
            </a:extLst>
          </p:cNvPr>
          <p:cNvSpPr/>
          <p:nvPr/>
        </p:nvSpPr>
        <p:spPr>
          <a:xfrm>
            <a:off x="4245705" y="3414152"/>
            <a:ext cx="2586445" cy="4243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04B379-61D3-2690-653B-CF048B0AA9DB}"/>
              </a:ext>
            </a:extLst>
          </p:cNvPr>
          <p:cNvSpPr txBox="1"/>
          <p:nvPr/>
        </p:nvSpPr>
        <p:spPr>
          <a:xfrm>
            <a:off x="4615543" y="1881032"/>
            <a:ext cx="2586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Введіть значення 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8A3710-44D2-2A88-A38F-4B561D6256F9}"/>
              </a:ext>
            </a:extLst>
          </p:cNvPr>
          <p:cNvSpPr txBox="1"/>
          <p:nvPr/>
        </p:nvSpPr>
        <p:spPr>
          <a:xfrm>
            <a:off x="4572000" y="2947832"/>
            <a:ext cx="2586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Введіть значення </a:t>
            </a:r>
            <a:r>
              <a:rPr lang="en-US" dirty="0"/>
              <a:t>b</a:t>
            </a:r>
            <a:endParaRPr lang="uk-UA" dirty="0"/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D8CF3ED1-2D22-980F-4770-5F6F75AFF59F}"/>
              </a:ext>
            </a:extLst>
          </p:cNvPr>
          <p:cNvSpPr/>
          <p:nvPr/>
        </p:nvSpPr>
        <p:spPr>
          <a:xfrm>
            <a:off x="4659361" y="4300831"/>
            <a:ext cx="1759132" cy="49638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</a:rPr>
              <a:t>Обчислити</a:t>
            </a:r>
          </a:p>
        </p:txBody>
      </p:sp>
      <p:sp>
        <p:nvSpPr>
          <p:cNvPr id="15" name="Стрілка: вправо 14">
            <a:extLst>
              <a:ext uri="{FF2B5EF4-FFF2-40B4-BE49-F238E27FC236}">
                <a16:creationId xmlns:a16="http://schemas.microsoft.com/office/drawing/2014/main" id="{FFAF6DC3-4BAC-8DF0-3042-3800477FF3AF}"/>
              </a:ext>
            </a:extLst>
          </p:cNvPr>
          <p:cNvSpPr/>
          <p:nvPr/>
        </p:nvSpPr>
        <p:spPr>
          <a:xfrm flipH="1">
            <a:off x="6921303" y="2072147"/>
            <a:ext cx="2469097" cy="98544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Поле 1</a:t>
            </a:r>
          </a:p>
        </p:txBody>
      </p:sp>
      <p:sp>
        <p:nvSpPr>
          <p:cNvPr id="16" name="Стрілка: вправо 15">
            <a:extLst>
              <a:ext uri="{FF2B5EF4-FFF2-40B4-BE49-F238E27FC236}">
                <a16:creationId xmlns:a16="http://schemas.microsoft.com/office/drawing/2014/main" id="{789798E3-E98D-8EB9-4F19-8444920A07E4}"/>
              </a:ext>
            </a:extLst>
          </p:cNvPr>
          <p:cNvSpPr/>
          <p:nvPr/>
        </p:nvSpPr>
        <p:spPr>
          <a:xfrm flipH="1">
            <a:off x="6921303" y="3086180"/>
            <a:ext cx="2469097" cy="98544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Поле 2</a:t>
            </a:r>
          </a:p>
        </p:txBody>
      </p:sp>
      <p:sp>
        <p:nvSpPr>
          <p:cNvPr id="17" name="Стрілка: вправо 16">
            <a:extLst>
              <a:ext uri="{FF2B5EF4-FFF2-40B4-BE49-F238E27FC236}">
                <a16:creationId xmlns:a16="http://schemas.microsoft.com/office/drawing/2014/main" id="{47E6C3D2-58AC-F21E-DC4E-122F7C0B091C}"/>
              </a:ext>
            </a:extLst>
          </p:cNvPr>
          <p:cNvSpPr/>
          <p:nvPr/>
        </p:nvSpPr>
        <p:spPr>
          <a:xfrm>
            <a:off x="2164387" y="1599007"/>
            <a:ext cx="2469097" cy="985446"/>
          </a:xfrm>
          <a:prstGeom prst="rightArrow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Напис 1</a:t>
            </a:r>
          </a:p>
        </p:txBody>
      </p:sp>
      <p:sp>
        <p:nvSpPr>
          <p:cNvPr id="18" name="Стрілка: вправо 17">
            <a:extLst>
              <a:ext uri="{FF2B5EF4-FFF2-40B4-BE49-F238E27FC236}">
                <a16:creationId xmlns:a16="http://schemas.microsoft.com/office/drawing/2014/main" id="{B7FAA2CA-82EB-EB73-9448-0FEAD6F85DBB}"/>
              </a:ext>
            </a:extLst>
          </p:cNvPr>
          <p:cNvSpPr/>
          <p:nvPr/>
        </p:nvSpPr>
        <p:spPr>
          <a:xfrm>
            <a:off x="2190264" y="2652059"/>
            <a:ext cx="2469097" cy="985446"/>
          </a:xfrm>
          <a:prstGeom prst="rightArrow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Напис 2</a:t>
            </a:r>
          </a:p>
        </p:txBody>
      </p:sp>
      <p:sp>
        <p:nvSpPr>
          <p:cNvPr id="19" name="Стрілка: вправо 18">
            <a:extLst>
              <a:ext uri="{FF2B5EF4-FFF2-40B4-BE49-F238E27FC236}">
                <a16:creationId xmlns:a16="http://schemas.microsoft.com/office/drawing/2014/main" id="{1DBD2B6D-33A8-5488-DAA4-0C8E2BC17B95}"/>
              </a:ext>
            </a:extLst>
          </p:cNvPr>
          <p:cNvSpPr/>
          <p:nvPr/>
        </p:nvSpPr>
        <p:spPr>
          <a:xfrm>
            <a:off x="2146446" y="4094224"/>
            <a:ext cx="2469097" cy="985446"/>
          </a:xfrm>
          <a:prstGeom prst="rightArrow">
            <a:avLst/>
          </a:prstGeom>
          <a:solidFill>
            <a:srgbClr val="FF00F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Кнопка</a:t>
            </a:r>
          </a:p>
        </p:txBody>
      </p:sp>
      <p:pic>
        <p:nvPicPr>
          <p:cNvPr id="20" name="Рисунок 19">
            <a:hlinkClick r:id="rId5"/>
            <a:extLst>
              <a:ext uri="{FF2B5EF4-FFF2-40B4-BE49-F238E27FC236}">
                <a16:creationId xmlns:a16="http://schemas.microsoft.com/office/drawing/2014/main" id="{E6901FD5-D938-C479-F064-C5A5DBD35B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9742"/>
            <a:ext cx="2888129" cy="112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8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  <p:bldP spid="11" grpId="0" animBg="1"/>
      <p:bldP spid="4" grpId="0"/>
      <p:bldP spid="12" grpId="0"/>
      <p:bldP spid="5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63655E0-F010-1FFA-2C47-053EBDABCD2B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D8421DA5-0699-349F-3F0F-7268BAE2D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3"/>
              <a:extLst>
                <a:ext uri="{FF2B5EF4-FFF2-40B4-BE49-F238E27FC236}">
                  <a16:creationId xmlns:a16="http://schemas.microsoft.com/office/drawing/2014/main" id="{D1CCA62F-32B0-357B-CAE8-39EA035A3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7F1125-E209-68D5-7B07-F415101A3D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215" t="11556" r="35714" b="10477"/>
          <a:stretch/>
        </p:blipFill>
        <p:spPr>
          <a:xfrm>
            <a:off x="635725" y="130629"/>
            <a:ext cx="4345577" cy="6555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5CFB8A1-221D-E52F-BAAC-4F4FCB7CD4D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972" t="22857" r="44070" b="41079"/>
          <a:stretch/>
        </p:blipFill>
        <p:spPr>
          <a:xfrm>
            <a:off x="5399068" y="306606"/>
            <a:ext cx="6466881" cy="4692114"/>
          </a:xfrm>
          <a:prstGeom prst="rect">
            <a:avLst/>
          </a:prstGeom>
        </p:spPr>
      </p:pic>
      <p:pic>
        <p:nvPicPr>
          <p:cNvPr id="9" name="Рисунок 8">
            <a:hlinkClick r:id="rId8"/>
            <a:extLst>
              <a:ext uri="{FF2B5EF4-FFF2-40B4-BE49-F238E27FC236}">
                <a16:creationId xmlns:a16="http://schemas.microsoft.com/office/drawing/2014/main" id="{BF6EC206-C431-0D1C-E686-F773194610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635" y="5918367"/>
            <a:ext cx="2888129" cy="112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42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63655E0-F010-1FFA-2C47-053EBDABCD2B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D8421DA5-0699-349F-3F0F-7268BAE2D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3"/>
              <a:extLst>
                <a:ext uri="{FF2B5EF4-FFF2-40B4-BE49-F238E27FC236}">
                  <a16:creationId xmlns:a16="http://schemas.microsoft.com/office/drawing/2014/main" id="{D1CCA62F-32B0-357B-CAE8-39EA035A3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227B6D41-87B8-774F-96E1-9839A75C764A}"/>
              </a:ext>
            </a:extLst>
          </p:cNvPr>
          <p:cNvGrpSpPr/>
          <p:nvPr/>
        </p:nvGrpSpPr>
        <p:grpSpPr>
          <a:xfrm>
            <a:off x="124328" y="0"/>
            <a:ext cx="2122482" cy="1099458"/>
            <a:chOff x="124328" y="0"/>
            <a:chExt cx="2122482" cy="109945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45F41EA2-D7AC-3C39-D09C-CD66019FD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328" y="0"/>
              <a:ext cx="2122482" cy="1099458"/>
            </a:xfrm>
            <a:prstGeom prst="rect">
              <a:avLst/>
            </a:prstGeom>
          </p:spPr>
        </p:pic>
        <p:sp>
          <p:nvSpPr>
            <p:cNvPr id="13" name="Прямокутник 12">
              <a:extLst>
                <a:ext uri="{FF2B5EF4-FFF2-40B4-BE49-F238E27FC236}">
                  <a16:creationId xmlns:a16="http://schemas.microsoft.com/office/drawing/2014/main" id="{FC657D47-7523-9712-9AB2-074D1EAD9738}"/>
                </a:ext>
              </a:extLst>
            </p:cNvPr>
            <p:cNvSpPr/>
            <p:nvPr/>
          </p:nvSpPr>
          <p:spPr>
            <a:xfrm>
              <a:off x="366963" y="284139"/>
              <a:ext cx="1637211" cy="5094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uk-UA" sz="1800" b="1" dirty="0">
                  <a:ln w="6350">
                    <a:noFill/>
                  </a:ln>
                  <a:effectLst/>
                  <a:ea typeface="Georgia" panose="02040502050405020303" pitchFamily="18" charset="0"/>
                  <a:cs typeface="Georgia" panose="02040502050405020303" pitchFamily="18" charset="0"/>
                </a:rPr>
                <a:t>Задача 2</a:t>
              </a:r>
              <a:endParaRPr lang="uk-UA" sz="5400" b="1" cap="none" spc="0" dirty="0">
                <a:ln w="6350">
                  <a:noFill/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8511FF9B-247F-3529-A986-DF9B09625AC8}"/>
              </a:ext>
            </a:extLst>
          </p:cNvPr>
          <p:cNvSpPr/>
          <p:nvPr/>
        </p:nvSpPr>
        <p:spPr>
          <a:xfrm>
            <a:off x="2778034" y="1418182"/>
            <a:ext cx="7689669" cy="520336"/>
          </a:xfrm>
          <a:prstGeom prst="roundRect">
            <a:avLst>
              <a:gd name="adj" fmla="val 5092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solidFill>
                  <a:srgbClr val="FFFF00"/>
                </a:solidFill>
              </a:rPr>
              <a:t>Створимо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математичну</a:t>
            </a:r>
            <a:r>
              <a:rPr lang="ru-RU" sz="2800" b="1" dirty="0">
                <a:solidFill>
                  <a:srgbClr val="FFFF00"/>
                </a:solidFill>
              </a:rPr>
              <a:t> модель </a:t>
            </a:r>
            <a:r>
              <a:rPr lang="ru-RU" sz="2800" b="1" dirty="0" err="1">
                <a:solidFill>
                  <a:srgbClr val="FFFF00"/>
                </a:solidFill>
              </a:rPr>
              <a:t>задачі</a:t>
            </a:r>
            <a:r>
              <a:rPr lang="ru-RU" sz="2800" b="1" dirty="0">
                <a:solidFill>
                  <a:srgbClr val="FFFF00"/>
                </a:solidFill>
              </a:rPr>
              <a:t>.</a:t>
            </a:r>
            <a:endParaRPr lang="uk-UA" sz="2800" b="1" dirty="0">
              <a:solidFill>
                <a:srgbClr val="FFFF00"/>
              </a:solidFill>
            </a:endParaRPr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5B3C7EBA-0342-9700-8804-8331F8ECFCDE}"/>
              </a:ext>
            </a:extLst>
          </p:cNvPr>
          <p:cNvSpPr/>
          <p:nvPr/>
        </p:nvSpPr>
        <p:spPr>
          <a:xfrm>
            <a:off x="269966" y="2407341"/>
            <a:ext cx="11800868" cy="1380888"/>
          </a:xfrm>
          <a:prstGeom prst="roundRect">
            <a:avLst>
              <a:gd name="adj" fmla="val 50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err="1">
                <a:solidFill>
                  <a:srgbClr val="FFFF00"/>
                </a:solidFill>
              </a:rPr>
              <a:t>Вхідні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дані</a:t>
            </a:r>
            <a:r>
              <a:rPr lang="ru-RU" sz="2800" b="1" dirty="0">
                <a:solidFill>
                  <a:srgbClr val="FFFF00"/>
                </a:solidFill>
              </a:rPr>
              <a:t>: </a:t>
            </a:r>
            <a:r>
              <a:rPr lang="ru-RU" sz="2800" b="1" dirty="0" err="1">
                <a:solidFill>
                  <a:schemeClr val="bg1"/>
                </a:solidFill>
              </a:rPr>
              <a:t>довільне</a:t>
            </a:r>
            <a:r>
              <a:rPr lang="ru-RU" sz="2800" b="1" dirty="0">
                <a:solidFill>
                  <a:schemeClr val="bg1"/>
                </a:solidFill>
              </a:rPr>
              <a:t> число х;</a:t>
            </a:r>
          </a:p>
          <a:p>
            <a:r>
              <a:rPr lang="ru-RU" sz="2800" b="1" dirty="0" err="1">
                <a:solidFill>
                  <a:srgbClr val="FFFF00"/>
                </a:solidFill>
              </a:rPr>
              <a:t>Кінцеві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результати</a:t>
            </a:r>
            <a:r>
              <a:rPr lang="ru-RU" sz="2800" b="1" dirty="0">
                <a:solidFill>
                  <a:srgbClr val="FFFF00"/>
                </a:solidFill>
              </a:rPr>
              <a:t>: </a:t>
            </a:r>
            <a:r>
              <a:rPr lang="uk-UA" sz="2800" b="1" dirty="0">
                <a:solidFill>
                  <a:schemeClr val="bg1"/>
                </a:solidFill>
              </a:rPr>
              <a:t>значення</a:t>
            </a:r>
            <a:r>
              <a:rPr lang="uk-UA" sz="2800" b="1" dirty="0">
                <a:solidFill>
                  <a:srgbClr val="FFFF00"/>
                </a:solidFill>
              </a:rPr>
              <a:t> </a:t>
            </a:r>
            <a:r>
              <a:rPr lang="uk-UA" sz="2800" b="1" dirty="0">
                <a:solidFill>
                  <a:schemeClr val="bg1"/>
                </a:solidFill>
              </a:rPr>
              <a:t>функції у</a:t>
            </a:r>
            <a:r>
              <a:rPr lang="ru-RU" sz="2800" b="1" dirty="0">
                <a:solidFill>
                  <a:schemeClr val="bg1"/>
                </a:solidFill>
              </a:rPr>
              <a:t>;</a:t>
            </a:r>
          </a:p>
          <a:p>
            <a:r>
              <a:rPr lang="ru-RU" sz="2800" b="1" dirty="0" err="1">
                <a:solidFill>
                  <a:srgbClr val="FFFF00"/>
                </a:solidFill>
              </a:rPr>
              <a:t>Формули</a:t>
            </a:r>
            <a:r>
              <a:rPr lang="ru-RU" sz="2800" b="1" dirty="0">
                <a:solidFill>
                  <a:srgbClr val="FFFF00"/>
                </a:solidFill>
              </a:rPr>
              <a:t>: </a:t>
            </a:r>
            <a:r>
              <a:rPr lang="ru-RU" sz="2800" b="1" dirty="0">
                <a:solidFill>
                  <a:schemeClr val="bg1"/>
                </a:solidFill>
              </a:rPr>
              <a:t>у=2х-12, </a:t>
            </a:r>
            <a:r>
              <a:rPr lang="ru-RU" sz="2800" b="1" dirty="0" err="1">
                <a:solidFill>
                  <a:schemeClr val="bg1"/>
                </a:solidFill>
              </a:rPr>
              <a:t>або</a:t>
            </a:r>
            <a:r>
              <a:rPr lang="ru-RU" sz="2800" b="1" dirty="0">
                <a:solidFill>
                  <a:schemeClr val="bg1"/>
                </a:solidFill>
              </a:rPr>
              <a:t> у=7-8х, в </a:t>
            </a:r>
            <a:r>
              <a:rPr lang="ru-RU" sz="2800" b="1" dirty="0" err="1">
                <a:solidFill>
                  <a:schemeClr val="bg1"/>
                </a:solidFill>
              </a:rPr>
              <a:t>залежності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від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значення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введеного</a:t>
            </a:r>
            <a:r>
              <a:rPr lang="ru-RU" sz="2800" b="1" dirty="0">
                <a:solidFill>
                  <a:schemeClr val="bg1"/>
                </a:solidFill>
              </a:rPr>
              <a:t> х.</a:t>
            </a:r>
            <a:endParaRPr lang="ru-RU" sz="2800" b="1" dirty="0">
              <a:solidFill>
                <a:srgbClr val="FFFF00"/>
              </a:solidFill>
            </a:endParaRPr>
          </a:p>
        </p:txBody>
      </p:sp>
      <p:grpSp>
        <p:nvGrpSpPr>
          <p:cNvPr id="5" name="Групувати 4">
            <a:extLst>
              <a:ext uri="{FF2B5EF4-FFF2-40B4-BE49-F238E27FC236}">
                <a16:creationId xmlns:a16="http://schemas.microsoft.com/office/drawing/2014/main" id="{3850A2A1-5DBF-766D-E2B7-A34E548992AD}"/>
              </a:ext>
            </a:extLst>
          </p:cNvPr>
          <p:cNvGrpSpPr/>
          <p:nvPr/>
        </p:nvGrpSpPr>
        <p:grpSpPr>
          <a:xfrm>
            <a:off x="2378960" y="83795"/>
            <a:ext cx="9621452" cy="1015663"/>
            <a:chOff x="2378960" y="83795"/>
            <a:chExt cx="9621452" cy="101566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67D0AC-7F2C-D513-1A5C-09381F6ADD6A}"/>
                </a:ext>
              </a:extLst>
            </p:cNvPr>
            <p:cNvSpPr txBox="1"/>
            <p:nvPr/>
          </p:nvSpPr>
          <p:spPr>
            <a:xfrm>
              <a:off x="2378960" y="83795"/>
              <a:ext cx="9621452" cy="101566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7030A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endParaRPr lang="uk-UA" sz="2000" b="1" dirty="0"/>
            </a:p>
            <a:p>
              <a:r>
                <a:rPr lang="uk-UA" sz="2000" b="1" dirty="0"/>
                <a:t>Обчислити значення функції</a:t>
              </a:r>
            </a:p>
            <a:p>
              <a:r>
                <a:rPr lang="uk-UA" sz="2000" b="1" dirty="0"/>
                <a:t> </a:t>
              </a:r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63765E35-396F-EDF0-C973-9D12E8EABF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7714" t="42540" r="22500" b="44635"/>
            <a:stretch/>
          </p:blipFill>
          <p:spPr>
            <a:xfrm>
              <a:off x="5791201" y="179899"/>
              <a:ext cx="4532501" cy="821873"/>
            </a:xfrm>
            <a:prstGeom prst="rect">
              <a:avLst/>
            </a:prstGeom>
          </p:spPr>
        </p:pic>
      </p:grpSp>
      <p:pic>
        <p:nvPicPr>
          <p:cNvPr id="15" name="Рисунок 14">
            <a:hlinkClick r:id="rId7"/>
            <a:extLst>
              <a:ext uri="{FF2B5EF4-FFF2-40B4-BE49-F238E27FC236}">
                <a16:creationId xmlns:a16="http://schemas.microsoft.com/office/drawing/2014/main" id="{5DA42884-8D91-ECC6-6707-1736FE3192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9742"/>
            <a:ext cx="2888129" cy="112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4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B066674-80B8-4094-9E22-F2BD371FB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E0E0B7A-5D4D-429E-A748-54E5A8B9FD42}"/>
              </a:ext>
            </a:extLst>
          </p:cNvPr>
          <p:cNvGrpSpPr/>
          <p:nvPr/>
        </p:nvGrpSpPr>
        <p:grpSpPr>
          <a:xfrm>
            <a:off x="0" y="-49059"/>
            <a:ext cx="12192000" cy="6931152"/>
            <a:chOff x="0" y="0"/>
            <a:chExt cx="12192000" cy="6931152"/>
          </a:xfrm>
          <a:solidFill>
            <a:srgbClr val="0070C0"/>
          </a:solidFill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92B41D88-F0E3-4660-BE1E-9A3A66A36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931152" cy="6931152"/>
            </a:xfrm>
            <a:prstGeom prst="rect">
              <a:avLst/>
            </a:prstGeom>
            <a:grpFill/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5953EA1-8FBB-4CE5-A0C3-83D77CC8A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0848" y="0"/>
              <a:ext cx="6931152" cy="6931152"/>
            </a:xfrm>
            <a:prstGeom prst="rect">
              <a:avLst/>
            </a:prstGeom>
            <a:grpFill/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240326C-01C0-41CC-9DAC-40AD3FAA5C5D}"/>
              </a:ext>
            </a:extLst>
          </p:cNvPr>
          <p:cNvGrpSpPr/>
          <p:nvPr/>
        </p:nvGrpSpPr>
        <p:grpSpPr>
          <a:xfrm>
            <a:off x="9178835" y="4068581"/>
            <a:ext cx="2862571" cy="2862571"/>
            <a:chOff x="9178835" y="4068581"/>
            <a:chExt cx="2862571" cy="2862571"/>
          </a:xfrm>
        </p:grpSpPr>
        <p:pic>
          <p:nvPicPr>
            <p:cNvPr id="1030" name="Picture 6" descr="Мальчик Пишет — стоковая векторная графика и другие изображения на тему  Писать - iStock">
              <a:extLst>
                <a:ext uri="{FF2B5EF4-FFF2-40B4-BE49-F238E27FC236}">
                  <a16:creationId xmlns:a16="http://schemas.microsoft.com/office/drawing/2014/main" id="{D7816BD2-E663-465A-8C48-D5C4B51352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8835" y="4068581"/>
              <a:ext cx="2862571" cy="2862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Як росіяни не вкрали Тризуб | Збруч">
              <a:extLst>
                <a:ext uri="{FF2B5EF4-FFF2-40B4-BE49-F238E27FC236}">
                  <a16:creationId xmlns:a16="http://schemas.microsoft.com/office/drawing/2014/main" id="{04216B73-CFC5-45F2-A449-D0E72E3EC3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01" r="26027"/>
            <a:stretch/>
          </p:blipFill>
          <p:spPr bwMode="auto">
            <a:xfrm>
              <a:off x="10177507" y="6045994"/>
              <a:ext cx="261893" cy="299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 descr="Ukraine Ukraine Flag GIF - Ukraine Ukraine Flag Ukrainian - Discover &amp;  Share GIFs">
            <a:extLst>
              <a:ext uri="{FF2B5EF4-FFF2-40B4-BE49-F238E27FC236}">
                <a16:creationId xmlns:a16="http://schemas.microsoft.com/office/drawing/2014/main" id="{58B772BC-209B-40E6-A328-517FAD4D3A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017" y="5369285"/>
            <a:ext cx="826389" cy="82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Прямоугольник: скругленные углы 2">
            <a:extLst>
              <a:ext uri="{FF2B5EF4-FFF2-40B4-BE49-F238E27FC236}">
                <a16:creationId xmlns:a16="http://schemas.microsoft.com/office/drawing/2014/main" id="{9AF7DCA0-3D43-E5B6-1738-FF40B0F62292}"/>
              </a:ext>
            </a:extLst>
          </p:cNvPr>
          <p:cNvSpPr/>
          <p:nvPr/>
        </p:nvSpPr>
        <p:spPr>
          <a:xfrm>
            <a:off x="1829790" y="474251"/>
            <a:ext cx="8845864" cy="1168927"/>
          </a:xfrm>
          <a:prstGeom prst="round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Повну презентацію дивіться у </a:t>
            </a:r>
            <a:r>
              <a:rPr lang="uk-UA" sz="3600" b="1" dirty="0" err="1"/>
              <a:t>відеоуроці</a:t>
            </a:r>
            <a:r>
              <a:rPr lang="uk-UA" sz="3600" b="1" dirty="0"/>
              <a:t>.</a:t>
            </a:r>
            <a:endParaRPr lang="ru-RU" sz="3600" b="1" dirty="0"/>
          </a:p>
        </p:txBody>
      </p:sp>
      <p:pic>
        <p:nvPicPr>
          <p:cNvPr id="89" name="Рисунок 88">
            <a:hlinkClick r:id="rId7"/>
            <a:extLst>
              <a:ext uri="{FF2B5EF4-FFF2-40B4-BE49-F238E27FC236}">
                <a16:creationId xmlns:a16="http://schemas.microsoft.com/office/drawing/2014/main" id="{5BA5E41B-3086-6C97-6D6E-9D3CA51735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259" y="2289437"/>
            <a:ext cx="4783482" cy="1865811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A8935F2D-25F5-DAAD-DD8A-486A6B4618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497"/>
            <a:ext cx="4790804" cy="574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6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5393</TotalTime>
  <Words>289</Words>
  <Application>Microsoft Office PowerPoint</Application>
  <PresentationFormat>Широкий екран</PresentationFormat>
  <Paragraphs>40</Paragraphs>
  <Slides>7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7</vt:i4>
      </vt:variant>
    </vt:vector>
  </HeadingPairs>
  <TitlesOfParts>
    <vt:vector size="13" baseType="lpstr">
      <vt:lpstr>a_Assuan</vt:lpstr>
      <vt:lpstr>Arial</vt:lpstr>
      <vt:lpstr>Arial Black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648</cp:revision>
  <dcterms:created xsi:type="dcterms:W3CDTF">2023-03-17T21:15:50Z</dcterms:created>
  <dcterms:modified xsi:type="dcterms:W3CDTF">2026-01-13T19:55:26Z</dcterms:modified>
</cp:coreProperties>
</file>