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860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3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44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786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13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38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09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9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470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68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3E38A8-C2E2-4049-8CCB-C170FCB3B9BA}" type="datetimeFigureOut">
              <a:rPr lang="uk-UA" smtClean="0"/>
              <a:t>11.01.2026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EC1CC5-0BA3-4D0C-939F-1E56E4FBA7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llustoon.com/?id=127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471F3-2EB8-4AA8-8730-FFB147D1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14" y="2141785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</a:rPr>
              <a:t>General reading rules</a:t>
            </a:r>
            <a:endParaRPr lang="uk-UA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C833EBC-89E1-4490-A280-9CD6D0DAC283}"/>
              </a:ext>
            </a:extLst>
          </p:cNvPr>
          <p:cNvSpPr/>
          <p:nvPr/>
        </p:nvSpPr>
        <p:spPr>
          <a:xfrm>
            <a:off x="5663608" y="473542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Підготувала </a:t>
            </a:r>
            <a:r>
              <a:rPr lang="uk-UA" sz="28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Рудецька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О.М.</a:t>
            </a:r>
          </a:p>
          <a:p>
            <a:pPr lvl="0"/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 англійської мови</a:t>
            </a:r>
          </a:p>
          <a:p>
            <a:pPr lvl="0"/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 «</a:t>
            </a:r>
            <a:r>
              <a:rPr lang="uk-UA" sz="28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Малоглушанський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ліцей»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43B6BE-9609-46B9-8AA5-E1D6F70A4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" t="25271" r="2141" b="20155"/>
          <a:stretch/>
        </p:blipFill>
        <p:spPr>
          <a:xfrm rot="16200000">
            <a:off x="3374411" y="184643"/>
            <a:ext cx="4803453" cy="61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3C9FA-1982-4788-8BD9-9BFAB01E1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2007" r="2722" b="20310"/>
          <a:stretch/>
        </p:blipFill>
        <p:spPr>
          <a:xfrm rot="16200000">
            <a:off x="3355192" y="-470965"/>
            <a:ext cx="5481615" cy="77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0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FDDE-CBCC-42A0-A9EA-F219DC63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57534"/>
            <a:ext cx="8902995" cy="107988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A7F87-E370-4A9B-BFBE-02481331E4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4" y="191386"/>
            <a:ext cx="4960487" cy="6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76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FC4334-9712-4551-B371-272972C2507C}"/>
              </a:ext>
            </a:extLst>
          </p:cNvPr>
          <p:cNvSpPr/>
          <p:nvPr/>
        </p:nvSpPr>
        <p:spPr>
          <a:xfrm>
            <a:off x="3398874" y="2980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Англійський алфавіт</a:t>
            </a:r>
            <a:b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A B C</a:t>
            </a:r>
            <a:b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9A2D9-757A-4B52-867F-47F8E4E0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41" y="1402326"/>
            <a:ext cx="4450466" cy="5157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58B82-5D92-4DB1-9300-3081DFC72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409" t="11335" r="8130" b="12819"/>
          <a:stretch/>
        </p:blipFill>
        <p:spPr>
          <a:xfrm>
            <a:off x="723014" y="1164265"/>
            <a:ext cx="2551814" cy="22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8DFB-2CBA-4DA2-B6CE-EC9C8DA0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5774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uk-UA" sz="2400" b="1" dirty="0"/>
              <a:t>Голосна </a:t>
            </a:r>
            <a:r>
              <a:rPr lang="uk-UA" sz="2400" b="1" dirty="0" err="1"/>
              <a:t>читається</a:t>
            </a:r>
            <a:r>
              <a:rPr lang="uk-UA" sz="2400" b="1" dirty="0"/>
              <a:t> як в алфавіті, якщо:</a:t>
            </a:r>
            <a:br>
              <a:rPr lang="uk-UA" sz="2400" b="1" dirty="0"/>
            </a:br>
            <a:r>
              <a:rPr lang="uk-UA" sz="2400" dirty="0"/>
              <a:t>- вона знаходиться у відкритому наголошеному складі, наприклад </a:t>
            </a:r>
            <a:r>
              <a:rPr lang="en-US" sz="2400" dirty="0"/>
              <a:t>she, go, student.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uk-UA" sz="2400" dirty="0"/>
              <a:t>після голосної йде одна приголосна літера й голосна </a:t>
            </a:r>
            <a:r>
              <a:rPr lang="uk-UA" sz="2400" b="1" dirty="0"/>
              <a:t>е</a:t>
            </a:r>
            <a:r>
              <a:rPr lang="uk-UA" sz="2400" dirty="0"/>
              <a:t> (німа), яка не </a:t>
            </a:r>
            <a:r>
              <a:rPr lang="uk-UA" sz="2400" dirty="0" err="1"/>
              <a:t>читається</a:t>
            </a:r>
            <a:r>
              <a:rPr lang="uk-UA" sz="2400" dirty="0"/>
              <a:t>, наприклад </a:t>
            </a:r>
            <a:r>
              <a:rPr lang="en-US" sz="2400" dirty="0"/>
              <a:t>skate.</a:t>
            </a:r>
            <a:br>
              <a:rPr lang="uk-UA" sz="3200" dirty="0"/>
            </a:br>
            <a:r>
              <a:rPr lang="en-US" sz="3200" dirty="0"/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6185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F79B0-29AC-4407-882D-4E6B1FED2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1530" r="7934" b="2388"/>
          <a:stretch/>
        </p:blipFill>
        <p:spPr>
          <a:xfrm rot="16200000">
            <a:off x="4002438" y="-1059876"/>
            <a:ext cx="4553394" cy="8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F36CE-5EF1-4C77-B095-4CF6322F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840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uk-UA" sz="2400" b="1" dirty="0"/>
              <a:t>У закритому наголошеному складі, голосна </a:t>
            </a:r>
            <a:r>
              <a:rPr lang="uk-UA" sz="2400" b="1" dirty="0" err="1"/>
              <a:t>читається</a:t>
            </a:r>
            <a:r>
              <a:rPr lang="uk-UA" sz="2400" b="1" dirty="0"/>
              <a:t> інакше, ніж у алфавіті.</a:t>
            </a:r>
            <a:br>
              <a:rPr lang="uk-UA" sz="2400" dirty="0"/>
            </a:br>
            <a:r>
              <a:rPr lang="uk-UA" sz="2400" dirty="0"/>
              <a:t>Склад вважається закритим, якщо:</a:t>
            </a:r>
            <a:br>
              <a:rPr lang="uk-UA" sz="2400" dirty="0"/>
            </a:br>
            <a:r>
              <a:rPr lang="uk-UA" sz="2400" dirty="0"/>
              <a:t>- після голосної літери йде одна чи дві кінцеві приголосні, наприклад </a:t>
            </a:r>
            <a:r>
              <a:rPr lang="en-US" sz="2400" dirty="0"/>
              <a:t>cat.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uk-UA" sz="2400" dirty="0"/>
              <a:t>після голосної літери йдуть дві чи три приголосні й німа «е», наприклад </a:t>
            </a:r>
            <a:r>
              <a:rPr lang="en-US" sz="2400" dirty="0"/>
              <a:t>twelve.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7698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911917-E531-4F15-A454-32B7834B1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" t="13333" r="20621" b="9922"/>
          <a:stretch/>
        </p:blipFill>
        <p:spPr>
          <a:xfrm rot="16200000">
            <a:off x="4576855" y="-1184276"/>
            <a:ext cx="3656805" cy="85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DB339-469C-4D12-810A-F6E60FC3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9612" r="1786" b="6667"/>
          <a:stretch/>
        </p:blipFill>
        <p:spPr>
          <a:xfrm rot="16200000">
            <a:off x="4086446" y="-1268240"/>
            <a:ext cx="4019108" cy="88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6BA714-6AE4-4AE8-AD2A-BAAB43105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" t="20466" r="9580" b="9922"/>
          <a:stretch/>
        </p:blipFill>
        <p:spPr>
          <a:xfrm rot="16200000">
            <a:off x="3536470" y="-1040173"/>
            <a:ext cx="4731488" cy="84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1EDC8-7453-4A43-8C21-F5F90C42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7675" r="6223" b="10466"/>
          <a:stretch/>
        </p:blipFill>
        <p:spPr>
          <a:xfrm rot="16200000">
            <a:off x="3989785" y="-768289"/>
            <a:ext cx="4763385" cy="83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142</TotalTime>
  <Words>128</Words>
  <Application>Microsoft Office PowerPoint</Application>
  <PresentationFormat>Широкий екран</PresentationFormat>
  <Paragraphs>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Мило</vt:lpstr>
      <vt:lpstr>General reading rules</vt:lpstr>
      <vt:lpstr>Презентація PowerPoint</vt:lpstr>
      <vt:lpstr>1. Голосна читається як в алфавіті, якщо: - вона знаходиться у відкритому наголошеному складі, наприклад she, go, student. - після голосної йде одна приголосна літера й голосна е (німа), яка не читається, наприклад skate.  </vt:lpstr>
      <vt:lpstr>Презентація PowerPoint</vt:lpstr>
      <vt:lpstr>2. У закритому наголошеному складі, голосна читається інакше, ніж у алфавіті. Склад вважається закритим, якщо: - після голосної літери йде одна чи дві кінцеві приголосні, наприклад cat. - після голосної літери йдуть дві чи три приголосні й німа «е», наприклад twelve.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-Admin-</dc:creator>
  <cp:lastModifiedBy>-Admin-</cp:lastModifiedBy>
  <cp:revision>7</cp:revision>
  <dcterms:created xsi:type="dcterms:W3CDTF">2024-10-15T11:15:14Z</dcterms:created>
  <dcterms:modified xsi:type="dcterms:W3CDTF">2026-01-11T15:04:07Z</dcterms:modified>
</cp:coreProperties>
</file>