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800A9E6-ECA1-489A-B984-4858D3142767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830ADC-ECE9-4C8F-BFF7-5935C543897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992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A9E6-ECA1-489A-B984-4858D3142767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0ADC-ECE9-4C8F-BFF7-5935C543897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A9E6-ECA1-489A-B984-4858D3142767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0ADC-ECE9-4C8F-BFF7-5935C543897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425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A9E6-ECA1-489A-B984-4858D3142767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0ADC-ECE9-4C8F-BFF7-5935C543897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518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00A9E6-ECA1-489A-B984-4858D3142767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94830ADC-ECE9-4C8F-BFF7-5935C543897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6816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A9E6-ECA1-489A-B984-4858D3142767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0ADC-ECE9-4C8F-BFF7-5935C543897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420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A9E6-ECA1-489A-B984-4858D3142767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0ADC-ECE9-4C8F-BFF7-5935C543897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526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A9E6-ECA1-489A-B984-4858D3142767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0ADC-ECE9-4C8F-BFF7-5935C543897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542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A9E6-ECA1-489A-B984-4858D3142767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0ADC-ECE9-4C8F-BFF7-5935C543897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221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A9E6-ECA1-489A-B984-4858D3142767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94830ADC-ECE9-4C8F-BFF7-5935C5438972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72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00A9E6-ECA1-489A-B984-4858D3142767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94830ADC-ECE9-4C8F-BFF7-5935C5438972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151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00A9E6-ECA1-489A-B984-4858D3142767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830ADC-ECE9-4C8F-BFF7-5935C5438972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73588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marway.com/ua/prepositions" TargetMode="External"/><Relationship Id="rId2" Type="http://schemas.openxmlformats.org/officeDocument/2006/relationships/hyperlink" Target="https://grammarway.com/ua/verb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rammarway.com/ua/adjectives" TargetMode="External"/><Relationship Id="rId5" Type="http://schemas.openxmlformats.org/officeDocument/2006/relationships/hyperlink" Target="https://grammarway.com/ua/secondary-parts-of-the-sentence#dodatok" TargetMode="External"/><Relationship Id="rId4" Type="http://schemas.openxmlformats.org/officeDocument/2006/relationships/hyperlink" Target="https://grammarway.com/ua/noun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marway.com/ua/verbs#smislovi-dieslova" TargetMode="External"/><Relationship Id="rId2" Type="http://schemas.openxmlformats.org/officeDocument/2006/relationships/hyperlink" Target="https://grammarway.com/ua/verbs#dopomizhni-dieslova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rammarway.com/ua/verbs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rammarway.com/ua/to-b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marway.com/ua/adjectives" TargetMode="External"/><Relationship Id="rId2" Type="http://schemas.openxmlformats.org/officeDocument/2006/relationships/hyperlink" Target="https://grammarway.com/ua/verb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rammarway.com/ua/secondary-parts-of-the-sentence#obstavin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marway.com/ua/prepositions" TargetMode="External"/><Relationship Id="rId2" Type="http://schemas.openxmlformats.org/officeDocument/2006/relationships/hyperlink" Target="https://grammarway.com/ua/adjective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rammarway.com/ua/noun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ngtree.com/freepng/arrow-shape-black-simple-direction_8186735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marway.com/ua/adjectives" TargetMode="External"/><Relationship Id="rId2" Type="http://schemas.openxmlformats.org/officeDocument/2006/relationships/hyperlink" Target="https://grammarway.com/ua/verb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rammarway.com/ua/suffixes#sufiksi-prislivniki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71BE0C-0337-461A-A844-01F3B8AE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36" y="1276231"/>
            <a:ext cx="6056683" cy="3892372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70B484F-EC26-40B3-990B-31D7029F5590}"/>
              </a:ext>
            </a:extLst>
          </p:cNvPr>
          <p:cNvSpPr/>
          <p:nvPr/>
        </p:nvSpPr>
        <p:spPr>
          <a:xfrm>
            <a:off x="7077739" y="42452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Підготувала </a:t>
            </a:r>
            <a:r>
              <a:rPr lang="uk-UA" b="1" dirty="0" err="1"/>
              <a:t>Рудецька</a:t>
            </a:r>
            <a:r>
              <a:rPr lang="uk-UA" b="1" dirty="0"/>
              <a:t> О.М.</a:t>
            </a:r>
          </a:p>
          <a:p>
            <a:r>
              <a:rPr lang="uk-UA" b="1" dirty="0"/>
              <a:t>Вчитель англійської мови</a:t>
            </a:r>
          </a:p>
          <a:p>
            <a:r>
              <a:rPr lang="uk-UA" b="1" dirty="0"/>
              <a:t>ЗЗСО «</a:t>
            </a:r>
            <a:r>
              <a:rPr lang="uk-UA" b="1" dirty="0" err="1"/>
              <a:t>Малоглушанський</a:t>
            </a:r>
            <a:r>
              <a:rPr lang="uk-UA" b="1" dirty="0"/>
              <a:t> ліцей»</a:t>
            </a:r>
          </a:p>
        </p:txBody>
      </p:sp>
    </p:spTree>
    <p:extLst>
      <p:ext uri="{BB962C8B-B14F-4D97-AF65-F5344CB8AC3E}">
        <p14:creationId xmlns:p14="http://schemas.microsoft.com/office/powerpoint/2010/main" val="3240077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B82BFFD-0CB1-4723-94E0-F2790D9011B4}"/>
              </a:ext>
            </a:extLst>
          </p:cNvPr>
          <p:cNvSpPr/>
          <p:nvPr/>
        </p:nvSpPr>
        <p:spPr>
          <a:xfrm>
            <a:off x="701749" y="776177"/>
            <a:ext cx="9803218" cy="1895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3A3F5D"/>
                </a:solidFill>
                <a:latin typeface="Roboto"/>
              </a:rPr>
              <a:t>Прислівники </a:t>
            </a:r>
            <a:r>
              <a:rPr lang="ru-RU" sz="2000" b="1" dirty="0" err="1">
                <a:solidFill>
                  <a:srgbClr val="3A3F5D"/>
                </a:solidFill>
                <a:latin typeface="Roboto"/>
              </a:rPr>
              <a:t>місця</a:t>
            </a:r>
            <a:r>
              <a:rPr lang="ru-RU" sz="2000" dirty="0">
                <a:solidFill>
                  <a:srgbClr val="3A3F5D"/>
                </a:solidFill>
                <a:latin typeface="Roboto"/>
              </a:rPr>
              <a:t> (</a:t>
            </a:r>
            <a:r>
              <a:rPr lang="ru-RU" sz="2000" dirty="0" err="1">
                <a:solidFill>
                  <a:srgbClr val="3A3F5D"/>
                </a:solidFill>
                <a:latin typeface="Roboto"/>
              </a:rPr>
              <a:t>adverbs</a:t>
            </a:r>
            <a:r>
              <a:rPr lang="ru-RU" sz="2000" dirty="0">
                <a:solidFill>
                  <a:srgbClr val="3A3F5D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A3F5D"/>
                </a:solidFill>
                <a:latin typeface="Roboto"/>
              </a:rPr>
              <a:t>of</a:t>
            </a:r>
            <a:r>
              <a:rPr lang="ru-RU" sz="2000" dirty="0">
                <a:solidFill>
                  <a:srgbClr val="3A3F5D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A3F5D"/>
                </a:solidFill>
                <a:latin typeface="Roboto"/>
              </a:rPr>
              <a:t>place</a:t>
            </a:r>
            <a:r>
              <a:rPr lang="ru-RU" sz="2000" dirty="0">
                <a:solidFill>
                  <a:srgbClr val="3A3F5D"/>
                </a:solidFill>
                <a:latin typeface="Roboto"/>
              </a:rPr>
              <a:t>) </a:t>
            </a:r>
            <a:r>
              <a:rPr lang="ru-RU" sz="2000" dirty="0" err="1">
                <a:solidFill>
                  <a:srgbClr val="3A3F5D"/>
                </a:solidFill>
                <a:latin typeface="Roboto"/>
              </a:rPr>
              <a:t>вказують</a:t>
            </a:r>
            <a:r>
              <a:rPr lang="ru-RU" sz="2000" dirty="0">
                <a:solidFill>
                  <a:srgbClr val="3A3F5D"/>
                </a:solidFill>
                <a:latin typeface="Roboto"/>
              </a:rPr>
              <a:t> на те, де проходить </a:t>
            </a:r>
            <a:r>
              <a:rPr lang="ru-RU" sz="2000" dirty="0" err="1">
                <a:solidFill>
                  <a:srgbClr val="3A3F5D"/>
                </a:solidFill>
                <a:latin typeface="Roboto"/>
              </a:rPr>
              <a:t>дія</a:t>
            </a:r>
            <a:r>
              <a:rPr lang="ru-RU" sz="2000" dirty="0">
                <a:solidFill>
                  <a:srgbClr val="3A3F5D"/>
                </a:solidFill>
                <a:latin typeface="Roboto"/>
              </a:rPr>
              <a:t>, а </a:t>
            </a:r>
            <a:r>
              <a:rPr lang="ru-RU" sz="2000" dirty="0" err="1">
                <a:solidFill>
                  <a:srgbClr val="3A3F5D"/>
                </a:solidFill>
                <a:latin typeface="Roboto"/>
              </a:rPr>
              <a:t>бо</a:t>
            </a:r>
            <a:r>
              <a:rPr lang="ru-RU" sz="2000" dirty="0">
                <a:solidFill>
                  <a:srgbClr val="3A3F5D"/>
                </a:solidFill>
                <a:latin typeface="Roboto"/>
              </a:rPr>
              <a:t> ж </a:t>
            </a:r>
            <a:r>
              <a:rPr lang="ru-RU" sz="2000" dirty="0" err="1">
                <a:solidFill>
                  <a:srgbClr val="3A3F5D"/>
                </a:solidFill>
                <a:latin typeface="Roboto"/>
              </a:rPr>
              <a:t>напрямок</a:t>
            </a:r>
            <a:r>
              <a:rPr lang="ru-RU" sz="2000" dirty="0">
                <a:solidFill>
                  <a:srgbClr val="3A3F5D"/>
                </a:solidFill>
                <a:latin typeface="Roboto"/>
              </a:rPr>
              <a:t>, в </a:t>
            </a:r>
            <a:r>
              <a:rPr lang="ru-RU" sz="2000" dirty="0" err="1">
                <a:solidFill>
                  <a:srgbClr val="3A3F5D"/>
                </a:solidFill>
                <a:latin typeface="Roboto"/>
              </a:rPr>
              <a:t>якому</a:t>
            </a:r>
            <a:r>
              <a:rPr lang="ru-RU" sz="2000" dirty="0">
                <a:solidFill>
                  <a:srgbClr val="3A3F5D"/>
                </a:solidFill>
                <a:latin typeface="Roboto"/>
              </a:rPr>
              <a:t> вода </a:t>
            </a:r>
            <a:r>
              <a:rPr lang="ru-RU" sz="2000" dirty="0" err="1">
                <a:solidFill>
                  <a:srgbClr val="3A3F5D"/>
                </a:solidFill>
                <a:latin typeface="Roboto"/>
              </a:rPr>
              <a:t>відбувається</a:t>
            </a:r>
            <a:r>
              <a:rPr lang="ru-RU" sz="2000" dirty="0">
                <a:solidFill>
                  <a:srgbClr val="3A3F5D"/>
                </a:solidFill>
                <a:latin typeface="Roboto"/>
              </a:rPr>
              <a:t>. В </a:t>
            </a:r>
            <a:r>
              <a:rPr lang="ru-RU" sz="2000" dirty="0" err="1">
                <a:solidFill>
                  <a:srgbClr val="3A3F5D"/>
                </a:solidFill>
                <a:latin typeface="Roboto"/>
              </a:rPr>
              <a:t>більшості</a:t>
            </a:r>
            <a:r>
              <a:rPr lang="ru-RU" sz="2000" dirty="0">
                <a:solidFill>
                  <a:srgbClr val="3A3F5D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A3F5D"/>
                </a:solidFill>
                <a:latin typeface="Roboto"/>
              </a:rPr>
              <a:t>випадків</a:t>
            </a:r>
            <a:r>
              <a:rPr lang="ru-RU" sz="2000" dirty="0">
                <a:solidFill>
                  <a:srgbClr val="3A3F5D"/>
                </a:solidFill>
                <a:latin typeface="Roboto"/>
              </a:rPr>
              <a:t>, вони </a:t>
            </a:r>
            <a:r>
              <a:rPr lang="ru-RU" sz="2000" dirty="0" err="1">
                <a:solidFill>
                  <a:srgbClr val="3A3F5D"/>
                </a:solidFill>
                <a:latin typeface="Roboto"/>
              </a:rPr>
              <a:t>означують</a:t>
            </a:r>
            <a:r>
              <a:rPr lang="ru-RU" sz="2000" dirty="0">
                <a:solidFill>
                  <a:srgbClr val="3A3F5D"/>
                </a:solidFill>
                <a:latin typeface="Roboto"/>
              </a:rPr>
              <a:t> </a:t>
            </a:r>
            <a:r>
              <a:rPr lang="ru-RU" sz="2000" dirty="0" err="1">
                <a:solidFill>
                  <a:srgbClr val="3BAFDA"/>
                </a:solidFill>
                <a:latin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дієслова</a:t>
            </a:r>
            <a:r>
              <a:rPr lang="ru-RU" sz="2000" dirty="0">
                <a:solidFill>
                  <a:srgbClr val="3A3F5D"/>
                </a:solidFill>
                <a:latin typeface="Roboto"/>
              </a:rPr>
              <a:t> і часто </a:t>
            </a:r>
            <a:r>
              <a:rPr lang="ru-RU" sz="2000" dirty="0" err="1">
                <a:solidFill>
                  <a:srgbClr val="3A3F5D"/>
                </a:solidFill>
                <a:latin typeface="Roboto"/>
              </a:rPr>
              <a:t>ставляться</a:t>
            </a:r>
            <a:r>
              <a:rPr lang="ru-RU" sz="2000" dirty="0">
                <a:solidFill>
                  <a:srgbClr val="3A3F5D"/>
                </a:solidFill>
                <a:latin typeface="Roboto"/>
              </a:rPr>
              <a:t> </a:t>
            </a:r>
            <a:r>
              <a:rPr lang="ru-RU" sz="2000" dirty="0" err="1">
                <a:solidFill>
                  <a:srgbClr val="3A3F5D"/>
                </a:solidFill>
                <a:latin typeface="Roboto"/>
              </a:rPr>
              <a:t>після</a:t>
            </a:r>
            <a:r>
              <a:rPr lang="ru-RU" sz="2000" dirty="0">
                <a:solidFill>
                  <a:srgbClr val="3A3F5D"/>
                </a:solidFill>
                <a:latin typeface="Roboto"/>
              </a:rPr>
              <a:t> них.</a:t>
            </a:r>
          </a:p>
          <a:p>
            <a:pPr algn="just">
              <a:lnSpc>
                <a:spcPct val="150000"/>
              </a:lnSpc>
            </a:pPr>
            <a:endParaRPr lang="uk-UA" sz="2000" dirty="0"/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AC483445-7547-4DDB-8ECA-836250D88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747547"/>
              </p:ext>
            </p:extLst>
          </p:nvPr>
        </p:nvGraphicFramePr>
        <p:xfrm>
          <a:off x="2615609" y="4654813"/>
          <a:ext cx="5704383" cy="1785794"/>
        </p:xfrm>
        <a:graphic>
          <a:graphicData uri="http://schemas.openxmlformats.org/drawingml/2006/table">
            <a:tbl>
              <a:tblPr/>
              <a:tblGrid>
                <a:gridCol w="2852153">
                  <a:extLst>
                    <a:ext uri="{9D8B030D-6E8A-4147-A177-3AD203B41FA5}">
                      <a16:colId xmlns:a16="http://schemas.microsoft.com/office/drawing/2014/main" val="2104734879"/>
                    </a:ext>
                  </a:extLst>
                </a:gridCol>
                <a:gridCol w="2852230">
                  <a:extLst>
                    <a:ext uri="{9D8B030D-6E8A-4147-A177-3AD203B41FA5}">
                      <a16:colId xmlns:a16="http://schemas.microsoft.com/office/drawing/2014/main" val="887012811"/>
                    </a:ext>
                  </a:extLst>
                </a:gridCol>
              </a:tblGrid>
              <a:tr h="1785794"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i="1" u="none" strike="noStrike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here</a:t>
                      </a:r>
                      <a:r>
                        <a:rPr lang="en-US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i="1" dirty="0">
                          <a:effectLst/>
                          <a:latin typeface="inherit"/>
                        </a:rPr>
                        <a:t>тут</a:t>
                      </a:r>
                      <a:endParaRPr lang="uk-UA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i="1" u="none" strike="noStrike" dirty="0">
                          <a:effectLst/>
                          <a:latin typeface="inherit"/>
                        </a:rPr>
                        <a:t>outside</a:t>
                      </a:r>
                      <a:r>
                        <a:rPr lang="en-US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i="1" dirty="0">
                          <a:effectLst/>
                          <a:latin typeface="inherit"/>
                        </a:rPr>
                        <a:t>зовні</a:t>
                      </a:r>
                      <a:endParaRPr lang="uk-UA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i="1" u="none" strike="noStrike" dirty="0">
                          <a:effectLst/>
                          <a:latin typeface="inherit"/>
                        </a:rPr>
                        <a:t>above</a:t>
                      </a:r>
                      <a:r>
                        <a:rPr lang="en-US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i="1" dirty="0">
                          <a:effectLst/>
                          <a:latin typeface="inherit"/>
                        </a:rPr>
                        <a:t>зверху</a:t>
                      </a:r>
                      <a:endParaRPr lang="uk-UA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i="1" u="none" strike="noStrike" dirty="0">
                          <a:effectLst/>
                          <a:latin typeface="inherit"/>
                        </a:rPr>
                        <a:t>somewhere</a:t>
                      </a:r>
                      <a:r>
                        <a:rPr lang="en-US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i="1" dirty="0">
                          <a:effectLst/>
                          <a:latin typeface="inherit"/>
                        </a:rPr>
                        <a:t>де-небудь, десь</a:t>
                      </a:r>
                      <a:endParaRPr lang="uk-UA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i="1" u="none" strike="noStrike" dirty="0">
                          <a:effectLst/>
                          <a:latin typeface="inherit"/>
                        </a:rPr>
                        <a:t>near</a:t>
                      </a:r>
                      <a:r>
                        <a:rPr lang="en-US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i="1" dirty="0">
                          <a:effectLst/>
                          <a:latin typeface="inherit"/>
                        </a:rPr>
                        <a:t>поруч</a:t>
                      </a:r>
                      <a:endParaRPr lang="uk-UA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i="1" u="none" strike="noStrike" dirty="0">
                          <a:effectLst/>
                          <a:latin typeface="inherit"/>
                        </a:rPr>
                        <a:t>there</a:t>
                      </a:r>
                      <a:r>
                        <a:rPr lang="en-US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i="1" dirty="0">
                          <a:effectLst/>
                          <a:latin typeface="inherit"/>
                        </a:rPr>
                        <a:t>там</a:t>
                      </a:r>
                      <a:endParaRPr lang="uk-UA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i="1" u="none" strike="noStrike" dirty="0">
                          <a:effectLst/>
                          <a:latin typeface="inherit"/>
                        </a:rPr>
                        <a:t>inside</a:t>
                      </a:r>
                      <a:r>
                        <a:rPr lang="en-US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i="1" dirty="0">
                          <a:effectLst/>
                          <a:latin typeface="inherit"/>
                        </a:rPr>
                        <a:t>всередині</a:t>
                      </a:r>
                      <a:endParaRPr lang="uk-UA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i="1" u="none" strike="noStrike" dirty="0">
                          <a:effectLst/>
                          <a:latin typeface="inherit"/>
                        </a:rPr>
                        <a:t>below</a:t>
                      </a:r>
                      <a:r>
                        <a:rPr lang="en-US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i="1" dirty="0">
                          <a:effectLst/>
                          <a:latin typeface="inherit"/>
                        </a:rPr>
                        <a:t>знизу</a:t>
                      </a:r>
                      <a:endParaRPr lang="uk-UA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i="1" u="none" strike="noStrike" dirty="0">
                          <a:effectLst/>
                          <a:latin typeface="inherit"/>
                        </a:rPr>
                        <a:t>nowhere</a:t>
                      </a:r>
                      <a:r>
                        <a:rPr lang="en-US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i="1" dirty="0">
                          <a:effectLst/>
                          <a:latin typeface="inherit"/>
                        </a:rPr>
                        <a:t>ніде</a:t>
                      </a:r>
                      <a:endParaRPr lang="uk-UA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i="1" u="none" strike="noStrike" dirty="0">
                          <a:effectLst/>
                          <a:latin typeface="inherit"/>
                        </a:rPr>
                        <a:t>ahead</a:t>
                      </a:r>
                      <a:r>
                        <a:rPr lang="en-US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i="1" dirty="0">
                          <a:effectLst/>
                          <a:latin typeface="inherit"/>
                        </a:rPr>
                        <a:t>спереду</a:t>
                      </a:r>
                      <a:endParaRPr lang="uk-UA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483656"/>
                  </a:ext>
                </a:extLst>
              </a:tr>
            </a:tbl>
          </a:graphicData>
        </a:graphic>
      </p:graphicFrame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5EBE1DB-956C-4770-889E-852525614FC3}"/>
              </a:ext>
            </a:extLst>
          </p:cNvPr>
          <p:cNvSpPr/>
          <p:nvPr/>
        </p:nvSpPr>
        <p:spPr>
          <a:xfrm>
            <a:off x="701748" y="2203187"/>
            <a:ext cx="10005237" cy="2350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uk-UA" sz="2000" dirty="0">
                <a:solidFill>
                  <a:srgbClr val="3A3F5D"/>
                </a:solidFill>
                <a:latin typeface="Roboto"/>
              </a:rPr>
              <a:t>Іноді </a:t>
            </a:r>
            <a:r>
              <a:rPr lang="uk-UA" sz="2000" b="1" dirty="0">
                <a:solidFill>
                  <a:srgbClr val="3A3F5D"/>
                </a:solidFill>
                <a:latin typeface="inherit"/>
              </a:rPr>
              <a:t>прислівники місця</a:t>
            </a:r>
            <a:r>
              <a:rPr lang="uk-UA" sz="2000" dirty="0">
                <a:solidFill>
                  <a:srgbClr val="3A3F5D"/>
                </a:solidFill>
                <a:latin typeface="Roboto"/>
              </a:rPr>
              <a:t> мають однакову форму з </a:t>
            </a:r>
            <a:r>
              <a:rPr lang="uk-UA" sz="2000" dirty="0">
                <a:solidFill>
                  <a:srgbClr val="3BAFDA"/>
                </a:solidFill>
                <a:latin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прийменниками</a:t>
            </a:r>
            <a:r>
              <a:rPr lang="uk-UA" sz="2000" dirty="0">
                <a:solidFill>
                  <a:srgbClr val="3A3F5D"/>
                </a:solidFill>
                <a:latin typeface="Roboto"/>
              </a:rPr>
              <a:t> і їх можна сплутати. Однак, слід пам'ятати, що прийменник завжди пов'язаний з </a:t>
            </a:r>
            <a:r>
              <a:rPr lang="uk-UA" sz="2000" dirty="0">
                <a:solidFill>
                  <a:srgbClr val="3BAFDA"/>
                </a:solidFill>
                <a:latin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іменником</a:t>
            </a:r>
            <a:r>
              <a:rPr lang="uk-UA" sz="2000" dirty="0">
                <a:solidFill>
                  <a:srgbClr val="3A3F5D"/>
                </a:solidFill>
                <a:latin typeface="Roboto"/>
              </a:rPr>
              <a:t>, що вживається в якості </a:t>
            </a:r>
            <a:r>
              <a:rPr lang="uk-UA" sz="2000" dirty="0">
                <a:solidFill>
                  <a:srgbClr val="3BAFDA"/>
                </a:solidFill>
                <a:latin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додатка</a:t>
            </a:r>
            <a:r>
              <a:rPr lang="uk-UA" sz="2000" dirty="0">
                <a:solidFill>
                  <a:srgbClr val="3A3F5D"/>
                </a:solidFill>
                <a:latin typeface="Roboto"/>
              </a:rPr>
              <a:t>, а прислівник завжди використовується незалежно, може стояти перед </a:t>
            </a:r>
            <a:r>
              <a:rPr lang="uk-UA" sz="2000" dirty="0">
                <a:solidFill>
                  <a:srgbClr val="3BAFDA"/>
                </a:solidFill>
                <a:latin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дієсловом</a:t>
            </a:r>
            <a:r>
              <a:rPr lang="uk-UA" sz="2000" dirty="0">
                <a:solidFill>
                  <a:srgbClr val="3A3F5D"/>
                </a:solidFill>
                <a:latin typeface="Roboto"/>
              </a:rPr>
              <a:t>, </a:t>
            </a:r>
            <a:r>
              <a:rPr lang="uk-UA" sz="2000" dirty="0">
                <a:solidFill>
                  <a:srgbClr val="3BAFDA"/>
                </a:solidFill>
                <a:latin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прикметником</a:t>
            </a:r>
            <a:r>
              <a:rPr lang="uk-UA" sz="2000" dirty="0">
                <a:solidFill>
                  <a:srgbClr val="3A3F5D"/>
                </a:solidFill>
                <a:latin typeface="Roboto"/>
              </a:rPr>
              <a:t> або іншим прислівником.</a:t>
            </a:r>
          </a:p>
          <a:p>
            <a:pPr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3A3F5D"/>
                </a:solidFill>
                <a:latin typeface="inherit"/>
              </a:rPr>
              <a:t>The children are </a:t>
            </a:r>
            <a:r>
              <a:rPr lang="en-US" sz="2000" i="1" dirty="0">
                <a:solidFill>
                  <a:srgbClr val="EB4E36"/>
                </a:solidFill>
                <a:latin typeface="inherit"/>
              </a:rPr>
              <a:t>inside</a:t>
            </a:r>
            <a:r>
              <a:rPr lang="en-US" sz="2000" i="1" dirty="0">
                <a:solidFill>
                  <a:srgbClr val="3A3F5D"/>
                </a:solidFill>
                <a:latin typeface="inherit"/>
              </a:rPr>
              <a:t>. – </a:t>
            </a:r>
            <a:r>
              <a:rPr lang="uk-UA" sz="2000" i="1" dirty="0">
                <a:solidFill>
                  <a:srgbClr val="3A3F5D"/>
                </a:solidFill>
                <a:latin typeface="inherit"/>
              </a:rPr>
              <a:t>Діти </a:t>
            </a:r>
            <a:r>
              <a:rPr lang="uk-UA" sz="2000" i="1" dirty="0">
                <a:solidFill>
                  <a:srgbClr val="EB4E36"/>
                </a:solidFill>
                <a:latin typeface="inherit"/>
              </a:rPr>
              <a:t>всередині</a:t>
            </a:r>
            <a:r>
              <a:rPr lang="uk-UA" sz="2000" i="1" dirty="0">
                <a:solidFill>
                  <a:srgbClr val="3A3F5D"/>
                </a:solidFill>
                <a:latin typeface="inherit"/>
              </a:rPr>
              <a:t>. (в домі)</a:t>
            </a:r>
            <a:endParaRPr lang="uk-UA" sz="2000" dirty="0">
              <a:solidFill>
                <a:srgbClr val="3A3F5D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2882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351F875-500F-44E1-AFE7-E558D5A821BC}"/>
              </a:ext>
            </a:extLst>
          </p:cNvPr>
          <p:cNvSpPr/>
          <p:nvPr/>
        </p:nvSpPr>
        <p:spPr>
          <a:xfrm>
            <a:off x="829339" y="743749"/>
            <a:ext cx="10717619" cy="2354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b="1" dirty="0">
                <a:solidFill>
                  <a:srgbClr val="3A3F5D"/>
                </a:solidFill>
                <a:latin typeface="Roboto"/>
              </a:rPr>
              <a:t>Прислівники часу </a:t>
            </a:r>
            <a:r>
              <a:rPr lang="uk-UA" sz="2000" dirty="0">
                <a:solidFill>
                  <a:srgbClr val="3A3F5D"/>
                </a:solidFill>
                <a:latin typeface="Roboto"/>
              </a:rPr>
              <a:t>(</a:t>
            </a:r>
            <a:r>
              <a:rPr lang="en-US" sz="2000" dirty="0">
                <a:solidFill>
                  <a:srgbClr val="3A3F5D"/>
                </a:solidFill>
                <a:latin typeface="Roboto"/>
              </a:rPr>
              <a:t>adverbs of time) </a:t>
            </a:r>
            <a:r>
              <a:rPr lang="uk-UA" sz="2000" dirty="0">
                <a:solidFill>
                  <a:srgbClr val="3A3F5D"/>
                </a:solidFill>
                <a:latin typeface="Roboto"/>
              </a:rPr>
              <a:t>вказують на час чи проміжок часу, в яких виконується певна дія. Часто такі прислівники ставляться в кінці речення, однак вони також можуть стояти на початку або в його середині для того, щоб підкреслити певний зміст. Якщо дієслово використовується в складній формі, прислівник може стояти після </a:t>
            </a:r>
            <a:r>
              <a:rPr lang="uk-UA" sz="2000" dirty="0">
                <a:solidFill>
                  <a:srgbClr val="3BAFDA"/>
                </a:solidFill>
                <a:latin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допоміжного</a:t>
            </a:r>
            <a:r>
              <a:rPr lang="uk-UA" sz="2000" dirty="0">
                <a:solidFill>
                  <a:srgbClr val="3A3F5D"/>
                </a:solidFill>
                <a:latin typeface="Roboto"/>
              </a:rPr>
              <a:t> або ж перед </a:t>
            </a:r>
            <a:r>
              <a:rPr lang="uk-UA" sz="2000" dirty="0">
                <a:solidFill>
                  <a:srgbClr val="3BAFDA"/>
                </a:solidFill>
                <a:latin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смисловим дієсловом</a:t>
            </a:r>
            <a:r>
              <a:rPr lang="uk-UA" sz="2000" dirty="0">
                <a:solidFill>
                  <a:srgbClr val="3A3F5D"/>
                </a:solidFill>
                <a:latin typeface="Roboto"/>
              </a:rPr>
              <a:t>.</a:t>
            </a:r>
            <a:endParaRPr lang="uk-UA" sz="2000" dirty="0"/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F9E00270-A2E9-4FEF-A9B4-C2BF46D53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924081"/>
              </p:ext>
            </p:extLst>
          </p:nvPr>
        </p:nvGraphicFramePr>
        <p:xfrm>
          <a:off x="2923953" y="4265196"/>
          <a:ext cx="5640588" cy="2225040"/>
        </p:xfrm>
        <a:graphic>
          <a:graphicData uri="http://schemas.openxmlformats.org/drawingml/2006/table">
            <a:tbl>
              <a:tblPr/>
              <a:tblGrid>
                <a:gridCol w="2820256">
                  <a:extLst>
                    <a:ext uri="{9D8B030D-6E8A-4147-A177-3AD203B41FA5}">
                      <a16:colId xmlns:a16="http://schemas.microsoft.com/office/drawing/2014/main" val="3563279093"/>
                    </a:ext>
                  </a:extLst>
                </a:gridCol>
                <a:gridCol w="2820332">
                  <a:extLst>
                    <a:ext uri="{9D8B030D-6E8A-4147-A177-3AD203B41FA5}">
                      <a16:colId xmlns:a16="http://schemas.microsoft.com/office/drawing/2014/main" val="1876341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3BAFDA"/>
                          </a:solidFill>
                          <a:effectLst/>
                          <a:latin typeface="inherit"/>
                        </a:rPr>
                        <a:t>already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вже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early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раніше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lately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в останній час, нещодавно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recently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днями, в останній час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yet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все ще, поки що</a:t>
                      </a:r>
                      <a:endParaRPr lang="uk-UA" sz="20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yesterday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вчора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today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сьогодні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tomorrow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завтра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now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зараз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soon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скоро, незабаром</a:t>
                      </a:r>
                      <a:endParaRPr lang="uk-UA" sz="20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924301"/>
                  </a:ext>
                </a:extLst>
              </a:tr>
            </a:tbl>
          </a:graphicData>
        </a:graphic>
      </p:graphicFrame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9569F06-AE5B-41B5-BE3B-69846AE4C690}"/>
              </a:ext>
            </a:extLst>
          </p:cNvPr>
          <p:cNvSpPr/>
          <p:nvPr/>
        </p:nvSpPr>
        <p:spPr>
          <a:xfrm>
            <a:off x="829339" y="3312226"/>
            <a:ext cx="7581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3A3F5D"/>
                </a:solidFill>
                <a:latin typeface="Roboto"/>
              </a:rPr>
              <a:t>I haven’t finished my work </a:t>
            </a:r>
            <a:r>
              <a:rPr lang="en-US" i="1" dirty="0">
                <a:solidFill>
                  <a:srgbClr val="EB4E36"/>
                </a:solidFill>
                <a:latin typeface="Roboto"/>
              </a:rPr>
              <a:t>yet</a:t>
            </a:r>
            <a:r>
              <a:rPr lang="en-US" i="1" dirty="0">
                <a:solidFill>
                  <a:srgbClr val="3A3F5D"/>
                </a:solidFill>
                <a:latin typeface="Roboto"/>
              </a:rPr>
              <a:t>. – Я </a:t>
            </a:r>
            <a:r>
              <a:rPr lang="en-US" i="1" dirty="0" err="1">
                <a:solidFill>
                  <a:srgbClr val="3A3F5D"/>
                </a:solidFill>
                <a:latin typeface="Roboto"/>
              </a:rPr>
              <a:t>ще</a:t>
            </a:r>
            <a:r>
              <a:rPr lang="en-US" i="1" dirty="0">
                <a:solidFill>
                  <a:srgbClr val="3A3F5D"/>
                </a:solidFill>
                <a:latin typeface="Roboto"/>
              </a:rPr>
              <a:t> </a:t>
            </a:r>
            <a:r>
              <a:rPr lang="en-US" i="1" dirty="0" err="1">
                <a:solidFill>
                  <a:srgbClr val="3A3F5D"/>
                </a:solidFill>
                <a:latin typeface="Roboto"/>
              </a:rPr>
              <a:t>не</a:t>
            </a:r>
            <a:r>
              <a:rPr lang="en-US" i="1" dirty="0">
                <a:solidFill>
                  <a:srgbClr val="3A3F5D"/>
                </a:solidFill>
                <a:latin typeface="Roboto"/>
              </a:rPr>
              <a:t> </a:t>
            </a:r>
            <a:r>
              <a:rPr lang="en-US" i="1" dirty="0" err="1">
                <a:solidFill>
                  <a:srgbClr val="3A3F5D"/>
                </a:solidFill>
                <a:latin typeface="Roboto"/>
              </a:rPr>
              <a:t>скінчив</a:t>
            </a:r>
            <a:r>
              <a:rPr lang="en-US" i="1" dirty="0">
                <a:solidFill>
                  <a:srgbClr val="3A3F5D"/>
                </a:solidFill>
                <a:latin typeface="Roboto"/>
              </a:rPr>
              <a:t> </a:t>
            </a:r>
            <a:r>
              <a:rPr lang="en-US" i="1" dirty="0" err="1">
                <a:solidFill>
                  <a:srgbClr val="3A3F5D"/>
                </a:solidFill>
                <a:latin typeface="Roboto"/>
              </a:rPr>
              <a:t>свою</a:t>
            </a:r>
            <a:r>
              <a:rPr lang="en-US" i="1" dirty="0">
                <a:solidFill>
                  <a:srgbClr val="3A3F5D"/>
                </a:solidFill>
                <a:latin typeface="Roboto"/>
              </a:rPr>
              <a:t> </a:t>
            </a:r>
            <a:r>
              <a:rPr lang="en-US" i="1" dirty="0" err="1">
                <a:solidFill>
                  <a:srgbClr val="3A3F5D"/>
                </a:solidFill>
                <a:latin typeface="Roboto"/>
              </a:rPr>
              <a:t>роботу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1264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08E3815-EEA5-44DA-8D2E-85B567F8D98F}"/>
              </a:ext>
            </a:extLst>
          </p:cNvPr>
          <p:cNvSpPr/>
          <p:nvPr/>
        </p:nvSpPr>
        <p:spPr>
          <a:xfrm>
            <a:off x="595423" y="584791"/>
            <a:ext cx="10930270" cy="2354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>
                <a:solidFill>
                  <a:srgbClr val="3A3F5D"/>
                </a:solidFill>
                <a:latin typeface="Roboto"/>
              </a:rPr>
              <a:t>Прислівники ступеня та міри</a:t>
            </a:r>
            <a:r>
              <a:rPr lang="uk-UA" sz="2000" dirty="0">
                <a:solidFill>
                  <a:srgbClr val="3A3F5D"/>
                </a:solidFill>
                <a:latin typeface="Roboto"/>
              </a:rPr>
              <a:t> (</a:t>
            </a:r>
            <a:r>
              <a:rPr lang="en-US" sz="2000" dirty="0">
                <a:solidFill>
                  <a:srgbClr val="3A3F5D"/>
                </a:solidFill>
                <a:latin typeface="Roboto"/>
              </a:rPr>
              <a:t>adverbs of degree) </a:t>
            </a:r>
            <a:r>
              <a:rPr lang="uk-UA" sz="2000" dirty="0">
                <a:solidFill>
                  <a:srgbClr val="3A3F5D"/>
                </a:solidFill>
                <a:latin typeface="Roboto"/>
              </a:rPr>
              <a:t>виражають, в якій мірі виконується дія, і відповідають на питання «</a:t>
            </a:r>
            <a:r>
              <a:rPr lang="uk-UA" sz="2000" b="1" dirty="0">
                <a:solidFill>
                  <a:srgbClr val="3A3F5D"/>
                </a:solidFill>
                <a:latin typeface="Roboto"/>
              </a:rPr>
              <a:t>до якої міри?</a:t>
            </a:r>
            <a:r>
              <a:rPr lang="uk-UA" sz="2000" dirty="0">
                <a:solidFill>
                  <a:srgbClr val="3A3F5D"/>
                </a:solidFill>
                <a:latin typeface="Roboto"/>
              </a:rPr>
              <a:t>», «</a:t>
            </a:r>
            <a:r>
              <a:rPr lang="uk-UA" sz="2000" b="1" dirty="0">
                <a:solidFill>
                  <a:srgbClr val="3A3F5D"/>
                </a:solidFill>
                <a:latin typeface="Roboto"/>
              </a:rPr>
              <a:t>в якій мірі?</a:t>
            </a:r>
            <a:r>
              <a:rPr lang="uk-UA" sz="2000" dirty="0">
                <a:solidFill>
                  <a:srgbClr val="3A3F5D"/>
                </a:solidFill>
                <a:latin typeface="Roboto"/>
              </a:rPr>
              <a:t>». Прислівники ступеня та міри можуть означувати дієслова, прикметники та інші прислівники. В більшості випадків вони стоять перед словами, які означують. Тим не менш, прислівник </a:t>
            </a:r>
            <a:r>
              <a:rPr lang="en-US" sz="2000" b="1" dirty="0">
                <a:solidFill>
                  <a:srgbClr val="3A3F5D"/>
                </a:solidFill>
                <a:latin typeface="Roboto"/>
              </a:rPr>
              <a:t>enough </a:t>
            </a:r>
            <a:r>
              <a:rPr lang="uk-UA" sz="2000" dirty="0">
                <a:solidFill>
                  <a:srgbClr val="3A3F5D"/>
                </a:solidFill>
                <a:latin typeface="Roboto"/>
              </a:rPr>
              <a:t>ставиться після слів, до яких відноситься.</a:t>
            </a:r>
            <a:endParaRPr lang="uk-UA" sz="2000" dirty="0"/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51E67324-2199-4BBA-9E58-E82F58275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27247"/>
              </p:ext>
            </p:extLst>
          </p:nvPr>
        </p:nvGraphicFramePr>
        <p:xfrm>
          <a:off x="2796363" y="4261530"/>
          <a:ext cx="5502364" cy="2225040"/>
        </p:xfrm>
        <a:graphic>
          <a:graphicData uri="http://schemas.openxmlformats.org/drawingml/2006/table">
            <a:tbl>
              <a:tblPr/>
              <a:tblGrid>
                <a:gridCol w="2751145">
                  <a:extLst>
                    <a:ext uri="{9D8B030D-6E8A-4147-A177-3AD203B41FA5}">
                      <a16:colId xmlns:a16="http://schemas.microsoft.com/office/drawing/2014/main" val="2422098398"/>
                    </a:ext>
                  </a:extLst>
                </a:gridCol>
                <a:gridCol w="2751219">
                  <a:extLst>
                    <a:ext uri="{9D8B030D-6E8A-4147-A177-3AD203B41FA5}">
                      <a16:colId xmlns:a16="http://schemas.microsoft.com/office/drawing/2014/main" val="2986378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>
                          <a:solidFill>
                            <a:srgbClr val="3BAFDA"/>
                          </a:solidFill>
                          <a:effectLst/>
                          <a:latin typeface="inherit"/>
                        </a:rPr>
                        <a:t>extremely</a:t>
                      </a:r>
                      <a:r>
                        <a:rPr lang="en-US" sz="2000" i="1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>
                          <a:effectLst/>
                          <a:latin typeface="inherit"/>
                        </a:rPr>
                        <a:t>надзвичайно</a:t>
                      </a:r>
                      <a:endParaRPr lang="uk-UA" sz="200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>
                          <a:effectLst/>
                          <a:latin typeface="inherit"/>
                        </a:rPr>
                        <a:t>quite</a:t>
                      </a:r>
                      <a:r>
                        <a:rPr lang="en-US" sz="2000" i="1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>
                          <a:effectLst/>
                          <a:latin typeface="inherit"/>
                        </a:rPr>
                        <a:t>доволі, досить</a:t>
                      </a:r>
                      <a:endParaRPr lang="uk-UA" sz="200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>
                          <a:effectLst/>
                          <a:latin typeface="inherit"/>
                        </a:rPr>
                        <a:t>just</a:t>
                      </a:r>
                      <a:r>
                        <a:rPr lang="en-US" sz="2000" i="1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>
                          <a:effectLst/>
                          <a:latin typeface="inherit"/>
                        </a:rPr>
                        <a:t>лише, тільки</a:t>
                      </a:r>
                      <a:endParaRPr lang="uk-UA" sz="200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>
                          <a:effectLst/>
                          <a:latin typeface="inherit"/>
                        </a:rPr>
                        <a:t>almost</a:t>
                      </a:r>
                      <a:r>
                        <a:rPr lang="en-US" sz="2000" i="1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>
                          <a:effectLst/>
                          <a:latin typeface="inherit"/>
                        </a:rPr>
                        <a:t>майже</a:t>
                      </a:r>
                      <a:endParaRPr lang="uk-UA" sz="200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>
                          <a:effectLst/>
                          <a:latin typeface="inherit"/>
                        </a:rPr>
                        <a:t>very</a:t>
                      </a:r>
                      <a:r>
                        <a:rPr lang="en-US" sz="2000" i="1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>
                          <a:effectLst/>
                          <a:latin typeface="inherit"/>
                        </a:rPr>
                        <a:t>дуже</a:t>
                      </a:r>
                      <a:endParaRPr lang="uk-UA" sz="200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too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надто, занадто, дуже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enough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доволі, досить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much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багато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nearly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майже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scarcely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ледве, ледь</a:t>
                      </a:r>
                      <a:endParaRPr lang="uk-UA" sz="20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560722"/>
                  </a:ext>
                </a:extLst>
              </a:tr>
            </a:tbl>
          </a:graphicData>
        </a:graphic>
      </p:graphicFrame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810B022-F22F-4E46-BEE8-CB730475B657}"/>
              </a:ext>
            </a:extLst>
          </p:cNvPr>
          <p:cNvSpPr/>
          <p:nvPr/>
        </p:nvSpPr>
        <p:spPr>
          <a:xfrm>
            <a:off x="666307" y="2967335"/>
            <a:ext cx="106361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dirty="0">
              <a:solidFill>
                <a:srgbClr val="3A3F5D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3BAFDA"/>
                </a:solidFill>
                <a:latin typeface="inherit"/>
              </a:rPr>
              <a:t>I didn’t sleep </a:t>
            </a:r>
            <a:r>
              <a:rPr lang="en-US" sz="2400" i="1" dirty="0">
                <a:solidFill>
                  <a:srgbClr val="EB4E36"/>
                </a:solidFill>
                <a:latin typeface="inherit"/>
              </a:rPr>
              <a:t>enough</a:t>
            </a:r>
            <a:r>
              <a:rPr lang="en-US" sz="2400" i="1" dirty="0">
                <a:solidFill>
                  <a:srgbClr val="3BAFDA"/>
                </a:solidFill>
                <a:latin typeface="inherit"/>
              </a:rPr>
              <a:t>. I feel tired.</a:t>
            </a:r>
            <a:r>
              <a:rPr lang="en-US" sz="2400" i="1" dirty="0">
                <a:solidFill>
                  <a:srgbClr val="3A3F5D"/>
                </a:solidFill>
                <a:latin typeface="inherit"/>
              </a:rPr>
              <a:t> – </a:t>
            </a:r>
            <a:r>
              <a:rPr lang="uk-UA" sz="2400" i="1" dirty="0">
                <a:solidFill>
                  <a:srgbClr val="3A3F5D"/>
                </a:solidFill>
                <a:latin typeface="inherit"/>
              </a:rPr>
              <a:t>Я </a:t>
            </a:r>
            <a:r>
              <a:rPr lang="uk-UA" sz="2400" i="1" dirty="0">
                <a:solidFill>
                  <a:srgbClr val="EB4E36"/>
                </a:solidFill>
                <a:latin typeface="inherit"/>
              </a:rPr>
              <a:t>недостатньо</a:t>
            </a:r>
            <a:r>
              <a:rPr lang="uk-UA" sz="2400" i="1" dirty="0">
                <a:solidFill>
                  <a:srgbClr val="3A3F5D"/>
                </a:solidFill>
                <a:latin typeface="inherit"/>
              </a:rPr>
              <a:t> спав. Я почуваю себе втомленим.</a:t>
            </a:r>
            <a:endParaRPr lang="uk-UA" sz="2400" dirty="0">
              <a:solidFill>
                <a:srgbClr val="3A3F5D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31973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C1EDB83-6000-4E3F-94D7-0948E9E56A4C}"/>
              </a:ext>
            </a:extLst>
          </p:cNvPr>
          <p:cNvSpPr/>
          <p:nvPr/>
        </p:nvSpPr>
        <p:spPr>
          <a:xfrm>
            <a:off x="765543" y="627321"/>
            <a:ext cx="9962707" cy="1892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b="1" dirty="0">
                <a:solidFill>
                  <a:srgbClr val="3A3F5D"/>
                </a:solidFill>
                <a:latin typeface="Roboto"/>
              </a:rPr>
              <a:t>Прислівники частотності</a:t>
            </a:r>
            <a:r>
              <a:rPr lang="uk-UA" sz="2000" dirty="0">
                <a:solidFill>
                  <a:srgbClr val="3A3F5D"/>
                </a:solidFill>
                <a:latin typeface="Roboto"/>
              </a:rPr>
              <a:t> (</a:t>
            </a:r>
            <a:r>
              <a:rPr lang="en-US" sz="2000" dirty="0">
                <a:solidFill>
                  <a:srgbClr val="3A3F5D"/>
                </a:solidFill>
                <a:latin typeface="Roboto"/>
              </a:rPr>
              <a:t>adverbs of frequency) </a:t>
            </a:r>
            <a:r>
              <a:rPr lang="uk-UA" sz="2000" dirty="0">
                <a:solidFill>
                  <a:srgbClr val="3A3F5D"/>
                </a:solidFill>
                <a:latin typeface="Roboto"/>
              </a:rPr>
              <a:t>вказують на те, як часто і з якою періодичністю відбувається певна дія. Такі прислівники вживаються тільки з </a:t>
            </a:r>
            <a:r>
              <a:rPr lang="uk-UA" sz="2000" u="sng" dirty="0">
                <a:solidFill>
                  <a:srgbClr val="3BAFDA"/>
                </a:solidFill>
                <a:latin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дієсловами</a:t>
            </a:r>
            <a:r>
              <a:rPr lang="uk-UA" sz="2000" dirty="0">
                <a:solidFill>
                  <a:srgbClr val="3A3F5D"/>
                </a:solidFill>
                <a:latin typeface="Roboto"/>
              </a:rPr>
              <a:t>. </a:t>
            </a:r>
            <a:r>
              <a:rPr lang="uk-UA" sz="2000" b="1" dirty="0">
                <a:solidFill>
                  <a:srgbClr val="3A3F5D"/>
                </a:solidFill>
                <a:latin typeface="Roboto"/>
              </a:rPr>
              <a:t>Прислівники частотності</a:t>
            </a:r>
            <a:r>
              <a:rPr lang="uk-UA" sz="2000" dirty="0">
                <a:solidFill>
                  <a:srgbClr val="3A3F5D"/>
                </a:solidFill>
                <a:latin typeface="Roboto"/>
              </a:rPr>
              <a:t> в більшості випадків стоять </a:t>
            </a:r>
            <a:r>
              <a:rPr lang="uk-UA" sz="2000" b="1" dirty="0">
                <a:solidFill>
                  <a:srgbClr val="3A3F5D"/>
                </a:solidFill>
                <a:latin typeface="Roboto"/>
              </a:rPr>
              <a:t>перед </a:t>
            </a:r>
            <a:r>
              <a:rPr lang="uk-UA" sz="2000" dirty="0">
                <a:solidFill>
                  <a:srgbClr val="3A3F5D"/>
                </a:solidFill>
                <a:latin typeface="Roboto"/>
              </a:rPr>
              <a:t>смисловим дієсловом, яке означують.</a:t>
            </a:r>
            <a:endParaRPr lang="uk-UA" sz="2000" dirty="0"/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0CB37493-32AD-4346-9F73-020DB1C91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82530"/>
              </p:ext>
            </p:extLst>
          </p:nvPr>
        </p:nvGraphicFramePr>
        <p:xfrm>
          <a:off x="3205707" y="4210583"/>
          <a:ext cx="5780585" cy="2225040"/>
        </p:xfrm>
        <a:graphic>
          <a:graphicData uri="http://schemas.openxmlformats.org/drawingml/2006/table">
            <a:tbl>
              <a:tblPr/>
              <a:tblGrid>
                <a:gridCol w="2890253">
                  <a:extLst>
                    <a:ext uri="{9D8B030D-6E8A-4147-A177-3AD203B41FA5}">
                      <a16:colId xmlns:a16="http://schemas.microsoft.com/office/drawing/2014/main" val="2134078362"/>
                    </a:ext>
                  </a:extLst>
                </a:gridCol>
                <a:gridCol w="2890332">
                  <a:extLst>
                    <a:ext uri="{9D8B030D-6E8A-4147-A177-3AD203B41FA5}">
                      <a16:colId xmlns:a16="http://schemas.microsoft.com/office/drawing/2014/main" val="31271206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again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знову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almost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практично, майже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always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завжди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ever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коли-небудь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frequently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часто</a:t>
                      </a:r>
                      <a:endParaRPr lang="uk-UA" sz="20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seldom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 err="1">
                          <a:effectLst/>
                          <a:latin typeface="inherit"/>
                        </a:rPr>
                        <a:t>рідко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often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часто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never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ніколи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nearly always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майже завжди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hardly ever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навряд чи, майже ніколи</a:t>
                      </a:r>
                      <a:endParaRPr lang="uk-UA" sz="20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440861"/>
                  </a:ext>
                </a:extLst>
              </a:tr>
            </a:tbl>
          </a:graphicData>
        </a:graphic>
      </p:graphicFrame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27BDB95-A717-4C46-A935-DD7A8C524185}"/>
              </a:ext>
            </a:extLst>
          </p:cNvPr>
          <p:cNvSpPr/>
          <p:nvPr/>
        </p:nvSpPr>
        <p:spPr>
          <a:xfrm>
            <a:off x="1158949" y="2967335"/>
            <a:ext cx="9569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3BAFDA"/>
                </a:solidFill>
                <a:latin typeface="inherit"/>
              </a:rPr>
              <a:t>Have you </a:t>
            </a:r>
            <a:r>
              <a:rPr lang="en-US" sz="2400" i="1" dirty="0">
                <a:solidFill>
                  <a:srgbClr val="EB4E36"/>
                </a:solidFill>
                <a:latin typeface="inherit"/>
              </a:rPr>
              <a:t>ever</a:t>
            </a:r>
            <a:r>
              <a:rPr lang="en-US" sz="2400" i="1" dirty="0">
                <a:solidFill>
                  <a:srgbClr val="3BAFDA"/>
                </a:solidFill>
                <a:latin typeface="inherit"/>
              </a:rPr>
              <a:t> been to Paris? I have </a:t>
            </a:r>
            <a:r>
              <a:rPr lang="en-US" sz="2400" i="1" dirty="0">
                <a:solidFill>
                  <a:srgbClr val="EB4E36"/>
                </a:solidFill>
                <a:latin typeface="inherit"/>
              </a:rPr>
              <a:t>never</a:t>
            </a:r>
            <a:r>
              <a:rPr lang="en-US" sz="2400" i="1" dirty="0">
                <a:solidFill>
                  <a:srgbClr val="3BAFDA"/>
                </a:solidFill>
                <a:latin typeface="inherit"/>
              </a:rPr>
              <a:t> been to, actually.</a:t>
            </a:r>
            <a:r>
              <a:rPr lang="en-US" sz="2400" i="1" dirty="0">
                <a:solidFill>
                  <a:srgbClr val="3A3F5D"/>
                </a:solidFill>
                <a:latin typeface="inherit"/>
              </a:rPr>
              <a:t> – </a:t>
            </a:r>
            <a:r>
              <a:rPr lang="en-US" sz="2400" i="1" dirty="0" err="1">
                <a:solidFill>
                  <a:srgbClr val="3A3F5D"/>
                </a:solidFill>
                <a:latin typeface="inherit"/>
              </a:rPr>
              <a:t>Ти</a:t>
            </a:r>
            <a:r>
              <a:rPr lang="en-US" sz="2400" i="1" dirty="0">
                <a:solidFill>
                  <a:srgbClr val="3A3F5D"/>
                </a:solidFill>
                <a:latin typeface="inherit"/>
              </a:rPr>
              <a:t> </a:t>
            </a:r>
            <a:r>
              <a:rPr lang="en-US" sz="2400" i="1" dirty="0" err="1">
                <a:solidFill>
                  <a:srgbClr val="EB4E36"/>
                </a:solidFill>
                <a:latin typeface="inherit"/>
              </a:rPr>
              <a:t>коли-небудь</a:t>
            </a:r>
            <a:r>
              <a:rPr lang="en-US" sz="2400" i="1" dirty="0">
                <a:solidFill>
                  <a:srgbClr val="3A3F5D"/>
                </a:solidFill>
                <a:latin typeface="inherit"/>
              </a:rPr>
              <a:t> </a:t>
            </a:r>
            <a:r>
              <a:rPr lang="en-US" sz="2400" i="1" dirty="0" err="1">
                <a:solidFill>
                  <a:srgbClr val="3A3F5D"/>
                </a:solidFill>
                <a:latin typeface="inherit"/>
              </a:rPr>
              <a:t>був</a:t>
            </a:r>
            <a:r>
              <a:rPr lang="en-US" sz="2400" i="1" dirty="0">
                <a:solidFill>
                  <a:srgbClr val="3A3F5D"/>
                </a:solidFill>
                <a:latin typeface="inherit"/>
              </a:rPr>
              <a:t> в </a:t>
            </a:r>
            <a:r>
              <a:rPr lang="en-US" sz="2400" i="1" dirty="0" err="1">
                <a:solidFill>
                  <a:srgbClr val="3A3F5D"/>
                </a:solidFill>
                <a:latin typeface="inherit"/>
              </a:rPr>
              <a:t>Парижі</a:t>
            </a:r>
            <a:r>
              <a:rPr lang="en-US" sz="2400" i="1" dirty="0">
                <a:solidFill>
                  <a:srgbClr val="3A3F5D"/>
                </a:solidFill>
                <a:latin typeface="inherit"/>
              </a:rPr>
              <a:t>? Я </a:t>
            </a:r>
            <a:r>
              <a:rPr lang="en-US" sz="2400" i="1" dirty="0" err="1">
                <a:solidFill>
                  <a:srgbClr val="EB4E36"/>
                </a:solidFill>
                <a:latin typeface="inherit"/>
              </a:rPr>
              <a:t>ніколи</a:t>
            </a:r>
            <a:r>
              <a:rPr lang="en-US" sz="2400" i="1" dirty="0">
                <a:solidFill>
                  <a:srgbClr val="EB4E36"/>
                </a:solidFill>
                <a:latin typeface="inherit"/>
              </a:rPr>
              <a:t> </a:t>
            </a:r>
            <a:r>
              <a:rPr lang="en-US" sz="2400" i="1" dirty="0" err="1">
                <a:solidFill>
                  <a:srgbClr val="3A3F5D"/>
                </a:solidFill>
                <a:latin typeface="inherit"/>
              </a:rPr>
              <a:t>не</a:t>
            </a:r>
            <a:r>
              <a:rPr lang="en-US" sz="2400" i="1" dirty="0">
                <a:solidFill>
                  <a:srgbClr val="3A3F5D"/>
                </a:solidFill>
                <a:latin typeface="inherit"/>
              </a:rPr>
              <a:t> </a:t>
            </a:r>
            <a:r>
              <a:rPr lang="en-US" sz="2400" i="1" dirty="0" err="1">
                <a:solidFill>
                  <a:srgbClr val="3A3F5D"/>
                </a:solidFill>
                <a:latin typeface="inherit"/>
              </a:rPr>
              <a:t>була</a:t>
            </a:r>
            <a:r>
              <a:rPr lang="en-US" sz="2400" i="1" dirty="0">
                <a:solidFill>
                  <a:srgbClr val="3A3F5D"/>
                </a:solidFill>
                <a:latin typeface="inherit"/>
              </a:rPr>
              <a:t>, </a:t>
            </a:r>
            <a:r>
              <a:rPr lang="en-US" sz="2400" i="1" dirty="0" err="1">
                <a:solidFill>
                  <a:srgbClr val="3A3F5D"/>
                </a:solidFill>
                <a:latin typeface="inherit"/>
              </a:rPr>
              <a:t>чесно</a:t>
            </a:r>
            <a:r>
              <a:rPr lang="en-US" sz="2400" i="1" dirty="0">
                <a:solidFill>
                  <a:srgbClr val="3A3F5D"/>
                </a:solidFill>
                <a:latin typeface="inherit"/>
              </a:rPr>
              <a:t> </a:t>
            </a:r>
            <a:r>
              <a:rPr lang="en-US" sz="2400" i="1" dirty="0" err="1">
                <a:solidFill>
                  <a:srgbClr val="3A3F5D"/>
                </a:solidFill>
                <a:latin typeface="inherit"/>
              </a:rPr>
              <a:t>кажучи</a:t>
            </a:r>
            <a:r>
              <a:rPr lang="en-US" sz="2400" i="1" dirty="0">
                <a:solidFill>
                  <a:srgbClr val="3A3F5D"/>
                </a:solidFill>
                <a:latin typeface="inherit"/>
              </a:rPr>
              <a:t>.</a:t>
            </a:r>
            <a:endParaRPr lang="en-US" sz="2400" dirty="0">
              <a:solidFill>
                <a:srgbClr val="3A3F5D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72232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FA7974E-A0F0-4F03-B072-1E98A952151E}"/>
              </a:ext>
            </a:extLst>
          </p:cNvPr>
          <p:cNvSpPr/>
          <p:nvPr/>
        </p:nvSpPr>
        <p:spPr>
          <a:xfrm>
            <a:off x="754911" y="893710"/>
            <a:ext cx="10696353" cy="1430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b="1" dirty="0">
                <a:solidFill>
                  <a:srgbClr val="3A3F5D"/>
                </a:solidFill>
                <a:latin typeface="Roboto"/>
              </a:rPr>
              <a:t>Прислівники ступеня впевненості</a:t>
            </a:r>
            <a:r>
              <a:rPr lang="uk-UA" sz="2000" dirty="0">
                <a:solidFill>
                  <a:srgbClr val="3A3F5D"/>
                </a:solidFill>
                <a:latin typeface="Roboto"/>
              </a:rPr>
              <a:t> (</a:t>
            </a:r>
            <a:r>
              <a:rPr lang="en-US" sz="2000" dirty="0">
                <a:solidFill>
                  <a:srgbClr val="3A3F5D"/>
                </a:solidFill>
                <a:latin typeface="Roboto"/>
              </a:rPr>
              <a:t>adverbs of certainty) </a:t>
            </a:r>
            <a:r>
              <a:rPr lang="uk-UA" sz="2000" dirty="0">
                <a:solidFill>
                  <a:srgbClr val="3A3F5D"/>
                </a:solidFill>
                <a:latin typeface="Roboto"/>
              </a:rPr>
              <a:t>вказують на ступінь впевненості мовця в чомусь. Такі прислівники часто стоять перед дієсловом, яке означують, або ж після </a:t>
            </a:r>
            <a:r>
              <a:rPr lang="uk-UA" sz="2000" dirty="0">
                <a:solidFill>
                  <a:srgbClr val="3BAFDA"/>
                </a:solidFill>
                <a:latin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дієслова </a:t>
            </a:r>
            <a:r>
              <a:rPr lang="en-US" sz="2000" dirty="0">
                <a:solidFill>
                  <a:srgbClr val="3BAFDA"/>
                </a:solidFill>
                <a:latin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 be</a:t>
            </a:r>
            <a:r>
              <a:rPr lang="en-US" sz="2000" dirty="0">
                <a:solidFill>
                  <a:srgbClr val="3A3F5D"/>
                </a:solidFill>
                <a:latin typeface="Roboto"/>
              </a:rPr>
              <a:t>.</a:t>
            </a:r>
            <a:endParaRPr lang="uk-UA" sz="2000" dirty="0"/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D68A3BE8-C100-42D2-86E4-01D0836BA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46151"/>
              </p:ext>
            </p:extLst>
          </p:nvPr>
        </p:nvGraphicFramePr>
        <p:xfrm>
          <a:off x="2466753" y="3766528"/>
          <a:ext cx="5980830" cy="2225040"/>
        </p:xfrm>
        <a:graphic>
          <a:graphicData uri="http://schemas.openxmlformats.org/drawingml/2006/table">
            <a:tbl>
              <a:tblPr/>
              <a:tblGrid>
                <a:gridCol w="2990374">
                  <a:extLst>
                    <a:ext uri="{9D8B030D-6E8A-4147-A177-3AD203B41FA5}">
                      <a16:colId xmlns:a16="http://schemas.microsoft.com/office/drawing/2014/main" val="2896448338"/>
                    </a:ext>
                  </a:extLst>
                </a:gridCol>
                <a:gridCol w="2990456">
                  <a:extLst>
                    <a:ext uri="{9D8B030D-6E8A-4147-A177-3AD203B41FA5}">
                      <a16:colId xmlns:a16="http://schemas.microsoft.com/office/drawing/2014/main" val="779091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definitely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безперечно, безумовно, точно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clearly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ясно, вочевидь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surely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без сумніву, безсумнівно 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perhaps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можливо</a:t>
                      </a:r>
                      <a:endParaRPr lang="uk-UA" sz="20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obviously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вочевидь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certainly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безумовно, неодмінно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probably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напевно, певна річ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maybe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може бути, можливо</a:t>
                      </a:r>
                      <a:endParaRPr lang="uk-UA" sz="20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959256"/>
                  </a:ext>
                </a:extLst>
              </a:tr>
            </a:tbl>
          </a:graphicData>
        </a:graphic>
      </p:graphicFrame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0360559-92C2-4037-8639-240505108A45}"/>
              </a:ext>
            </a:extLst>
          </p:cNvPr>
          <p:cNvSpPr/>
          <p:nvPr/>
        </p:nvSpPr>
        <p:spPr>
          <a:xfrm>
            <a:off x="1073887" y="2445141"/>
            <a:ext cx="8048847" cy="114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3BAFDA"/>
                </a:solidFill>
                <a:latin typeface="Roboto"/>
              </a:rPr>
              <a:t>She is </a:t>
            </a:r>
            <a:r>
              <a:rPr lang="en-US" sz="2400" i="1" dirty="0">
                <a:solidFill>
                  <a:srgbClr val="EB4E36"/>
                </a:solidFill>
                <a:latin typeface="Roboto"/>
              </a:rPr>
              <a:t>definitely</a:t>
            </a:r>
            <a:r>
              <a:rPr lang="en-US" sz="2400" i="1" dirty="0">
                <a:solidFill>
                  <a:srgbClr val="3BAFDA"/>
                </a:solidFill>
                <a:latin typeface="Roboto"/>
              </a:rPr>
              <a:t> the most beautiful girl in the school.</a:t>
            </a:r>
            <a:r>
              <a:rPr lang="en-US" sz="2400" i="1" dirty="0">
                <a:solidFill>
                  <a:srgbClr val="3A3F5D"/>
                </a:solidFill>
                <a:latin typeface="Roboto"/>
              </a:rPr>
              <a:t> – </a:t>
            </a:r>
            <a:r>
              <a:rPr lang="en-US" sz="2400" i="1" dirty="0" err="1">
                <a:solidFill>
                  <a:srgbClr val="3A3F5D"/>
                </a:solidFill>
                <a:latin typeface="Roboto"/>
              </a:rPr>
              <a:t>Вона</a:t>
            </a:r>
            <a:r>
              <a:rPr lang="en-US" sz="2400" i="1" dirty="0">
                <a:solidFill>
                  <a:srgbClr val="3A3F5D"/>
                </a:solidFill>
                <a:latin typeface="Roboto"/>
              </a:rPr>
              <a:t> </a:t>
            </a:r>
            <a:r>
              <a:rPr lang="en-US" sz="2400" i="1" dirty="0" err="1">
                <a:solidFill>
                  <a:srgbClr val="EB4E36"/>
                </a:solidFill>
                <a:latin typeface="Roboto"/>
              </a:rPr>
              <a:t>безумовно</a:t>
            </a:r>
            <a:r>
              <a:rPr lang="en-US" sz="2400" i="1" dirty="0">
                <a:solidFill>
                  <a:srgbClr val="3A3F5D"/>
                </a:solidFill>
                <a:latin typeface="Roboto"/>
              </a:rPr>
              <a:t> </a:t>
            </a:r>
            <a:r>
              <a:rPr lang="en-US" sz="2400" i="1" dirty="0" err="1">
                <a:solidFill>
                  <a:srgbClr val="3A3F5D"/>
                </a:solidFill>
                <a:latin typeface="Roboto"/>
              </a:rPr>
              <a:t>найкрасивіша</a:t>
            </a:r>
            <a:r>
              <a:rPr lang="en-US" sz="2400" i="1" dirty="0">
                <a:solidFill>
                  <a:srgbClr val="3A3F5D"/>
                </a:solidFill>
                <a:latin typeface="Roboto"/>
              </a:rPr>
              <a:t> </a:t>
            </a:r>
            <a:r>
              <a:rPr lang="en-US" sz="2400" i="1" dirty="0" err="1">
                <a:solidFill>
                  <a:srgbClr val="3A3F5D"/>
                </a:solidFill>
                <a:latin typeface="Roboto"/>
              </a:rPr>
              <a:t>дівчина</a:t>
            </a:r>
            <a:r>
              <a:rPr lang="en-US" sz="2400" i="1" dirty="0">
                <a:solidFill>
                  <a:srgbClr val="3A3F5D"/>
                </a:solidFill>
                <a:latin typeface="Roboto"/>
              </a:rPr>
              <a:t> в </a:t>
            </a:r>
            <a:r>
              <a:rPr lang="en-US" sz="2400" i="1" dirty="0" err="1">
                <a:solidFill>
                  <a:srgbClr val="3A3F5D"/>
                </a:solidFill>
                <a:latin typeface="Roboto"/>
              </a:rPr>
              <a:t>школі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0985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16BA5D0-361A-472F-B3C9-7671F15044D2}"/>
              </a:ext>
            </a:extLst>
          </p:cNvPr>
          <p:cNvSpPr/>
          <p:nvPr/>
        </p:nvSpPr>
        <p:spPr>
          <a:xfrm>
            <a:off x="870097" y="827981"/>
            <a:ext cx="10451805" cy="446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uk-UA" sz="2400" b="1" dirty="0">
                <a:solidFill>
                  <a:srgbClr val="3A3F5D"/>
                </a:solidFill>
                <a:latin typeface="inherit"/>
              </a:rPr>
              <a:t>Прислівник</a:t>
            </a:r>
            <a:r>
              <a:rPr lang="uk-UA" sz="2400" dirty="0">
                <a:solidFill>
                  <a:srgbClr val="3A3F5D"/>
                </a:solidFill>
                <a:latin typeface="Roboto"/>
              </a:rPr>
              <a:t> (</a:t>
            </a:r>
            <a:r>
              <a:rPr lang="en-US" sz="2400" dirty="0">
                <a:solidFill>
                  <a:srgbClr val="3A3F5D"/>
                </a:solidFill>
                <a:latin typeface="Roboto"/>
              </a:rPr>
              <a:t>Adverb) </a:t>
            </a:r>
            <a:r>
              <a:rPr lang="en-US" sz="2400" i="1" dirty="0">
                <a:solidFill>
                  <a:srgbClr val="3A3F5D"/>
                </a:solidFill>
                <a:latin typeface="inherit"/>
              </a:rPr>
              <a:t>–</a:t>
            </a:r>
            <a:r>
              <a:rPr lang="en-US" sz="2400" dirty="0">
                <a:solidFill>
                  <a:srgbClr val="3A3F5D"/>
                </a:solidFill>
                <a:latin typeface="Roboto"/>
              </a:rPr>
              <a:t> </a:t>
            </a:r>
            <a:r>
              <a:rPr lang="uk-UA" sz="2400" dirty="0">
                <a:solidFill>
                  <a:srgbClr val="3A3F5D"/>
                </a:solidFill>
                <a:latin typeface="Roboto"/>
              </a:rPr>
              <a:t>це самостійна частина мови, що вказує на певну ознаку дії, ознаку іншої ознаки або обставини, в яких відбувається дія.  В більшості випадків прислівники означують </a:t>
            </a:r>
            <a:r>
              <a:rPr lang="uk-UA" sz="2400" dirty="0">
                <a:solidFill>
                  <a:srgbClr val="3BAFDA"/>
                </a:solidFill>
                <a:latin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дієслова</a:t>
            </a:r>
            <a:r>
              <a:rPr lang="uk-UA" sz="2400" dirty="0">
                <a:solidFill>
                  <a:srgbClr val="3A3F5D"/>
                </a:solidFill>
                <a:latin typeface="Roboto"/>
              </a:rPr>
              <a:t>, але вони також вживаються з </a:t>
            </a:r>
            <a:r>
              <a:rPr lang="uk-UA" sz="2400" dirty="0">
                <a:solidFill>
                  <a:srgbClr val="3BAFDA"/>
                </a:solidFill>
                <a:latin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прикметниками</a:t>
            </a:r>
            <a:r>
              <a:rPr lang="uk-UA" sz="2400" dirty="0">
                <a:solidFill>
                  <a:srgbClr val="3A3F5D"/>
                </a:solidFill>
                <a:latin typeface="Roboto"/>
              </a:rPr>
              <a:t> або іншими прислівниками. Вони відповідають на питання  «я</a:t>
            </a:r>
            <a:r>
              <a:rPr lang="uk-UA" sz="2400" b="1" dirty="0">
                <a:solidFill>
                  <a:srgbClr val="3A3F5D"/>
                </a:solidFill>
                <a:latin typeface="inherit"/>
              </a:rPr>
              <a:t>к?</a:t>
            </a:r>
            <a:r>
              <a:rPr lang="uk-UA" sz="2400" dirty="0">
                <a:solidFill>
                  <a:srgbClr val="3A3F5D"/>
                </a:solidFill>
                <a:latin typeface="Roboto"/>
              </a:rPr>
              <a:t>», «</a:t>
            </a:r>
            <a:r>
              <a:rPr lang="uk-UA" sz="2400" b="1" dirty="0">
                <a:solidFill>
                  <a:srgbClr val="3A3F5D"/>
                </a:solidFill>
                <a:latin typeface="inherit"/>
              </a:rPr>
              <a:t>куди?</a:t>
            </a:r>
            <a:r>
              <a:rPr lang="uk-UA" sz="2400" dirty="0">
                <a:solidFill>
                  <a:srgbClr val="3A3F5D"/>
                </a:solidFill>
                <a:latin typeface="Roboto"/>
              </a:rPr>
              <a:t>», «</a:t>
            </a:r>
            <a:r>
              <a:rPr lang="uk-UA" sz="2400" b="1" dirty="0">
                <a:solidFill>
                  <a:srgbClr val="3A3F5D"/>
                </a:solidFill>
                <a:latin typeface="inherit"/>
              </a:rPr>
              <a:t>де?</a:t>
            </a:r>
            <a:r>
              <a:rPr lang="uk-UA" sz="2400" dirty="0">
                <a:solidFill>
                  <a:srgbClr val="3A3F5D"/>
                </a:solidFill>
                <a:latin typeface="Roboto"/>
              </a:rPr>
              <a:t>», «</a:t>
            </a:r>
            <a:r>
              <a:rPr lang="uk-UA" sz="2400" b="1" dirty="0">
                <a:solidFill>
                  <a:srgbClr val="3A3F5D"/>
                </a:solidFill>
                <a:latin typeface="inherit"/>
              </a:rPr>
              <a:t>коли?</a:t>
            </a:r>
            <a:r>
              <a:rPr lang="uk-UA" sz="2400" dirty="0">
                <a:solidFill>
                  <a:srgbClr val="3A3F5D"/>
                </a:solidFill>
                <a:latin typeface="Roboto"/>
              </a:rPr>
              <a:t>» тощо і в реченні виступають в якості </a:t>
            </a:r>
            <a:r>
              <a:rPr lang="uk-UA" sz="2400" dirty="0">
                <a:solidFill>
                  <a:srgbClr val="3BAFDA"/>
                </a:solidFill>
                <a:latin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обставини</a:t>
            </a:r>
            <a:r>
              <a:rPr lang="uk-UA" sz="2400" dirty="0">
                <a:solidFill>
                  <a:srgbClr val="3A3F5D"/>
                </a:solidFill>
                <a:latin typeface="Roboto"/>
              </a:rPr>
              <a:t>.</a:t>
            </a:r>
          </a:p>
          <a:p>
            <a:pPr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3A3F5D"/>
                </a:solidFill>
                <a:latin typeface="inherit"/>
              </a:rPr>
              <a:t>I can run and swim </a:t>
            </a:r>
            <a:r>
              <a:rPr lang="en-US" sz="2400" i="1" dirty="0">
                <a:solidFill>
                  <a:srgbClr val="EB4E36"/>
                </a:solidFill>
                <a:latin typeface="inherit"/>
              </a:rPr>
              <a:t>fast</a:t>
            </a:r>
            <a:r>
              <a:rPr lang="en-US" sz="2400" i="1" dirty="0">
                <a:solidFill>
                  <a:srgbClr val="3A3F5D"/>
                </a:solidFill>
                <a:latin typeface="inherit"/>
              </a:rPr>
              <a:t>. – </a:t>
            </a:r>
            <a:r>
              <a:rPr lang="uk-UA" sz="2400" i="1" dirty="0">
                <a:solidFill>
                  <a:srgbClr val="3A3F5D"/>
                </a:solidFill>
                <a:latin typeface="inherit"/>
              </a:rPr>
              <a:t>Я можу швидко бігати та плавати.</a:t>
            </a:r>
            <a:endParaRPr lang="uk-UA" sz="2400" dirty="0">
              <a:solidFill>
                <a:srgbClr val="3A3F5D"/>
              </a:solidFill>
              <a:latin typeface="Roboto"/>
            </a:endParaRPr>
          </a:p>
          <a:p>
            <a:pPr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3A3F5D"/>
                </a:solidFill>
                <a:latin typeface="inherit"/>
              </a:rPr>
              <a:t>Mark is a </a:t>
            </a:r>
            <a:r>
              <a:rPr lang="en-US" sz="2400" i="1" dirty="0">
                <a:solidFill>
                  <a:srgbClr val="EB4E36"/>
                </a:solidFill>
                <a:latin typeface="inherit"/>
              </a:rPr>
              <a:t>very</a:t>
            </a:r>
            <a:r>
              <a:rPr lang="en-US" sz="2400" i="1" dirty="0">
                <a:solidFill>
                  <a:srgbClr val="3A3F5D"/>
                </a:solidFill>
                <a:latin typeface="inherit"/>
              </a:rPr>
              <a:t> nice person. – </a:t>
            </a:r>
            <a:r>
              <a:rPr lang="uk-UA" sz="2400" i="1" dirty="0">
                <a:solidFill>
                  <a:srgbClr val="3A3F5D"/>
                </a:solidFill>
                <a:latin typeface="inherit"/>
              </a:rPr>
              <a:t>Марк - </a:t>
            </a:r>
            <a:r>
              <a:rPr lang="uk-UA" sz="2400" i="1" dirty="0">
                <a:solidFill>
                  <a:srgbClr val="EB4E36"/>
                </a:solidFill>
                <a:latin typeface="inherit"/>
              </a:rPr>
              <a:t>дуже</a:t>
            </a:r>
            <a:r>
              <a:rPr lang="uk-UA" sz="2400" i="1" dirty="0">
                <a:solidFill>
                  <a:srgbClr val="3A3F5D"/>
                </a:solidFill>
                <a:latin typeface="inherit"/>
              </a:rPr>
              <a:t> хороша людина.</a:t>
            </a:r>
            <a:endParaRPr lang="uk-UA" sz="2400" dirty="0">
              <a:solidFill>
                <a:srgbClr val="3A3F5D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81652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E6A58-037B-4666-8CAA-73574F124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59718"/>
            <a:ext cx="10058400" cy="1371600"/>
          </a:xfrm>
        </p:spPr>
        <p:txBody>
          <a:bodyPr>
            <a:normAutofit fontScale="90000"/>
          </a:bodyPr>
          <a:lstStyle/>
          <a:p>
            <a:pPr fontAlgn="base"/>
            <a:r>
              <a:rPr lang="uk-UA" b="1" dirty="0">
                <a:solidFill>
                  <a:srgbClr val="3A3F5D"/>
                </a:solidFill>
                <a:latin typeface="Roboto"/>
              </a:rPr>
              <a:t>Способи творення прислівників</a:t>
            </a:r>
            <a:br>
              <a:rPr lang="uk-UA" b="1" dirty="0">
                <a:solidFill>
                  <a:srgbClr val="3A3F5D"/>
                </a:solidFill>
                <a:latin typeface="Roboto"/>
              </a:rPr>
            </a:br>
            <a:endParaRPr lang="uk-UA" dirty="0"/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9ACEEDE-331E-4F41-83F1-A3010ADE572A}"/>
              </a:ext>
            </a:extLst>
          </p:cNvPr>
          <p:cNvGrpSpPr/>
          <p:nvPr/>
        </p:nvGrpSpPr>
        <p:grpSpPr>
          <a:xfrm>
            <a:off x="690421" y="2097070"/>
            <a:ext cx="10811158" cy="4367525"/>
            <a:chOff x="5" y="2134374"/>
            <a:chExt cx="10811158" cy="1765027"/>
          </a:xfrm>
        </p:grpSpPr>
        <p:sp>
          <p:nvSpPr>
            <p:cNvPr id="4" name="Прямокутник: округлені кути 3">
              <a:extLst>
                <a:ext uri="{FF2B5EF4-FFF2-40B4-BE49-F238E27FC236}">
                  <a16:creationId xmlns:a16="http://schemas.microsoft.com/office/drawing/2014/main" id="{ECE88746-F917-4B10-BCBD-2851C69AFE84}"/>
                </a:ext>
              </a:extLst>
            </p:cNvPr>
            <p:cNvSpPr/>
            <p:nvPr/>
          </p:nvSpPr>
          <p:spPr>
            <a:xfrm>
              <a:off x="5" y="2134374"/>
              <a:ext cx="10811158" cy="1765027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 cap="rnd" cmpd="sng" algn="ctr">
              <a:solidFill>
                <a:sysClr val="windowText" lastClr="000000"/>
              </a:solidFill>
              <a:prstDash val="solid"/>
            </a:ln>
            <a:effectLst/>
          </p:spPr>
        </p:sp>
        <p:sp>
          <p:nvSpPr>
            <p:cNvPr id="5" name="Прямокутник: округлені кути 4">
              <a:extLst>
                <a:ext uri="{FF2B5EF4-FFF2-40B4-BE49-F238E27FC236}">
                  <a16:creationId xmlns:a16="http://schemas.microsoft.com/office/drawing/2014/main" id="{445B2467-929D-46F1-83EC-033C65FCCEB3}"/>
                </a:ext>
              </a:extLst>
            </p:cNvPr>
            <p:cNvSpPr txBox="1"/>
            <p:nvPr/>
          </p:nvSpPr>
          <p:spPr>
            <a:xfrm>
              <a:off x="51701" y="2186070"/>
              <a:ext cx="10759462" cy="16616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342900" lvl="0" indent="-34290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uk-UA" sz="2400" b="1" dirty="0">
                  <a:solidFill>
                    <a:srgbClr val="3A3F5D"/>
                  </a:solidFill>
                  <a:latin typeface="Roboto"/>
                </a:rPr>
                <a:t>Похідні прислівники</a:t>
              </a:r>
              <a:r>
                <a:rPr lang="uk-UA" sz="2400" dirty="0">
                  <a:solidFill>
                    <a:srgbClr val="3A3F5D"/>
                  </a:solidFill>
                  <a:latin typeface="Roboto"/>
                </a:rPr>
                <a:t> 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  <a:p>
              <a:pPr marL="0" marR="0" lvl="0" indent="0" algn="l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Найчастіше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anose="020B0603020202020204"/>
                  <a:ea typeface="+mn-ea"/>
                  <a:cs typeface="+mn-cs"/>
                </a:rPr>
                <a:t>adverb </a:t>
              </a:r>
              <a:r>
                <a:rPr kumimoji="0" lang="uk-UA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</a:t>
              </a:r>
              <a:r>
                <a:rPr kumimoji="0" lang="uk-U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утворюється від інших частин мови </a:t>
              </a:r>
              <a:r>
                <a:rPr kumimoji="0" lang="uk-U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(здебільшого від </a:t>
              </a:r>
              <a:r>
                <a:rPr kumimoji="0" lang="uk-UA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прикметників</a:t>
              </a:r>
              <a:r>
                <a:rPr kumimoji="0" lang="uk-U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) </a:t>
              </a:r>
              <a:r>
                <a:rPr kumimoji="0" lang="uk-U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за допомогою </a:t>
              </a: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суфікса</a:t>
              </a:r>
              <a:r>
                <a:rPr kumimoji="0" lang="uk-U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</a:t>
              </a:r>
              <a:r>
                <a:rPr kumimoji="0" lang="uk-UA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–</a:t>
              </a: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anose="020B0603020202020204"/>
                  <a:ea typeface="+mn-ea"/>
                  <a:cs typeface="+mn-cs"/>
                </a:rPr>
                <a:t>ly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31093102-4F13-4D2B-9D27-C9C8212A7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897881"/>
              </p:ext>
            </p:extLst>
          </p:nvPr>
        </p:nvGraphicFramePr>
        <p:xfrm>
          <a:off x="1499191" y="4688958"/>
          <a:ext cx="5348176" cy="1609324"/>
        </p:xfrm>
        <a:graphic>
          <a:graphicData uri="http://schemas.openxmlformats.org/drawingml/2006/table">
            <a:tbl>
              <a:tblPr/>
              <a:tblGrid>
                <a:gridCol w="2674052">
                  <a:extLst>
                    <a:ext uri="{9D8B030D-6E8A-4147-A177-3AD203B41FA5}">
                      <a16:colId xmlns:a16="http://schemas.microsoft.com/office/drawing/2014/main" val="185721274"/>
                    </a:ext>
                  </a:extLst>
                </a:gridCol>
                <a:gridCol w="2674124">
                  <a:extLst>
                    <a:ext uri="{9D8B030D-6E8A-4147-A177-3AD203B41FA5}">
                      <a16:colId xmlns:a16="http://schemas.microsoft.com/office/drawing/2014/main" val="1183141061"/>
                    </a:ext>
                  </a:extLst>
                </a:gridCol>
              </a:tblGrid>
              <a:tr h="1609324"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careful</a:t>
                      </a:r>
                      <a:r>
                        <a:rPr lang="en-US" sz="2000" i="1" u="none" strike="noStrike" dirty="0">
                          <a:solidFill>
                            <a:srgbClr val="EB4E36"/>
                          </a:solidFill>
                          <a:effectLst/>
                          <a:latin typeface="inherit"/>
                        </a:rPr>
                        <a:t>ly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обережно, акуратно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slow</a:t>
                      </a:r>
                      <a:r>
                        <a:rPr lang="en-US" sz="2000" i="1" u="none" strike="noStrike" dirty="0">
                          <a:solidFill>
                            <a:srgbClr val="EB4E36"/>
                          </a:solidFill>
                          <a:effectLst/>
                          <a:latin typeface="inherit"/>
                        </a:rPr>
                        <a:t>ly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повільно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quick</a:t>
                      </a:r>
                      <a:r>
                        <a:rPr lang="en-US" sz="2000" i="1" u="none" strike="noStrike" dirty="0">
                          <a:solidFill>
                            <a:srgbClr val="EB4E36"/>
                          </a:solidFill>
                          <a:effectLst/>
                          <a:latin typeface="inherit"/>
                        </a:rPr>
                        <a:t>ly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швидко</a:t>
                      </a:r>
                      <a:endParaRPr lang="uk-UA" sz="20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al</a:t>
                      </a:r>
                      <a:r>
                        <a:rPr lang="en-US" sz="2000" i="1" u="none" strike="noStrike" dirty="0">
                          <a:solidFill>
                            <a:srgbClr val="EB4E36"/>
                          </a:solidFill>
                          <a:effectLst/>
                          <a:latin typeface="inherit"/>
                        </a:rPr>
                        <a:t>most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майже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for</a:t>
                      </a:r>
                      <a:r>
                        <a:rPr lang="en-US" sz="2000" i="1" u="none" strike="noStrike" dirty="0">
                          <a:solidFill>
                            <a:srgbClr val="EB4E36"/>
                          </a:solidFill>
                          <a:effectLst/>
                          <a:latin typeface="inherit"/>
                        </a:rPr>
                        <a:t>ward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вперед</a:t>
                      </a:r>
                      <a:endParaRPr lang="uk-UA" sz="20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337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22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F6937B4-089B-400B-BBD0-F00F9A152A3F}"/>
              </a:ext>
            </a:extLst>
          </p:cNvPr>
          <p:cNvSpPr/>
          <p:nvPr/>
        </p:nvSpPr>
        <p:spPr>
          <a:xfrm>
            <a:off x="921486" y="429074"/>
            <a:ext cx="9232605" cy="114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Прості прислівники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 (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simple adverbs)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складаються з одного кореня без суфіксів або префіксів.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0B7D0B10-BE78-45B5-8018-D9FB7B4A2062}"/>
              </a:ext>
            </a:extLst>
          </p:cNvPr>
          <p:cNvSpPr/>
          <p:nvPr/>
        </p:nvSpPr>
        <p:spPr>
          <a:xfrm>
            <a:off x="584792" y="1573618"/>
            <a:ext cx="10664456" cy="31179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err="1">
                <a:solidFill>
                  <a:srgbClr val="3A3F5D"/>
                </a:solidFill>
                <a:latin typeface="Roboto"/>
              </a:rPr>
              <a:t>Прості</a:t>
            </a:r>
            <a:r>
              <a:rPr lang="ru-RU" sz="2400" b="1" dirty="0">
                <a:solidFill>
                  <a:srgbClr val="3A3F5D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3A3F5D"/>
                </a:solidFill>
                <a:latin typeface="Roboto"/>
              </a:rPr>
              <a:t>прислівники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 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можуть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співпадати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 за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своєю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 формою з </a:t>
            </a:r>
            <a:r>
              <a:rPr lang="ru-RU" sz="2400" dirty="0" err="1">
                <a:solidFill>
                  <a:srgbClr val="3BAFDA"/>
                </a:solidFill>
                <a:latin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прикметниками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,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інколи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 з </a:t>
            </a:r>
            <a:r>
              <a:rPr lang="ru-RU" sz="2400" dirty="0" err="1">
                <a:solidFill>
                  <a:srgbClr val="3BAFDA"/>
                </a:solidFill>
                <a:latin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прийменниками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,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від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яких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 вони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були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утворені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.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Слід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пам'ятати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,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що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прикметники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завжди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означують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 </a:t>
            </a:r>
            <a:r>
              <a:rPr lang="ru-RU" sz="2400" dirty="0" err="1">
                <a:solidFill>
                  <a:srgbClr val="3BAFDA"/>
                </a:solidFill>
                <a:latin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іменники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, а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прийменники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 стоять перед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іменниками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 і не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можуть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вживатися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окремо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. Прислівники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ніколи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 не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вживаються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 з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іменниками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, до того ж вони є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самостійною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частиною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3A3F5D"/>
                </a:solidFill>
                <a:latin typeface="Roboto"/>
              </a:rPr>
              <a:t>мови</a:t>
            </a:r>
            <a:r>
              <a:rPr lang="ru-RU" sz="2400" dirty="0">
                <a:solidFill>
                  <a:srgbClr val="3A3F5D"/>
                </a:solidFill>
                <a:latin typeface="Roboto"/>
              </a:rPr>
              <a:t>. </a:t>
            </a:r>
            <a:endParaRPr lang="uk-UA" sz="2400" dirty="0"/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4552F273-6CAC-455D-A3A1-D9C04772C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113308"/>
              </p:ext>
            </p:extLst>
          </p:nvPr>
        </p:nvGraphicFramePr>
        <p:xfrm>
          <a:off x="3317327" y="5005744"/>
          <a:ext cx="4703166" cy="1371600"/>
        </p:xfrm>
        <a:graphic>
          <a:graphicData uri="http://schemas.openxmlformats.org/drawingml/2006/table">
            <a:tbl>
              <a:tblPr/>
              <a:tblGrid>
                <a:gridCol w="2351551">
                  <a:extLst>
                    <a:ext uri="{9D8B030D-6E8A-4147-A177-3AD203B41FA5}">
                      <a16:colId xmlns:a16="http://schemas.microsoft.com/office/drawing/2014/main" val="2265629919"/>
                    </a:ext>
                  </a:extLst>
                </a:gridCol>
                <a:gridCol w="2351615">
                  <a:extLst>
                    <a:ext uri="{9D8B030D-6E8A-4147-A177-3AD203B41FA5}">
                      <a16:colId xmlns:a16="http://schemas.microsoft.com/office/drawing/2014/main" val="22907558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80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inherit"/>
                        </a:rPr>
                        <a:t>hard</a:t>
                      </a:r>
                      <a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inherit"/>
                        </a:rPr>
                        <a:t>тяжко</a:t>
                      </a:r>
                      <a:endParaRPr lang="uk-UA" sz="2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800" i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inherit"/>
                        </a:rPr>
                        <a:t>soon</a:t>
                      </a:r>
                      <a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inherit"/>
                        </a:rPr>
                        <a:t>скоро</a:t>
                      </a:r>
                      <a:endParaRPr lang="uk-UA" sz="2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80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inherit"/>
                        </a:rPr>
                        <a:t>well</a:t>
                      </a:r>
                      <a:r>
                        <a:rPr lang="en-US" sz="28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8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inherit"/>
                        </a:rPr>
                        <a:t>добре</a:t>
                      </a:r>
                      <a:endParaRPr lang="uk-UA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80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inherit"/>
                        </a:rPr>
                        <a:t>when</a:t>
                      </a:r>
                      <a:r>
                        <a:rPr lang="en-US" sz="28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8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inherit"/>
                        </a:rPr>
                        <a:t>коли</a:t>
                      </a:r>
                      <a:endParaRPr lang="uk-UA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35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87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EA7DB-093D-4377-8603-1707C315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828" y="642594"/>
            <a:ext cx="10136372" cy="32489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3A3F5D"/>
                </a:solidFill>
                <a:latin typeface="Roboto"/>
              </a:rPr>
              <a:t>Складені прислівники </a:t>
            </a:r>
            <a:r>
              <a:rPr lang="uk-UA" sz="2400" dirty="0">
                <a:solidFill>
                  <a:srgbClr val="3A3F5D"/>
                </a:solidFill>
                <a:latin typeface="Roboto"/>
              </a:rPr>
              <a:t>або </a:t>
            </a:r>
            <a:r>
              <a:rPr lang="uk-UA" sz="2400" b="1" dirty="0">
                <a:solidFill>
                  <a:srgbClr val="3A3F5D"/>
                </a:solidFill>
                <a:latin typeface="Roboto"/>
              </a:rPr>
              <a:t>фразові прислівники</a:t>
            </a:r>
            <a:r>
              <a:rPr lang="uk-UA" sz="2400" dirty="0">
                <a:solidFill>
                  <a:srgbClr val="3A3F5D"/>
                </a:solidFill>
                <a:latin typeface="Roboto"/>
              </a:rPr>
              <a:t> </a:t>
            </a:r>
            <a:r>
              <a:rPr lang="uk-UA" sz="2200" dirty="0">
                <a:solidFill>
                  <a:srgbClr val="3A3F5D"/>
                </a:solidFill>
                <a:latin typeface="Roboto"/>
              </a:rPr>
              <a:t>(</a:t>
            </a:r>
            <a:r>
              <a:rPr lang="en-US" sz="2200" dirty="0">
                <a:solidFill>
                  <a:srgbClr val="3A3F5D"/>
                </a:solidFill>
                <a:latin typeface="Roboto"/>
              </a:rPr>
              <a:t>phrase adverbs) </a:t>
            </a:r>
            <a:r>
              <a:rPr lang="uk-UA" sz="2200" dirty="0">
                <a:solidFill>
                  <a:srgbClr val="3A3F5D"/>
                </a:solidFill>
                <a:latin typeface="Roboto"/>
              </a:rPr>
              <a:t>складаються з декількох слів, що утворюють словосполучення. При цьому слід сприймати такий складений прислівник як </a:t>
            </a:r>
            <a:r>
              <a:rPr lang="uk-UA" sz="2200" b="1" dirty="0">
                <a:solidFill>
                  <a:srgbClr val="3A3F5D"/>
                </a:solidFill>
                <a:latin typeface="Roboto"/>
              </a:rPr>
              <a:t>одне слово</a:t>
            </a:r>
            <a:r>
              <a:rPr lang="uk-UA" sz="2200" dirty="0">
                <a:solidFill>
                  <a:srgbClr val="3A3F5D"/>
                </a:solidFill>
                <a:latin typeface="Roboto"/>
              </a:rPr>
              <a:t>, так як значення кожного окремо взятого слова, з яке входить у склад фразового прислівника, може відрізнятися. </a:t>
            </a:r>
            <a:endParaRPr lang="uk-UA" dirty="0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FB76E195-75B7-4679-98D4-504E14278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156282"/>
              </p:ext>
            </p:extLst>
          </p:nvPr>
        </p:nvGraphicFramePr>
        <p:xfrm>
          <a:off x="666307" y="3781412"/>
          <a:ext cx="10625469" cy="2651760"/>
        </p:xfrm>
        <a:graphic>
          <a:graphicData uri="http://schemas.openxmlformats.org/drawingml/2006/table">
            <a:tbl>
              <a:tblPr/>
              <a:tblGrid>
                <a:gridCol w="3506254">
                  <a:extLst>
                    <a:ext uri="{9D8B030D-6E8A-4147-A177-3AD203B41FA5}">
                      <a16:colId xmlns:a16="http://schemas.microsoft.com/office/drawing/2014/main" val="70143624"/>
                    </a:ext>
                  </a:extLst>
                </a:gridCol>
                <a:gridCol w="3506254">
                  <a:extLst>
                    <a:ext uri="{9D8B030D-6E8A-4147-A177-3AD203B41FA5}">
                      <a16:colId xmlns:a16="http://schemas.microsoft.com/office/drawing/2014/main" val="3065923029"/>
                    </a:ext>
                  </a:extLst>
                </a:gridCol>
                <a:gridCol w="3612961">
                  <a:extLst>
                    <a:ext uri="{9D8B030D-6E8A-4147-A177-3AD203B41FA5}">
                      <a16:colId xmlns:a16="http://schemas.microsoft.com/office/drawing/2014/main" val="1575404679"/>
                    </a:ext>
                  </a:extLst>
                </a:gridCol>
              </a:tblGrid>
              <a:tr h="2433993"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u="none" strike="noStrike">
                          <a:solidFill>
                            <a:srgbClr val="EB4E36"/>
                          </a:solidFill>
                          <a:effectLst/>
                          <a:latin typeface="inherit"/>
                        </a:rPr>
                        <a:t>hardly ever</a:t>
                      </a:r>
                      <a:r>
                        <a:rPr lang="en-US" sz="2400" i="1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400" i="1">
                          <a:effectLst/>
                          <a:latin typeface="inherit"/>
                        </a:rPr>
                        <a:t>навряд чи коли-небудь</a:t>
                      </a:r>
                      <a:endParaRPr lang="uk-UA" sz="240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u="none" strike="noStrike">
                          <a:solidFill>
                            <a:srgbClr val="EB4E36"/>
                          </a:solidFill>
                          <a:effectLst/>
                          <a:latin typeface="inherit"/>
                        </a:rPr>
                        <a:t>at least</a:t>
                      </a:r>
                      <a:r>
                        <a:rPr lang="en-US" sz="2400" i="1">
                          <a:solidFill>
                            <a:srgbClr val="EB4E36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en-US" sz="2400" i="1">
                          <a:effectLst/>
                          <a:latin typeface="inherit"/>
                        </a:rPr>
                        <a:t>– </a:t>
                      </a:r>
                      <a:r>
                        <a:rPr lang="uk-UA" sz="2400" i="1">
                          <a:effectLst/>
                          <a:latin typeface="inherit"/>
                        </a:rPr>
                        <a:t>принаймні</a:t>
                      </a:r>
                      <a:endParaRPr lang="uk-UA" sz="240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u="none" strike="noStrike">
                          <a:solidFill>
                            <a:srgbClr val="EB4E36"/>
                          </a:solidFill>
                          <a:effectLst/>
                          <a:latin typeface="inherit"/>
                        </a:rPr>
                        <a:t>early on</a:t>
                      </a:r>
                      <a:r>
                        <a:rPr lang="en-US" sz="2400" i="1">
                          <a:solidFill>
                            <a:srgbClr val="EB4E36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en-US" sz="2400" i="1">
                          <a:effectLst/>
                          <a:latin typeface="inherit"/>
                        </a:rPr>
                        <a:t>– </a:t>
                      </a:r>
                      <a:r>
                        <a:rPr lang="uk-UA" sz="2400" i="1">
                          <a:effectLst/>
                          <a:latin typeface="inherit"/>
                        </a:rPr>
                        <a:t>швидко, одразу, невдовзі</a:t>
                      </a:r>
                      <a:endParaRPr lang="uk-UA" sz="240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u="none" strike="noStrike">
                          <a:solidFill>
                            <a:srgbClr val="EB4E36"/>
                          </a:solidFill>
                          <a:effectLst/>
                          <a:latin typeface="inherit"/>
                        </a:rPr>
                        <a:t>over and over</a:t>
                      </a:r>
                      <a:r>
                        <a:rPr lang="en-US" sz="2400" i="1">
                          <a:solidFill>
                            <a:srgbClr val="EB4E36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en-US" sz="2400" i="1">
                          <a:effectLst/>
                          <a:latin typeface="inherit"/>
                        </a:rPr>
                        <a:t>– </a:t>
                      </a:r>
                      <a:r>
                        <a:rPr lang="uk-UA" sz="2400" i="1">
                          <a:effectLst/>
                          <a:latin typeface="inherit"/>
                        </a:rPr>
                        <a:t>знову й знову</a:t>
                      </a:r>
                      <a:endParaRPr lang="uk-UA" sz="240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400" i="1" u="none" strike="noStrike">
                          <a:effectLst/>
                          <a:latin typeface="inherit"/>
                        </a:rPr>
                        <a:t>hardly</a:t>
                      </a:r>
                      <a:r>
                        <a:rPr lang="ru-RU" sz="2400" i="1">
                          <a:effectLst/>
                          <a:latin typeface="inherit"/>
                        </a:rPr>
                        <a:t> – навряд, насилу  </a:t>
                      </a:r>
                      <a:endParaRPr lang="ru-RU" sz="240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400" i="1" u="none" strike="noStrike">
                          <a:effectLst/>
                          <a:latin typeface="inherit"/>
                        </a:rPr>
                        <a:t>at</a:t>
                      </a:r>
                      <a:r>
                        <a:rPr lang="ru-RU" sz="2400" i="1">
                          <a:effectLst/>
                          <a:latin typeface="inherit"/>
                        </a:rPr>
                        <a:t> – в, на, при </a:t>
                      </a:r>
                      <a:endParaRPr lang="ru-RU" sz="240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400" i="1" u="none" strike="noStrike">
                          <a:effectLst/>
                          <a:latin typeface="inherit"/>
                        </a:rPr>
                        <a:t>early</a:t>
                      </a:r>
                      <a:r>
                        <a:rPr lang="ru-RU" sz="2400" i="1">
                          <a:effectLst/>
                          <a:latin typeface="inherit"/>
                        </a:rPr>
                        <a:t> – рано </a:t>
                      </a:r>
                      <a:endParaRPr lang="ru-RU" sz="240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400" i="1" u="none" strike="noStrike">
                          <a:effectLst/>
                          <a:latin typeface="inherit"/>
                        </a:rPr>
                        <a:t>over</a:t>
                      </a:r>
                      <a:r>
                        <a:rPr lang="ru-RU" sz="2400" i="1">
                          <a:effectLst/>
                          <a:latin typeface="inherit"/>
                        </a:rPr>
                        <a:t> – над, вище, через </a:t>
                      </a:r>
                      <a:endParaRPr lang="ru-RU" sz="240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u="none" strike="noStrike" dirty="0">
                          <a:effectLst/>
                          <a:latin typeface="inherit"/>
                        </a:rPr>
                        <a:t>ever</a:t>
                      </a:r>
                      <a:r>
                        <a:rPr lang="en-US" sz="24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400" i="1" dirty="0">
                          <a:effectLst/>
                          <a:latin typeface="inherit"/>
                        </a:rPr>
                        <a:t>завжди, коли-небудь</a:t>
                      </a:r>
                      <a:endParaRPr lang="uk-UA" sz="24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u="none" strike="noStrike" dirty="0">
                          <a:effectLst/>
                          <a:latin typeface="inherit"/>
                        </a:rPr>
                        <a:t>least</a:t>
                      </a:r>
                      <a:r>
                        <a:rPr lang="en-US" sz="24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400" i="1" dirty="0">
                          <a:effectLst/>
                          <a:latin typeface="inherit"/>
                        </a:rPr>
                        <a:t>мінімальний</a:t>
                      </a:r>
                      <a:endParaRPr lang="uk-UA" sz="24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u="none" strike="noStrike" dirty="0">
                          <a:effectLst/>
                          <a:latin typeface="inherit"/>
                        </a:rPr>
                        <a:t>on</a:t>
                      </a:r>
                      <a:r>
                        <a:rPr lang="en-US" sz="24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400" i="1" dirty="0">
                          <a:effectLst/>
                          <a:latin typeface="inherit"/>
                        </a:rPr>
                        <a:t>на</a:t>
                      </a:r>
                      <a:endParaRPr lang="uk-UA" sz="24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u="none" strike="noStrike" dirty="0">
                          <a:effectLst/>
                          <a:latin typeface="inherit"/>
                        </a:rPr>
                        <a:t>and</a:t>
                      </a:r>
                      <a:r>
                        <a:rPr lang="en-US" sz="24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400" i="1" dirty="0">
                          <a:effectLst/>
                          <a:latin typeface="inherit"/>
                        </a:rPr>
                        <a:t>і, та, також</a:t>
                      </a:r>
                      <a:endParaRPr lang="uk-UA" sz="24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71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05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8A88F-7CB5-4A15-92E0-09B787D6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558" y="1216752"/>
            <a:ext cx="10058400" cy="13716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3A3F5D"/>
                </a:solidFill>
                <a:latin typeface="Roboto"/>
              </a:rPr>
              <a:t>Складні прислівники</a:t>
            </a:r>
            <a:r>
              <a:rPr lang="uk-UA" sz="2400" dirty="0">
                <a:solidFill>
                  <a:srgbClr val="3A3F5D"/>
                </a:solidFill>
                <a:latin typeface="Roboto"/>
              </a:rPr>
              <a:t> (</a:t>
            </a:r>
            <a:r>
              <a:rPr lang="en-US" sz="2400" dirty="0">
                <a:solidFill>
                  <a:srgbClr val="3A3F5D"/>
                </a:solidFill>
                <a:latin typeface="Roboto"/>
              </a:rPr>
              <a:t>compound adverbs) </a:t>
            </a:r>
            <a:r>
              <a:rPr lang="uk-UA" sz="2400" dirty="0">
                <a:solidFill>
                  <a:srgbClr val="3A3F5D"/>
                </a:solidFill>
                <a:latin typeface="Roboto"/>
              </a:rPr>
              <a:t>утворюються за допомогою злиття декількох слів або коренів слів.</a:t>
            </a:r>
            <a:endParaRPr lang="uk-UA" sz="2400" dirty="0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D2791D9A-ED4C-4DDB-8355-8D369186F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520959"/>
              </p:ext>
            </p:extLst>
          </p:nvPr>
        </p:nvGraphicFramePr>
        <p:xfrm>
          <a:off x="308345" y="3497784"/>
          <a:ext cx="10772557" cy="2881424"/>
        </p:xfrm>
        <a:graphic>
          <a:graphicData uri="http://schemas.openxmlformats.org/drawingml/2006/table">
            <a:tbl>
              <a:tblPr/>
              <a:tblGrid>
                <a:gridCol w="3554791">
                  <a:extLst>
                    <a:ext uri="{9D8B030D-6E8A-4147-A177-3AD203B41FA5}">
                      <a16:colId xmlns:a16="http://schemas.microsoft.com/office/drawing/2014/main" val="2616969805"/>
                    </a:ext>
                  </a:extLst>
                </a:gridCol>
                <a:gridCol w="3554791">
                  <a:extLst>
                    <a:ext uri="{9D8B030D-6E8A-4147-A177-3AD203B41FA5}">
                      <a16:colId xmlns:a16="http://schemas.microsoft.com/office/drawing/2014/main" val="1903414616"/>
                    </a:ext>
                  </a:extLst>
                </a:gridCol>
                <a:gridCol w="3662975">
                  <a:extLst>
                    <a:ext uri="{9D8B030D-6E8A-4147-A177-3AD203B41FA5}">
                      <a16:colId xmlns:a16="http://schemas.microsoft.com/office/drawing/2014/main" val="2743940455"/>
                    </a:ext>
                  </a:extLst>
                </a:gridCol>
              </a:tblGrid>
              <a:tr h="288142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u="none" strike="noStrike" dirty="0">
                          <a:solidFill>
                            <a:srgbClr val="EB4E36"/>
                          </a:solidFill>
                          <a:effectLst/>
                          <a:latin typeface="inherit"/>
                        </a:rPr>
                        <a:t>sometimes</a:t>
                      </a:r>
                      <a:r>
                        <a:rPr lang="en-US" sz="24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400" i="1" dirty="0">
                          <a:effectLst/>
                          <a:latin typeface="inherit"/>
                        </a:rPr>
                        <a:t>іноді</a:t>
                      </a:r>
                      <a:r>
                        <a:rPr lang="en-US" sz="2400" i="1" dirty="0">
                          <a:effectLst/>
                          <a:latin typeface="inherit"/>
                        </a:rPr>
                        <a:t> </a:t>
                      </a:r>
                      <a:endParaRPr lang="uk-UA" sz="2400" dirty="0">
                        <a:effectLst/>
                      </a:endParaRPr>
                    </a:p>
                    <a:p>
                      <a:pPr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u="none" strike="noStrike" dirty="0">
                          <a:solidFill>
                            <a:srgbClr val="EB4E36"/>
                          </a:solidFill>
                          <a:effectLst/>
                          <a:latin typeface="inherit"/>
                        </a:rPr>
                        <a:t>midway</a:t>
                      </a:r>
                      <a:r>
                        <a:rPr lang="en-US" sz="24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400" i="1" dirty="0">
                          <a:effectLst/>
                          <a:latin typeface="inherit"/>
                        </a:rPr>
                        <a:t>посередині</a:t>
                      </a:r>
                      <a:endParaRPr lang="uk-UA" sz="2400" dirty="0">
                        <a:effectLst/>
                      </a:endParaRPr>
                    </a:p>
                    <a:p>
                      <a:pPr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u="none" strike="noStrike" dirty="0">
                          <a:solidFill>
                            <a:srgbClr val="EB4E36"/>
                          </a:solidFill>
                          <a:effectLst/>
                          <a:latin typeface="inherit"/>
                        </a:rPr>
                        <a:t>nowhere</a:t>
                      </a:r>
                      <a:r>
                        <a:rPr lang="en-US" sz="24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400" i="1" dirty="0">
                          <a:effectLst/>
                          <a:latin typeface="inherit"/>
                        </a:rPr>
                        <a:t>ніде</a:t>
                      </a:r>
                      <a:endParaRPr lang="uk-UA" sz="2400" dirty="0">
                        <a:effectLst/>
                      </a:endParaRPr>
                    </a:p>
                    <a:p>
                      <a:pPr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u="none" strike="noStrike" dirty="0">
                          <a:solidFill>
                            <a:srgbClr val="EB4E36"/>
                          </a:solidFill>
                          <a:effectLst/>
                          <a:latin typeface="inherit"/>
                        </a:rPr>
                        <a:t>whenever</a:t>
                      </a:r>
                      <a:r>
                        <a:rPr lang="en-US" sz="24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400" i="1" dirty="0">
                          <a:effectLst/>
                          <a:latin typeface="inherit"/>
                        </a:rPr>
                        <a:t>коли завгодно</a:t>
                      </a:r>
                      <a:endParaRPr lang="uk-UA" sz="24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uk-UA" sz="2400" i="1" u="none" strike="noStrike" dirty="0">
                          <a:effectLst/>
                          <a:latin typeface="inherit"/>
                        </a:rPr>
                        <a:t>        </a:t>
                      </a:r>
                      <a:r>
                        <a:rPr lang="en-US" sz="2400" i="1" u="none" strike="noStrike" dirty="0">
                          <a:effectLst/>
                          <a:latin typeface="inherit"/>
                        </a:rPr>
                        <a:t>some</a:t>
                      </a:r>
                      <a:r>
                        <a:rPr lang="en-US" sz="24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400" i="1" dirty="0">
                          <a:effectLst/>
                          <a:latin typeface="inherit"/>
                        </a:rPr>
                        <a:t>деякий   </a:t>
                      </a:r>
                      <a:endParaRPr lang="uk-UA" sz="2400" dirty="0">
                        <a:effectLst/>
                      </a:endParaRPr>
                    </a:p>
                    <a:p>
                      <a:pPr fontAlgn="base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uk-UA" sz="2400" i="1" u="none" strike="noStrike" dirty="0">
                          <a:effectLst/>
                          <a:latin typeface="inherit"/>
                        </a:rPr>
                        <a:t>        </a:t>
                      </a:r>
                      <a:r>
                        <a:rPr lang="en-US" sz="2400" i="1" u="none" strike="noStrike" dirty="0">
                          <a:effectLst/>
                          <a:latin typeface="inherit"/>
                        </a:rPr>
                        <a:t>mid</a:t>
                      </a:r>
                      <a:r>
                        <a:rPr lang="en-US" sz="24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400" i="1" dirty="0" err="1">
                          <a:effectLst/>
                          <a:latin typeface="inherit"/>
                        </a:rPr>
                        <a:t>средній</a:t>
                      </a:r>
                      <a:r>
                        <a:rPr lang="uk-UA" sz="2400" i="1" dirty="0">
                          <a:effectLst/>
                          <a:latin typeface="inherit"/>
                        </a:rPr>
                        <a:t>    </a:t>
                      </a:r>
                      <a:endParaRPr lang="uk-UA" sz="2400" dirty="0">
                        <a:effectLst/>
                      </a:endParaRPr>
                    </a:p>
                    <a:p>
                      <a:pPr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uk-UA" sz="2400" i="1" u="none" strike="noStrike" dirty="0">
                          <a:effectLst/>
                          <a:latin typeface="inherit"/>
                        </a:rPr>
                        <a:t>        </a:t>
                      </a:r>
                      <a:r>
                        <a:rPr lang="en-US" sz="2400" i="1" u="none" strike="noStrike" dirty="0">
                          <a:effectLst/>
                          <a:latin typeface="inherit"/>
                        </a:rPr>
                        <a:t>no</a:t>
                      </a:r>
                      <a:r>
                        <a:rPr lang="en-US" sz="24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400" i="1" dirty="0">
                          <a:effectLst/>
                          <a:latin typeface="inherit"/>
                        </a:rPr>
                        <a:t>ні                </a:t>
                      </a:r>
                      <a:endParaRPr lang="uk-UA" sz="2400" dirty="0">
                        <a:effectLst/>
                      </a:endParaRPr>
                    </a:p>
                    <a:p>
                      <a:pPr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uk-UA" sz="2400" i="1" u="none" strike="noStrike" dirty="0">
                          <a:effectLst/>
                          <a:latin typeface="inherit"/>
                        </a:rPr>
                        <a:t>       </a:t>
                      </a:r>
                      <a:r>
                        <a:rPr lang="en-US" sz="2400" i="1" u="none" strike="noStrike" dirty="0">
                          <a:effectLst/>
                          <a:latin typeface="inherit"/>
                        </a:rPr>
                        <a:t>when</a:t>
                      </a:r>
                      <a:r>
                        <a:rPr lang="en-US" sz="24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400" i="1" dirty="0">
                          <a:effectLst/>
                          <a:latin typeface="inherit"/>
                        </a:rPr>
                        <a:t>коли       </a:t>
                      </a:r>
                      <a:endParaRPr lang="uk-UA" sz="24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400" i="1" u="none" strike="noStrike" dirty="0">
                          <a:effectLst/>
                          <a:latin typeface="inherit"/>
                        </a:rPr>
                        <a:t>times</a:t>
                      </a:r>
                      <a:r>
                        <a:rPr lang="en-US" sz="24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400" i="1" dirty="0">
                          <a:effectLst/>
                          <a:latin typeface="inherit"/>
                        </a:rPr>
                        <a:t>час, раз</a:t>
                      </a:r>
                      <a:endParaRPr lang="uk-UA" sz="2400" dirty="0">
                        <a:effectLst/>
                      </a:endParaRPr>
                    </a:p>
                    <a:p>
                      <a:pPr fontAlgn="base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400" i="1" u="none" strike="noStrike" dirty="0">
                          <a:effectLst/>
                          <a:latin typeface="inherit"/>
                        </a:rPr>
                        <a:t>way</a:t>
                      </a:r>
                      <a:r>
                        <a:rPr lang="en-US" sz="24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400" i="1" dirty="0">
                          <a:effectLst/>
                          <a:latin typeface="inherit"/>
                        </a:rPr>
                        <a:t>шлях, дорога</a:t>
                      </a:r>
                      <a:endParaRPr lang="uk-UA" sz="2400" dirty="0">
                        <a:effectLst/>
                      </a:endParaRPr>
                    </a:p>
                    <a:p>
                      <a:pPr fontAlgn="base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400" i="1" u="none" strike="noStrike" dirty="0">
                          <a:effectLst/>
                          <a:latin typeface="inherit"/>
                        </a:rPr>
                        <a:t>where</a:t>
                      </a:r>
                      <a:r>
                        <a:rPr lang="en-US" sz="24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400" i="1" dirty="0">
                          <a:effectLst/>
                          <a:latin typeface="inherit"/>
                        </a:rPr>
                        <a:t>де</a:t>
                      </a:r>
                      <a:endParaRPr lang="uk-UA" sz="2400" dirty="0">
                        <a:effectLst/>
                      </a:endParaRPr>
                    </a:p>
                    <a:p>
                      <a:pPr fontAlgn="base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400" i="1" u="none" strike="noStrike" dirty="0">
                          <a:effectLst/>
                          <a:latin typeface="inherit"/>
                        </a:rPr>
                        <a:t>ever</a:t>
                      </a:r>
                      <a:r>
                        <a:rPr lang="en-US" sz="24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400" i="1" dirty="0" err="1">
                          <a:effectLst/>
                          <a:latin typeface="inherit"/>
                        </a:rPr>
                        <a:t>завжд</a:t>
                      </a:r>
                      <a:endParaRPr lang="uk-UA" sz="24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217935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21F3A7-0575-4E34-A798-D75D4BC94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V="1">
            <a:off x="3496622" y="5289682"/>
            <a:ext cx="829056" cy="4663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36B23F-6B17-492B-9C72-6F69538C8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334" y="4706828"/>
            <a:ext cx="829128" cy="4633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8EC1E0-859B-4CC1-BB77-37D48F272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898" y="3497784"/>
            <a:ext cx="829128" cy="4633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966A6C-B77D-416C-B83A-8EA4597A6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V="1">
            <a:off x="3496551" y="4095075"/>
            <a:ext cx="829127" cy="57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1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047198E-DDA7-4595-B904-CC02F3DB4C8E}"/>
              </a:ext>
            </a:extLst>
          </p:cNvPr>
          <p:cNvSpPr/>
          <p:nvPr/>
        </p:nvSpPr>
        <p:spPr>
          <a:xfrm>
            <a:off x="1786270" y="478465"/>
            <a:ext cx="8856921" cy="1733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3600" b="1" dirty="0">
                <a:solidFill>
                  <a:srgbClr val="3A3F5D"/>
                </a:solidFill>
                <a:latin typeface="Roboto"/>
              </a:rPr>
              <a:t>Види прислівників за значенням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19CE730-E03E-4CA6-98DC-013A8B67D4FA}"/>
              </a:ext>
            </a:extLst>
          </p:cNvPr>
          <p:cNvSpPr/>
          <p:nvPr/>
        </p:nvSpPr>
        <p:spPr>
          <a:xfrm>
            <a:off x="1351504" y="2765869"/>
            <a:ext cx="3291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3A405B"/>
                </a:solidFill>
                <a:latin typeface="Roboto Black"/>
              </a:rPr>
              <a:t>Прислівники способу дії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04EA609-907B-42DF-8E7B-269EA32A2603}"/>
              </a:ext>
            </a:extLst>
          </p:cNvPr>
          <p:cNvSpPr/>
          <p:nvPr/>
        </p:nvSpPr>
        <p:spPr>
          <a:xfrm>
            <a:off x="1351504" y="3429000"/>
            <a:ext cx="2650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3A405B"/>
                </a:solidFill>
                <a:latin typeface="Roboto Black"/>
              </a:rPr>
              <a:t>Прислівники місця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7B52F5E-61A5-43D7-99AD-10A4AE6A6836}"/>
              </a:ext>
            </a:extLst>
          </p:cNvPr>
          <p:cNvSpPr/>
          <p:nvPr/>
        </p:nvSpPr>
        <p:spPr>
          <a:xfrm>
            <a:off x="1351504" y="4092131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3A405B"/>
                </a:solidFill>
                <a:latin typeface="Roboto Black"/>
              </a:rPr>
              <a:t>Прислівники часу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457FC72-3344-4D5E-A2B0-F8FED60E7B95}"/>
              </a:ext>
            </a:extLst>
          </p:cNvPr>
          <p:cNvSpPr/>
          <p:nvPr/>
        </p:nvSpPr>
        <p:spPr>
          <a:xfrm>
            <a:off x="1351504" y="4860483"/>
            <a:ext cx="4007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3A405B"/>
                </a:solidFill>
                <a:latin typeface="Roboto Black"/>
              </a:rPr>
              <a:t>Прислівники ступеня та міри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endParaRPr lang="uk-UA" b="1" dirty="0">
              <a:solidFill>
                <a:srgbClr val="3A405B"/>
              </a:solidFill>
              <a:latin typeface="Roboto Black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C02D329-4C86-465E-9F6A-9F2F78CC2EAF}"/>
              </a:ext>
            </a:extLst>
          </p:cNvPr>
          <p:cNvSpPr/>
          <p:nvPr/>
        </p:nvSpPr>
        <p:spPr>
          <a:xfrm>
            <a:off x="1351504" y="5968479"/>
            <a:ext cx="4395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3A405B"/>
                </a:solidFill>
                <a:latin typeface="Roboto Black"/>
              </a:rPr>
              <a:t>Прислівники ступеня впевненості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75EF7FB-CE24-4B97-839F-1558355BC85F}"/>
              </a:ext>
            </a:extLst>
          </p:cNvPr>
          <p:cNvSpPr/>
          <p:nvPr/>
        </p:nvSpPr>
        <p:spPr>
          <a:xfrm>
            <a:off x="1355360" y="5506814"/>
            <a:ext cx="3343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3A405B"/>
                </a:solidFill>
                <a:latin typeface="Roboto Black"/>
              </a:rPr>
              <a:t>Прислівники частотності</a:t>
            </a:r>
          </a:p>
        </p:txBody>
      </p:sp>
    </p:spTree>
    <p:extLst>
      <p:ext uri="{BB962C8B-B14F-4D97-AF65-F5344CB8AC3E}">
        <p14:creationId xmlns:p14="http://schemas.microsoft.com/office/powerpoint/2010/main" val="221981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D6F3A5-BAC0-4F89-95A4-7AB65EAFC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187" y="372140"/>
            <a:ext cx="6408849" cy="585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3340B3CD-21A7-4C9E-A664-5D49BC694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935005"/>
              </p:ext>
            </p:extLst>
          </p:nvPr>
        </p:nvGraphicFramePr>
        <p:xfrm>
          <a:off x="1935126" y="4441557"/>
          <a:ext cx="6953693" cy="1971725"/>
        </p:xfrm>
        <a:graphic>
          <a:graphicData uri="http://schemas.openxmlformats.org/drawingml/2006/table">
            <a:tbl>
              <a:tblPr/>
              <a:tblGrid>
                <a:gridCol w="3476798">
                  <a:extLst>
                    <a:ext uri="{9D8B030D-6E8A-4147-A177-3AD203B41FA5}">
                      <a16:colId xmlns:a16="http://schemas.microsoft.com/office/drawing/2014/main" val="2427897032"/>
                    </a:ext>
                  </a:extLst>
                </a:gridCol>
                <a:gridCol w="3476895">
                  <a:extLst>
                    <a:ext uri="{9D8B030D-6E8A-4147-A177-3AD203B41FA5}">
                      <a16:colId xmlns:a16="http://schemas.microsoft.com/office/drawing/2014/main" val="3107297522"/>
                    </a:ext>
                  </a:extLst>
                </a:gridCol>
              </a:tblGrid>
              <a:tr h="1971725"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accurately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 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точно, акуратно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badly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погано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carefully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уважно, обережно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quickly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швидко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slowly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повільно</a:t>
                      </a:r>
                      <a:endParaRPr lang="uk-UA" sz="20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well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добре, гарно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fast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швидко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hard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тяжко, жорстко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so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так</a:t>
                      </a:r>
                      <a:endParaRPr lang="uk-UA" sz="2000" dirty="0">
                        <a:effectLst/>
                      </a:endParaRP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u="none" strike="noStrike" dirty="0">
                          <a:effectLst/>
                          <a:latin typeface="inherit"/>
                        </a:rPr>
                        <a:t>straight</a:t>
                      </a:r>
                      <a:r>
                        <a:rPr lang="en-US" sz="2000" i="1" dirty="0">
                          <a:effectLst/>
                          <a:latin typeface="inherit"/>
                        </a:rPr>
                        <a:t> – </a:t>
                      </a:r>
                      <a:r>
                        <a:rPr lang="uk-UA" sz="2000" i="1" dirty="0">
                          <a:effectLst/>
                          <a:latin typeface="inherit"/>
                        </a:rPr>
                        <a:t>прямо, просто, відверто</a:t>
                      </a:r>
                      <a:endParaRPr lang="uk-UA" sz="20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905340"/>
                  </a:ext>
                </a:extLst>
              </a:tr>
            </a:tbl>
          </a:graphicData>
        </a:graphic>
      </p:graphicFrame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C13F208C-EA83-4E3B-AFC8-4E08B1527A94}"/>
              </a:ext>
            </a:extLst>
          </p:cNvPr>
          <p:cNvSpPr/>
          <p:nvPr/>
        </p:nvSpPr>
        <p:spPr>
          <a:xfrm>
            <a:off x="584791" y="360692"/>
            <a:ext cx="10696353" cy="382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dirty="0">
                <a:solidFill>
                  <a:srgbClr val="3A3F5D"/>
                </a:solidFill>
                <a:latin typeface="inherit"/>
              </a:rPr>
              <a:t>Прислівники способу дії</a:t>
            </a:r>
            <a:r>
              <a:rPr lang="uk-UA" altLang="uk-UA" sz="2400" dirty="0">
                <a:solidFill>
                  <a:srgbClr val="3A3F5D"/>
                </a:solidFill>
                <a:latin typeface="Roboto"/>
              </a:rPr>
              <a:t> </a:t>
            </a:r>
            <a:r>
              <a:rPr lang="uk-UA" altLang="uk-UA" sz="2000" dirty="0">
                <a:solidFill>
                  <a:srgbClr val="3A3F5D"/>
                </a:solidFill>
                <a:latin typeface="Roboto"/>
              </a:rPr>
              <a:t>(</a:t>
            </a:r>
            <a:r>
              <a:rPr lang="uk-UA" altLang="uk-UA" sz="2000" dirty="0" err="1">
                <a:solidFill>
                  <a:srgbClr val="3A3F5D"/>
                </a:solidFill>
                <a:latin typeface="Roboto"/>
              </a:rPr>
              <a:t>adverbs</a:t>
            </a:r>
            <a:r>
              <a:rPr lang="uk-UA" altLang="uk-UA" sz="2000" dirty="0">
                <a:solidFill>
                  <a:srgbClr val="3A3F5D"/>
                </a:solidFill>
                <a:latin typeface="Roboto"/>
              </a:rPr>
              <a:t> </a:t>
            </a:r>
            <a:r>
              <a:rPr lang="uk-UA" altLang="uk-UA" sz="2000" dirty="0" err="1">
                <a:solidFill>
                  <a:srgbClr val="3A3F5D"/>
                </a:solidFill>
                <a:latin typeface="Roboto"/>
              </a:rPr>
              <a:t>of</a:t>
            </a:r>
            <a:r>
              <a:rPr lang="uk-UA" altLang="uk-UA" sz="2000" dirty="0">
                <a:solidFill>
                  <a:srgbClr val="3A3F5D"/>
                </a:solidFill>
                <a:latin typeface="Roboto"/>
              </a:rPr>
              <a:t> </a:t>
            </a:r>
            <a:r>
              <a:rPr lang="uk-UA" altLang="uk-UA" sz="2000" dirty="0" err="1">
                <a:solidFill>
                  <a:srgbClr val="3A3F5D"/>
                </a:solidFill>
                <a:latin typeface="Roboto"/>
              </a:rPr>
              <a:t>manner</a:t>
            </a:r>
            <a:r>
              <a:rPr lang="uk-UA" altLang="uk-UA" sz="2000" dirty="0">
                <a:solidFill>
                  <a:srgbClr val="3A3F5D"/>
                </a:solidFill>
                <a:latin typeface="Roboto"/>
              </a:rPr>
              <a:t>) вказують на те, як, яким способом виконується дія. Такі прислівники відповідають на питання  «я</a:t>
            </a:r>
            <a:r>
              <a:rPr lang="uk-UA" altLang="uk-UA" sz="2000" b="1" dirty="0">
                <a:solidFill>
                  <a:srgbClr val="3A3F5D"/>
                </a:solidFill>
                <a:latin typeface="inherit"/>
              </a:rPr>
              <a:t>к?</a:t>
            </a:r>
            <a:r>
              <a:rPr lang="uk-UA" altLang="uk-UA" sz="2000" dirty="0">
                <a:solidFill>
                  <a:srgbClr val="3A3F5D"/>
                </a:solidFill>
                <a:latin typeface="Roboto"/>
              </a:rPr>
              <a:t>» і в більшості випадків вживаються з </a:t>
            </a:r>
            <a:r>
              <a:rPr lang="uk-UA" altLang="uk-UA" sz="2000" dirty="0">
                <a:solidFill>
                  <a:srgbClr val="3BAFDA"/>
                </a:solidFill>
                <a:latin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дієсловами</a:t>
            </a:r>
            <a:r>
              <a:rPr lang="uk-UA" altLang="uk-UA" sz="2000" dirty="0">
                <a:solidFill>
                  <a:srgbClr val="3A3F5D"/>
                </a:solidFill>
                <a:latin typeface="Roboto"/>
              </a:rPr>
              <a:t>. Більшість прислівників способу дії утворилися від відповідних </a:t>
            </a:r>
            <a:r>
              <a:rPr lang="uk-UA" altLang="uk-UA" sz="2000" dirty="0">
                <a:solidFill>
                  <a:srgbClr val="3BAFDA"/>
                </a:solidFill>
                <a:latin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прикметників</a:t>
            </a:r>
            <a:r>
              <a:rPr lang="uk-UA" altLang="uk-UA" sz="2000" dirty="0">
                <a:solidFill>
                  <a:srgbClr val="3A3F5D"/>
                </a:solidFill>
                <a:latin typeface="Roboto"/>
              </a:rPr>
              <a:t> за допомогою </a:t>
            </a:r>
            <a:r>
              <a:rPr lang="uk-UA" altLang="uk-UA" sz="2000" dirty="0">
                <a:solidFill>
                  <a:srgbClr val="3BAFDA"/>
                </a:solidFill>
                <a:latin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суфікса</a:t>
            </a:r>
            <a:r>
              <a:rPr lang="uk-UA" altLang="uk-UA" sz="2000" dirty="0">
                <a:solidFill>
                  <a:srgbClr val="3A3F5D"/>
                </a:solidFill>
                <a:latin typeface="Roboto"/>
              </a:rPr>
              <a:t> -</a:t>
            </a:r>
            <a:r>
              <a:rPr lang="uk-UA" altLang="uk-UA" sz="2000" dirty="0" err="1">
                <a:solidFill>
                  <a:srgbClr val="3A3F5D"/>
                </a:solidFill>
                <a:latin typeface="Roboto"/>
              </a:rPr>
              <a:t>ly</a:t>
            </a:r>
            <a:r>
              <a:rPr lang="uk-UA" altLang="uk-UA" sz="2000" dirty="0">
                <a:solidFill>
                  <a:srgbClr val="3A3F5D"/>
                </a:solidFill>
                <a:latin typeface="Roboto"/>
              </a:rPr>
              <a:t>.</a:t>
            </a:r>
            <a:endParaRPr lang="uk-UA" altLang="uk-UA" sz="2000" dirty="0">
              <a:solidFill>
                <a:prstClr val="black"/>
              </a:solidFill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He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 </a:t>
            </a: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asked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 </a:t>
            </a: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me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 </a:t>
            </a: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very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 </a:t>
            </a:r>
            <a:r>
              <a:rPr lang="uk-UA" altLang="uk-UA" sz="2000" i="1" dirty="0" err="1">
                <a:solidFill>
                  <a:srgbClr val="EB4E36"/>
                </a:solidFill>
                <a:latin typeface="inherit"/>
              </a:rPr>
              <a:t>politely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 </a:t>
            </a: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where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 </a:t>
            </a: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the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 </a:t>
            </a: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station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 </a:t>
            </a: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was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. – Він дуже </a:t>
            </a:r>
            <a:r>
              <a:rPr lang="uk-UA" altLang="uk-UA" sz="2000" i="1" dirty="0">
                <a:solidFill>
                  <a:srgbClr val="EB4E36"/>
                </a:solidFill>
                <a:latin typeface="inherit"/>
              </a:rPr>
              <a:t>ввічливо 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запитав мене, де вокзал.</a:t>
            </a:r>
            <a:endParaRPr lang="uk-UA" altLang="uk-UA" sz="2000" dirty="0">
              <a:solidFill>
                <a:srgbClr val="3A3F5D"/>
              </a:solidFill>
              <a:latin typeface="Roboto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Marion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 </a:t>
            </a: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sings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 </a:t>
            </a:r>
            <a:r>
              <a:rPr lang="uk-UA" altLang="uk-UA" sz="2000" i="1" dirty="0" err="1">
                <a:solidFill>
                  <a:srgbClr val="EB4E36"/>
                </a:solidFill>
                <a:latin typeface="inherit"/>
              </a:rPr>
              <a:t>well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. I </a:t>
            </a: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like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 </a:t>
            </a: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her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 </a:t>
            </a: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voice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. – </a:t>
            </a: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Меріон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 </a:t>
            </a:r>
            <a:r>
              <a:rPr lang="uk-UA" altLang="uk-UA" sz="2000" i="1" dirty="0">
                <a:solidFill>
                  <a:srgbClr val="EB4E36"/>
                </a:solidFill>
                <a:latin typeface="inherit"/>
              </a:rPr>
              <a:t>гарно 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співає. Мені подобається її голос.</a:t>
            </a:r>
            <a:endParaRPr lang="uk-UA" altLang="uk-UA" sz="2000" dirty="0">
              <a:solidFill>
                <a:srgbClr val="3A3F5D"/>
              </a:solidFill>
              <a:latin typeface="Roboto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Jack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 </a:t>
            </a: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walks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 </a:t>
            </a:r>
            <a:r>
              <a:rPr lang="uk-UA" altLang="uk-UA" sz="2000" i="1" dirty="0" err="1">
                <a:solidFill>
                  <a:srgbClr val="EB4E36"/>
                </a:solidFill>
                <a:latin typeface="inherit"/>
              </a:rPr>
              <a:t>slowly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 </a:t>
            </a: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that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 </a:t>
            </a: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is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 </a:t>
            </a: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why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 </a:t>
            </a: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he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 </a:t>
            </a: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is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 </a:t>
            </a: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always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 </a:t>
            </a:r>
            <a:r>
              <a:rPr lang="uk-UA" altLang="uk-UA" sz="2000" i="1" dirty="0" err="1">
                <a:solidFill>
                  <a:srgbClr val="3A3F5D"/>
                </a:solidFill>
                <a:latin typeface="inherit"/>
              </a:rPr>
              <a:t>late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. – Джек ходить </a:t>
            </a:r>
            <a:r>
              <a:rPr lang="uk-UA" altLang="uk-UA" sz="2000" i="1" dirty="0">
                <a:solidFill>
                  <a:srgbClr val="EB4E36"/>
                </a:solidFill>
                <a:latin typeface="inherit"/>
              </a:rPr>
              <a:t>повільно</a:t>
            </a:r>
            <a:r>
              <a:rPr lang="uk-UA" altLang="uk-UA" sz="2000" i="1" dirty="0">
                <a:solidFill>
                  <a:srgbClr val="3A3F5D"/>
                </a:solidFill>
                <a:latin typeface="inherit"/>
              </a:rPr>
              <a:t>, тому він завжди спізнюється.</a:t>
            </a:r>
            <a:endParaRPr lang="uk-UA" altLang="uk-UA" sz="2000" dirty="0">
              <a:solidFill>
                <a:srgbClr val="3A3F5D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37816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ило">
  <a:themeElements>
    <a:clrScheme name="Мило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Мило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ило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Мило</Template>
  <TotalTime>87</TotalTime>
  <Words>1166</Words>
  <Application>Microsoft Office PowerPoint</Application>
  <PresentationFormat>Широкий екран</PresentationFormat>
  <Paragraphs>128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2" baseType="lpstr">
      <vt:lpstr>Arial</vt:lpstr>
      <vt:lpstr>Garamond</vt:lpstr>
      <vt:lpstr>inherit</vt:lpstr>
      <vt:lpstr>Roboto</vt:lpstr>
      <vt:lpstr>Roboto Black</vt:lpstr>
      <vt:lpstr>Trebuchet MS</vt:lpstr>
      <vt:lpstr>Wingdings</vt:lpstr>
      <vt:lpstr>Мило</vt:lpstr>
      <vt:lpstr>Презентація PowerPoint</vt:lpstr>
      <vt:lpstr>Презентація PowerPoint</vt:lpstr>
      <vt:lpstr>Способи творення прислівників </vt:lpstr>
      <vt:lpstr>Презентація PowerPoint</vt:lpstr>
      <vt:lpstr>Складені прислівники або фразові прислівники (phrase adverbs) складаються з декількох слів, що утворюють словосполучення. При цьому слід сприймати такий складений прислівник як одне слово, так як значення кожного окремо взятого слова, з яке входить у склад фразового прислівника, може відрізнятися. </vt:lpstr>
      <vt:lpstr>Складні прислівники (compound adverbs) утворюються за допомогою злиття декількох слів або коренів слів.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-Admin-</dc:creator>
  <cp:lastModifiedBy>-Admin-</cp:lastModifiedBy>
  <cp:revision>5</cp:revision>
  <dcterms:created xsi:type="dcterms:W3CDTF">2025-03-22T12:15:54Z</dcterms:created>
  <dcterms:modified xsi:type="dcterms:W3CDTF">2026-01-08T15:13:55Z</dcterms:modified>
</cp:coreProperties>
</file>