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_rels/theme1.xml.rels" ContentType="application/vnd.openxmlformats-package.relationships+xml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6.jpeg" ContentType="image/jpeg"/>
  <Override PartName="/ppt/media/image11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29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39.png" ContentType="image/png"/>
  <Override PartName="/ppt/media/image16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4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1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3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4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412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8BF6EA-26A0-4C83-89A6-AB6A6D46DA58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9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9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9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9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0600" cy="136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600" strike="noStrike" u="none">
                <a:solidFill>
                  <a:schemeClr val="accent4">
                    <a:tint val="90000"/>
                  </a:schemeClr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0600" cy="15080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29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sldNum" idx="30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D62EF9-BA5B-43C3-A8D8-73DA2F9AF392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10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10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10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10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6680" cy="443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48320" y="1920240"/>
            <a:ext cx="4036680" cy="443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ftr" idx="32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sldNum" idx="33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32B80AD-F2EA-48F6-9987-869C03BC1438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117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118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119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120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855080"/>
            <a:ext cx="4038480" cy="6577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ctr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45080" y="1859760"/>
            <a:ext cx="4039920" cy="6530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ctr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2514600"/>
            <a:ext cx="4038480" cy="38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32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45080" y="2514600"/>
            <a:ext cx="4039920" cy="38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32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dt" idx="34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ftr" idx="35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8"/>
          <p:cNvSpPr>
            <a:spLocks noGrp="1"/>
          </p:cNvSpPr>
          <p:nvPr>
            <p:ph type="sldNum" idx="36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F4C3B4-0322-4FCD-AA8D-1CA8ACAA29AA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10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11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12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5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6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2EE8C9-FD14-40CE-933B-34845E1B9BF6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Для правки тексту заголовка клацніть мишею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Для редагування структури клацніть мишею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Другий рівень структури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20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21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22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23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514440"/>
            <a:ext cx="2741400" cy="11602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1676520"/>
            <a:ext cx="2741400" cy="4570200"/>
          </a:xfrm>
          <a:prstGeom prst="rect">
            <a:avLst/>
          </a:prstGeom>
          <a:noFill/>
          <a:ln w="0">
            <a:noFill/>
          </a:ln>
        </p:spPr>
        <p:txBody>
          <a:bodyPr lIns="18360" rIns="1836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75160" y="1676520"/>
            <a:ext cx="5109840" cy="457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7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8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9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94DFA32-475D-422A-94FF-7F8158597F24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6" hidden="1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31" name="Полилиния 7" hidden="1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32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33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34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35" name="Прямоугольник с одним вырезанным скругленным углом 8"/>
          <p:cNvSpPr/>
          <p:nvPr/>
        </p:nvSpPr>
        <p:spPr>
          <a:xfrm flipV="1" rot="420000">
            <a:off x="3164040" y="1106640"/>
            <a:ext cx="5256000" cy="41126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cap="rnd" w="3175">
            <a:solidFill>
              <a:srgbClr val="c0c0c0"/>
            </a:solidFill>
            <a:round/>
          </a:ln>
          <a:effectLst>
            <a:outerShdw algn="tl" blurRad="63360" dir="7494149" dist="3775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onstantia"/>
            </a:endParaRPr>
          </a:p>
        </p:txBody>
      </p:sp>
      <p:sp>
        <p:nvSpPr>
          <p:cNvPr id="36" name="Прямоугольный треугольник 11"/>
          <p:cNvSpPr/>
          <p:nvPr/>
        </p:nvSpPr>
        <p:spPr>
          <a:xfrm flipV="1" rot="420000">
            <a:off x="8003160" y="5357160"/>
            <a:ext cx="153720" cy="153360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algn="tl" blurRad="19800" dir="12881710" dist="5692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6840" bIns="68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onstantia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1176840"/>
            <a:ext cx="2211120" cy="15807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2828880"/>
            <a:ext cx="2207880" cy="2177640"/>
          </a:xfrm>
          <a:prstGeom prst="rect">
            <a:avLst/>
          </a:prstGeom>
          <a:noFill/>
          <a:ln w="0">
            <a:noFill/>
          </a:ln>
        </p:spPr>
        <p:txBody>
          <a:bodyPr lIns="64080" rIns="45720" tIns="45000" bIns="45720" anchor="t">
            <a:noAutofit/>
          </a:bodyPr>
          <a:p>
            <a:pPr indent="0">
              <a:lnSpc>
                <a:spcPct val="100000"/>
              </a:lnSpc>
              <a:spcBef>
                <a:spcPts val="249"/>
              </a:spcBef>
              <a:buNone/>
              <a:tabLst>
                <a:tab algn="l" pos="0"/>
              </a:tabLst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1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12"/>
          </p:nvPr>
        </p:nvSpPr>
        <p:spPr>
          <a:xfrm>
            <a:off x="8077320" y="6356520"/>
            <a:ext cx="6076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0DA9066-EC4C-4295-8FB9-B944EF2C980D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 rot="420000">
            <a:off x="3484080" y="1197720"/>
            <a:ext cx="4615920" cy="3930120"/>
          </a:xfrm>
          <a:prstGeom prst="rect">
            <a:avLst/>
          </a:prstGeom>
          <a:solidFill>
            <a:schemeClr val="lt2"/>
          </a:solidFill>
          <a:ln cap="rnd" w="2880">
            <a:solidFill>
              <a:srgbClr val="c0c0c0"/>
            </a:solidFill>
            <a:round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Вставка рисунка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Полилиния 9"/>
          <p:cNvSpPr/>
          <p:nvPr/>
        </p:nvSpPr>
        <p:spPr>
          <a:xfrm flipV="1">
            <a:off x="-7560" y="581328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-720 h 1039680"/>
              <a:gd name="textAreaBottom" fmla="*/ 104040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44" name="Полилиния 10"/>
          <p:cNvSpPr/>
          <p:nvPr/>
        </p:nvSpPr>
        <p:spPr>
          <a:xfrm flipV="1">
            <a:off x="4381560" y="621828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-720 h 636480"/>
              <a:gd name="textAreaBottom" fmla="*/ 63720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4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4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4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4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49800" cy="1827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600" strike="noStrike" u="none">
                <a:solidFill>
                  <a:schemeClr val="accent3">
                    <a:tint val="90000"/>
                  </a:schemeClr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 idx="14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sldNum" idx="15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38B7F60-E01F-4259-90B1-1192B414EED1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Для редагування структури клацніть мишею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Другий рівень структури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вичайний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5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5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5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5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49800" cy="1827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600" strike="noStrike" u="none">
                <a:solidFill>
                  <a:schemeClr val="accent3">
                    <a:tint val="90000"/>
                  </a:schemeClr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17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18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14ACC2E-3646-4F62-BA47-9F728CAB4C8A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Для редагування структури клацніть мишею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Другий рівень структури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6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6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6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6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20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21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E470EA-9A42-4C43-8E45-A96DC7300444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7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7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7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7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629400" y="914400"/>
            <a:ext cx="2055600" cy="5209920"/>
          </a:xfrm>
          <a:prstGeom prst="rect">
            <a:avLst/>
          </a:prstGeom>
          <a:noFill/>
          <a:ln w="0">
            <a:noFill/>
          </a:ln>
        </p:spPr>
        <p:txBody>
          <a:bodyPr lIns="0" rIns="0" tIns="90000" bIns="0" anchor="b" vert="eaVer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6018120" cy="52099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23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24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8A8DD6-DC32-4FD5-90C9-697816522301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gradFill rotWithShape="0">
          <a:gsLst>
            <a:gs pos="0">
              <a:srgbClr val="ffffff"/>
            </a:gs>
            <a:gs pos="25000">
              <a:srgbClr val="ffffff"/>
            </a:gs>
            <a:gs pos="100000">
              <a:srgbClr val="6f6f6f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  <a:gd name="GluePoint1X" fmla="*/ 6 w 0"/>
              <a:gd name="GluePoint1Y" fmla="*/ 2 h 0"/>
              <a:gd name="GluePoint2X" fmla="*/ 2542 w 0"/>
              <a:gd name="GluePoint2Y" fmla="*/ 0 h 0"/>
              <a:gd name="GluePoint3X" fmla="*/ 4374 w 0"/>
              <a:gd name="GluePoint3Y" fmla="*/ 367 h 0"/>
              <a:gd name="GluePoint4X" fmla="*/ 5766 w 0"/>
              <a:gd name="GluePoint4Y" fmla="*/ 55 h 0"/>
              <a:gd name="GluePoint5X" fmla="*/ 5772 w 0"/>
              <a:gd name="GluePoint5Y" fmla="*/ 213 h 0"/>
              <a:gd name="GluePoint6X" fmla="*/ 4302 w 0"/>
              <a:gd name="GluePoint6Y" fmla="*/ 439 h 0"/>
              <a:gd name="GluePoint7X" fmla="*/ 1488 w 0"/>
              <a:gd name="GluePoint7Y" fmla="*/ 201 h 0"/>
              <a:gd name="GluePoint8X" fmla="*/ 0 w 0"/>
              <a:gd name="GluePoint8Y" fmla="*/ 656 h 0"/>
              <a:gd name="GluePoint9X" fmla="*/ 6 w 0"/>
              <a:gd name="GluePoint9Y" fmla="*/ 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86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  <a:gd name="GluePoint1X" fmla="*/ 0 w 0"/>
              <a:gd name="GluePoint1Y" fmla="*/ 0 h 0"/>
              <a:gd name="GluePoint2X" fmla="*/ 1668 w 0"/>
              <a:gd name="GluePoint2Y" fmla="*/ 564 h 0"/>
              <a:gd name="GluePoint3X" fmla="*/ 3000 w 0"/>
              <a:gd name="GluePoint3Y" fmla="*/ 186 h 0"/>
              <a:gd name="GluePoint4X" fmla="*/ 3000 w 0"/>
              <a:gd name="GluePoint4Y" fmla="*/ 6 h 0"/>
              <a:gd name="GluePoint5X" fmla="*/ 0 w 0"/>
              <a:gd name="GluePoint5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grpSp>
        <p:nvGrpSpPr>
          <p:cNvPr id="87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88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  <a:gd name="GluePoint1X" fmla="*/ 0 w 0"/>
                <a:gd name="GluePoint1Y" fmla="*/ 966 h 0"/>
                <a:gd name="GluePoint2X" fmla="*/ 1608 w 0"/>
                <a:gd name="GluePoint2Y" fmla="*/ 282 h 0"/>
                <a:gd name="GluePoint3X" fmla="*/ 4110 w 0"/>
                <a:gd name="GluePoint3Y" fmla="*/ 1008 h 0"/>
                <a:gd name="GluePoint4X" fmla="*/ 5772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  <p:sp>
          <p:nvSpPr>
            <p:cNvPr id="89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  <a:gd name="GluePoint1X" fmla="*/ 0 w 0"/>
                <a:gd name="GluePoint1Y" fmla="*/ 732 h 0"/>
                <a:gd name="GluePoint2X" fmla="*/ 1638 w 0"/>
                <a:gd name="GluePoint2Y" fmla="*/ 228 h 0"/>
                <a:gd name="GluePoint3X" fmla="*/ 4122 w 0"/>
                <a:gd name="GluePoint3Y" fmla="*/ 816 h 0"/>
                <a:gd name="GluePoint4X" fmla="*/ 5766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onstantia"/>
              </a:endParaRPr>
            </a:p>
          </p:txBody>
        </p:sp>
      </p:grp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uk-UA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Образец текста</a:t>
            </a:r>
            <a:endParaRPr b="0" lang="uk-U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Второй уровень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Третий уровень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Четвертый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nstantia"/>
              </a:rPr>
              <a:t>Пятый уровень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 idx="26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 idx="27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1CA16D-C7CA-4F6F-AB20-6B7953ECCEF3}" type="slidenum">
              <a:rPr b="0" lang="ru-RU" sz="1200" strike="noStrike" u="none">
                <a:solidFill>
                  <a:schemeClr val="dk2">
                    <a:shade val="90000"/>
                  </a:schemeClr>
                </a:solidFill>
                <a:effectLst/>
                <a:uFillTx/>
                <a:latin typeface="Constantia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49800" cy="1827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5600" strike="noStrike" u="non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rPr>
              <a:t> Корисні копалини</a:t>
            </a:r>
            <a:br>
              <a:rPr sz="5600"/>
            </a:br>
            <a:r>
              <a:rPr b="1" lang="uk-UA" sz="5600" strike="noStrike" u="non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rPr>
              <a:t>кам’яне вугілля, нафта, природній газ.</a:t>
            </a:r>
            <a:endParaRPr b="0" lang="uk-UA" sz="5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push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12" descr="папфин.jpg"/>
          <p:cNvPicPr/>
          <p:nvPr/>
        </p:nvPicPr>
        <p:blipFill>
          <a:blip r:embed="rId1"/>
          <a:stretch/>
        </p:blipFill>
        <p:spPr>
          <a:xfrm>
            <a:off x="2988000" y="1989000"/>
            <a:ext cx="2590560" cy="172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TextBox 1"/>
          <p:cNvSpPr/>
          <p:nvPr/>
        </p:nvSpPr>
        <p:spPr>
          <a:xfrm>
            <a:off x="1547640" y="620640"/>
            <a:ext cx="568692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Застосування нафти</a:t>
            </a:r>
            <a:endParaRPr b="0" lang="uk-UA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TextBox 2"/>
          <p:cNvSpPr/>
          <p:nvPr/>
        </p:nvSpPr>
        <p:spPr>
          <a:xfrm>
            <a:off x="539640" y="1700640"/>
            <a:ext cx="2158560" cy="86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Бензин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Рисунок 4" descr="Рисунок1.jpg"/>
          <p:cNvPicPr/>
          <p:nvPr/>
        </p:nvPicPr>
        <p:blipFill>
          <a:blip r:embed="rId2"/>
          <a:stretch/>
        </p:blipFill>
        <p:spPr>
          <a:xfrm>
            <a:off x="251640" y="2277000"/>
            <a:ext cx="2779560" cy="2086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54" name="Рисунок 5" descr="Рисунок2.jpg"/>
          <p:cNvPicPr/>
          <p:nvPr/>
        </p:nvPicPr>
        <p:blipFill>
          <a:blip r:embed="rId3"/>
          <a:stretch/>
        </p:blipFill>
        <p:spPr>
          <a:xfrm>
            <a:off x="2915640" y="4149000"/>
            <a:ext cx="2722680" cy="20307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55" name="TextBox 6"/>
          <p:cNvSpPr/>
          <p:nvPr/>
        </p:nvSpPr>
        <p:spPr>
          <a:xfrm>
            <a:off x="3060000" y="3573000"/>
            <a:ext cx="248328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Розчинники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Рисунок 7" descr="Рисунок3.png"/>
          <p:cNvPicPr/>
          <p:nvPr/>
        </p:nvPicPr>
        <p:blipFill>
          <a:blip r:embed="rId4"/>
          <a:stretch/>
        </p:blipFill>
        <p:spPr>
          <a:xfrm>
            <a:off x="5580000" y="2349000"/>
            <a:ext cx="2751120" cy="20628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57" name="TextBox 8"/>
          <p:cNvSpPr/>
          <p:nvPr/>
        </p:nvSpPr>
        <p:spPr>
          <a:xfrm>
            <a:off x="6084000" y="1772640"/>
            <a:ext cx="85788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Гас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Рисунок 9" descr="Рисунок4.jpg"/>
          <p:cNvPicPr/>
          <p:nvPr/>
        </p:nvPicPr>
        <p:blipFill>
          <a:blip r:embed="rId5"/>
          <a:stretch/>
        </p:blipFill>
        <p:spPr>
          <a:xfrm>
            <a:off x="539640" y="4962960"/>
            <a:ext cx="2458800" cy="189324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59" name="TextBox 10"/>
          <p:cNvSpPr/>
          <p:nvPr/>
        </p:nvSpPr>
        <p:spPr>
          <a:xfrm>
            <a:off x="827640" y="4437000"/>
            <a:ext cx="183708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мастила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TextBox 11"/>
          <p:cNvSpPr/>
          <p:nvPr/>
        </p:nvSpPr>
        <p:spPr>
          <a:xfrm>
            <a:off x="3204000" y="1484640"/>
            <a:ext cx="187236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Парафін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13"/>
          <p:cNvSpPr/>
          <p:nvPr/>
        </p:nvSpPr>
        <p:spPr>
          <a:xfrm>
            <a:off x="5508000" y="4365000"/>
            <a:ext cx="363420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Синтетичний каучук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Рисунок 14" descr="Рисунок5.jpg"/>
          <p:cNvPicPr/>
          <p:nvPr/>
        </p:nvPicPr>
        <p:blipFill>
          <a:blip r:embed="rId6"/>
          <a:stretch/>
        </p:blipFill>
        <p:spPr>
          <a:xfrm>
            <a:off x="5724000" y="4797000"/>
            <a:ext cx="2662560" cy="19407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transition>
    <p:randomBar dir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/>
          <p:nvPr/>
        </p:nvSpPr>
        <p:spPr>
          <a:xfrm>
            <a:off x="467640" y="260640"/>
            <a:ext cx="7486920" cy="11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36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Наслідки екологічних катастроф повязаних з розливом нафти</a:t>
            </a:r>
            <a:endParaRPr b="0" lang="uk-UA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4" name="Рисунок 3" descr="21_web.JPG"/>
          <p:cNvPicPr/>
          <p:nvPr/>
        </p:nvPicPr>
        <p:blipFill>
          <a:blip r:embed="rId1"/>
          <a:stretch/>
        </p:blipFill>
        <p:spPr>
          <a:xfrm>
            <a:off x="3996000" y="3429000"/>
            <a:ext cx="4820760" cy="321084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65" name="Рисунок 2" descr="0,,5637579_4,00.jpg"/>
          <p:cNvPicPr/>
          <p:nvPr/>
        </p:nvPicPr>
        <p:blipFill>
          <a:blip r:embed="rId2"/>
          <a:stretch/>
        </p:blipFill>
        <p:spPr>
          <a:xfrm>
            <a:off x="323640" y="1484640"/>
            <a:ext cx="4221000" cy="2374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66" name="Рисунок 4" descr="22_web.JPG"/>
          <p:cNvPicPr/>
          <p:nvPr/>
        </p:nvPicPr>
        <p:blipFill>
          <a:blip r:embed="rId3"/>
          <a:stretch/>
        </p:blipFill>
        <p:spPr>
          <a:xfrm>
            <a:off x="467640" y="3789000"/>
            <a:ext cx="3740760" cy="2491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67" name="Рисунок 6" descr="67e04424eadd5765f2d800bb90b8d07ccc3b39c3.jpg"/>
          <p:cNvPicPr/>
          <p:nvPr/>
        </p:nvPicPr>
        <p:blipFill>
          <a:blip r:embed="rId4"/>
          <a:stretch/>
        </p:blipFill>
        <p:spPr>
          <a:xfrm>
            <a:off x="4716000" y="1484640"/>
            <a:ext cx="2854080" cy="21402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transition>
    <p:split dir="in" orient="vert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"/>
          <p:cNvSpPr/>
          <p:nvPr/>
        </p:nvSpPr>
        <p:spPr>
          <a:xfrm>
            <a:off x="2339640" y="620640"/>
            <a:ext cx="416160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Кам</a:t>
            </a:r>
            <a:r>
              <a:rPr b="0" lang="en-US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’</a:t>
            </a: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яне вугілля</a:t>
            </a:r>
            <a:endParaRPr b="0" lang="uk-UA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Box 2"/>
          <p:cNvSpPr/>
          <p:nvPr/>
        </p:nvSpPr>
        <p:spPr>
          <a:xfrm>
            <a:off x="179640" y="1268640"/>
            <a:ext cx="4030560" cy="31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Вугілля - вид викопного палива, що утворилося з частин древніх рослин під землею без доступу кисню. Вугілля було першим з використовуваних людиною видів викопного палива. Він дозволив здійснити промислову революцію, яка в свою чергу сприяла розвитку вугільної промисловості, забезпечивши її більш сучасною технологією.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Рисунок 3" descr="Рисунок6.jpg"/>
          <p:cNvPicPr/>
          <p:nvPr/>
        </p:nvPicPr>
        <p:blipFill>
          <a:blip r:embed="rId1"/>
          <a:stretch/>
        </p:blipFill>
        <p:spPr>
          <a:xfrm>
            <a:off x="179640" y="4437000"/>
            <a:ext cx="3416760" cy="22752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71" name="TextBox 4"/>
          <p:cNvSpPr/>
          <p:nvPr/>
        </p:nvSpPr>
        <p:spPr>
          <a:xfrm>
            <a:off x="4068000" y="4149000"/>
            <a:ext cx="4822560" cy="28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2" name="Рисунок 5" descr="Рисунок7.jpg"/>
          <p:cNvPicPr/>
          <p:nvPr/>
        </p:nvPicPr>
        <p:blipFill>
          <a:blip r:embed="rId2"/>
          <a:stretch/>
        </p:blipFill>
        <p:spPr>
          <a:xfrm>
            <a:off x="4860000" y="1268640"/>
            <a:ext cx="2878560" cy="288612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transition>
    <p:pull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3" descr="1511069.jpg"/>
          <p:cNvPicPr/>
          <p:nvPr/>
        </p:nvPicPr>
        <p:blipFill>
          <a:blip r:embed="rId1"/>
          <a:stretch/>
        </p:blipFill>
        <p:spPr>
          <a:xfrm>
            <a:off x="107640" y="3213000"/>
            <a:ext cx="4447800" cy="2806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74" name="Рисунок 4" descr="kamennyiy-ugol.jpg"/>
          <p:cNvPicPr/>
          <p:nvPr/>
        </p:nvPicPr>
        <p:blipFill>
          <a:blip r:embed="rId2"/>
          <a:stretch/>
        </p:blipFill>
        <p:spPr>
          <a:xfrm>
            <a:off x="4644000" y="1484640"/>
            <a:ext cx="3670560" cy="2446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75" name="TextBox 5"/>
          <p:cNvSpPr/>
          <p:nvPr/>
        </p:nvSpPr>
        <p:spPr>
          <a:xfrm>
            <a:off x="1259640" y="404640"/>
            <a:ext cx="671364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36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Добування кам</a:t>
            </a:r>
            <a:r>
              <a:rPr b="0" lang="en-US" sz="36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’</a:t>
            </a:r>
            <a:r>
              <a:rPr b="0" lang="uk-UA" sz="36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яного  вугілля</a:t>
            </a:r>
            <a:endParaRPr b="0" lang="uk-UA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4284000" y="4581000"/>
            <a:ext cx="4030560" cy="19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4572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Видобування вугілля підземним способом відбувається в шахтах – це самостійна виробничо-господарча одиниця гірничого підприємства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TextBox 7"/>
          <p:cNvSpPr/>
          <p:nvPr/>
        </p:nvSpPr>
        <p:spPr>
          <a:xfrm>
            <a:off x="179640" y="1700640"/>
            <a:ext cx="359856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Видобування вугілля відкритим способом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pull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/>
          <p:nvPr/>
        </p:nvSpPr>
        <p:spPr>
          <a:xfrm>
            <a:off x="2267640" y="476640"/>
            <a:ext cx="377352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Природній газ</a:t>
            </a:r>
            <a:endParaRPr b="0" lang="uk-UA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Box 2"/>
          <p:cNvSpPr/>
          <p:nvPr/>
        </p:nvSpPr>
        <p:spPr>
          <a:xfrm>
            <a:off x="251640" y="1268640"/>
            <a:ext cx="43905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Природний газ — суміш газів, що утворилася в надрах землі та широко використовується як високоекономічне паливо на електростанціях, у чорній та кольоровій металургії, цементній та скляній промисловості, у процесі виробництва будматеріалів та для комунально-побутових потреб.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0" name="Рисунок 3" descr="e8c6892a9960ecc861715998c0ea992d.jpeg"/>
          <p:cNvPicPr/>
          <p:nvPr/>
        </p:nvPicPr>
        <p:blipFill>
          <a:blip r:embed="rId1"/>
          <a:stretch/>
        </p:blipFill>
        <p:spPr>
          <a:xfrm>
            <a:off x="5004000" y="1340640"/>
            <a:ext cx="3982320" cy="29862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81" name="Рисунок 4" descr="928521.jpg"/>
          <p:cNvPicPr/>
          <p:nvPr/>
        </p:nvPicPr>
        <p:blipFill>
          <a:blip r:embed="rId2"/>
          <a:stretch/>
        </p:blipFill>
        <p:spPr>
          <a:xfrm>
            <a:off x="4428000" y="4077000"/>
            <a:ext cx="3924360" cy="26157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transition>
    <p:randomBar dir="vert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480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8280" y="0"/>
            <a:ext cx="9419400" cy="6805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180000" y="360000"/>
            <a:ext cx="8819640" cy="629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8820000" cy="6480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0" y="374400"/>
            <a:ext cx="9143640" cy="6285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379520" y="781200"/>
            <a:ext cx="6504480" cy="47134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914040" y="826200"/>
            <a:ext cx="6266520" cy="4580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1143720" y="922680"/>
            <a:ext cx="6066360" cy="4561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607320" y="956520"/>
            <a:ext cx="5970960" cy="4665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4" descr="pozval-kanadcev-dobyvat-neft-v-ukraine.jpg"/>
          <p:cNvPicPr/>
          <p:nvPr/>
        </p:nvPicPr>
        <p:blipFill>
          <a:blip r:embed="rId1"/>
          <a:stretch/>
        </p:blipFill>
        <p:spPr>
          <a:xfrm>
            <a:off x="-36360" y="0"/>
            <a:ext cx="917856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1" name="TextBox 2"/>
          <p:cNvSpPr/>
          <p:nvPr/>
        </p:nvSpPr>
        <p:spPr>
          <a:xfrm>
            <a:off x="2988000" y="332640"/>
            <a:ext cx="250092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Висновок</a:t>
            </a:r>
            <a:endParaRPr b="0" lang="uk-UA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Box 3"/>
          <p:cNvSpPr/>
          <p:nvPr/>
        </p:nvSpPr>
        <p:spPr>
          <a:xfrm>
            <a:off x="107640" y="1124640"/>
            <a:ext cx="5434200" cy="52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Видобуток горючих корисних копалин дуже важлива для світової економіки в цілому. Спектр застосування горючих ресурсів надзвичайно широкий і охоплює всі сфери промисловості. Отже, від раціонального використання горючих ресурсів залежить не тільки добробут окремих осіб, а й усієї країни.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3520" y="1370160"/>
            <a:ext cx="7849800" cy="182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push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3520" y="1370160"/>
            <a:ext cx="7849800" cy="182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push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2"/>
          <p:cNvSpPr/>
          <p:nvPr/>
        </p:nvSpPr>
        <p:spPr>
          <a:xfrm>
            <a:off x="1259640" y="1340640"/>
            <a:ext cx="18288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onstantia"/>
            </a:endParaRPr>
          </a:p>
        </p:txBody>
      </p:sp>
      <p:sp>
        <p:nvSpPr>
          <p:cNvPr id="136" name="TextBox 4"/>
          <p:cNvSpPr/>
          <p:nvPr/>
        </p:nvSpPr>
        <p:spPr>
          <a:xfrm>
            <a:off x="0" y="332640"/>
            <a:ext cx="90345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Comic Sans MS"/>
              </a:rPr>
              <a:t>Горючі корисні копалини – це нафта, кам</a:t>
            </a:r>
            <a:r>
              <a:rPr b="0" lang="en-US" sz="2400" strike="noStrike" u="non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Comic Sans MS"/>
              </a:rPr>
              <a:t>’</a:t>
            </a:r>
            <a:r>
              <a:rPr b="0" lang="uk-UA" sz="2400" strike="noStrike" u="non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Comic Sans MS"/>
              </a:rPr>
              <a:t>яне вугіллля</a:t>
            </a:r>
            <a:r>
              <a:rPr b="0" lang="ru-RU" sz="2400" strike="noStrike" u="non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Comic Sans MS"/>
              </a:rPr>
              <a:t>,  природний газ,що видобуваються під землею або відкритим способом. Без горючих корисних копалин - нафти, природного газу, вугілля, торфу - немає енергетики. Для будь-якої країни вони є стратегічною сировиною. 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Рисунок 5" descr="55374_html_62394df7.jpg"/>
          <p:cNvPicPr/>
          <p:nvPr/>
        </p:nvPicPr>
        <p:blipFill>
          <a:blip r:embed="rId1"/>
          <a:stretch/>
        </p:blipFill>
        <p:spPr>
          <a:xfrm>
            <a:off x="251640" y="2997000"/>
            <a:ext cx="2048400" cy="1942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38" name="Рисунок 6" descr="383408450.jpg"/>
          <p:cNvPicPr/>
          <p:nvPr/>
        </p:nvPicPr>
        <p:blipFill>
          <a:blip r:embed="rId2"/>
          <a:stretch/>
        </p:blipFill>
        <p:spPr>
          <a:xfrm>
            <a:off x="2123640" y="4509000"/>
            <a:ext cx="2889000" cy="1870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39" name="Рисунок 7" descr="hor_slantsi.jpg"/>
          <p:cNvPicPr/>
          <p:nvPr/>
        </p:nvPicPr>
        <p:blipFill>
          <a:blip r:embed="rId3"/>
          <a:stretch/>
        </p:blipFill>
        <p:spPr>
          <a:xfrm>
            <a:off x="3132000" y="2853000"/>
            <a:ext cx="2095200" cy="157104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40" name="Рисунок 8" descr="1172431.gif"/>
          <p:cNvPicPr/>
          <p:nvPr/>
        </p:nvPicPr>
        <p:blipFill>
          <a:blip r:embed="rId4"/>
          <a:stretch/>
        </p:blipFill>
        <p:spPr>
          <a:xfrm>
            <a:off x="5292000" y="3501000"/>
            <a:ext cx="3215880" cy="241128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transition>
    <p:randomBar dir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80000" y="0"/>
            <a:ext cx="8819640" cy="665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0" y="180000"/>
            <a:ext cx="8999640" cy="647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80000" y="540000"/>
            <a:ext cx="8819640" cy="611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"/>
          <p:cNvSpPr/>
          <p:nvPr/>
        </p:nvSpPr>
        <p:spPr>
          <a:xfrm>
            <a:off x="2123640" y="476640"/>
            <a:ext cx="445968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Comic Sans MS"/>
              </a:rPr>
              <a:t>Добування нафти</a:t>
            </a:r>
            <a:endParaRPr b="0" lang="uk-UA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Рисунок 2" descr="pozval-kanadcev-dobyvat-neft-v-ukraine.jpg"/>
          <p:cNvPicPr/>
          <p:nvPr/>
        </p:nvPicPr>
        <p:blipFill>
          <a:blip r:embed="rId1"/>
          <a:stretch/>
        </p:blipFill>
        <p:spPr>
          <a:xfrm>
            <a:off x="0" y="1484640"/>
            <a:ext cx="3224160" cy="201456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46" name="Рисунок 3" descr="04b.jpg"/>
          <p:cNvPicPr/>
          <p:nvPr/>
        </p:nvPicPr>
        <p:blipFill>
          <a:blip r:embed="rId2"/>
          <a:stretch/>
        </p:blipFill>
        <p:spPr>
          <a:xfrm>
            <a:off x="5292000" y="4365000"/>
            <a:ext cx="3562200" cy="23778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47" name="Рисунок 5" descr="7777777777777.jpg"/>
          <p:cNvPicPr/>
          <p:nvPr/>
        </p:nvPicPr>
        <p:blipFill>
          <a:blip r:embed="rId3"/>
          <a:stretch/>
        </p:blipFill>
        <p:spPr>
          <a:xfrm>
            <a:off x="5292000" y="1484640"/>
            <a:ext cx="3331800" cy="22176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48" name="Рисунок 6" descr="orosz_olajkitermeles_0823.jpg"/>
          <p:cNvPicPr/>
          <p:nvPr/>
        </p:nvPicPr>
        <p:blipFill>
          <a:blip r:embed="rId4"/>
          <a:stretch/>
        </p:blipFill>
        <p:spPr>
          <a:xfrm>
            <a:off x="0" y="3815640"/>
            <a:ext cx="4354200" cy="290448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49" name="Рисунок 4" descr="242514-sheldobnefti1.jpg"/>
          <p:cNvPicPr/>
          <p:nvPr/>
        </p:nvPicPr>
        <p:blipFill>
          <a:blip r:embed="rId5"/>
          <a:stretch/>
        </p:blipFill>
        <p:spPr>
          <a:xfrm>
            <a:off x="2843640" y="2277000"/>
            <a:ext cx="2991600" cy="299160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transition>
    <p:comb dir="vert"/>
  </p:transition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 pitchFamily="0" charset="1"/>
        <a:ea typeface=""/>
        <a:cs typeface=""/>
      </a:majorFont>
      <a:minorFont>
        <a:latin typeface="Constant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</a:schemeClr>
            </a:gs>
            <a:gs pos="43000">
              <a:schemeClr val="phClr">
                <a:tint val="44000"/>
              </a:schemeClr>
            </a:gs>
            <a:gs pos="93000">
              <a:schemeClr val="phClr">
                <a:tint val="15000"/>
              </a:schemeClr>
            </a:gs>
            <a:gs pos="100000">
              <a:schemeClr val="phClr">
                <a:tint val="5000"/>
              </a:schemeClr>
            </a:gs>
          </a:gsLst>
          <a:path path="circle">
            <a:fillToRect l="50000" t="130000" r="50000" b="-30000"/>
          </a:path>
          <a:tileRect l="0" t="0" r="0" b="0"/>
        </a:gradFill>
        <a:gradFill>
          <a:gsLst>
            <a:gs pos="0">
              <a:schemeClr val="phClr">
                <a:tint val="98000"/>
                <a:shade val="25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tint val="50000"/>
              </a:schemeClr>
            </a:gs>
          </a:gsLst>
          <a:path path="circle">
            <a:fillToRect l="50000" t="130000" r="50000" b="-30000"/>
          </a:path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</a:schemeClr>
            </a:gs>
            <a:gs pos="25000">
              <a:schemeClr val="phClr">
                <a:tint val="83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10000" t="110000" r="10000" b="100000"/>
          </a:path>
          <a:tileRect l="0" t="0" r="0" b="0"/>
        </a:gradFill>
        <a:blipFill rotWithShape="0">
          <a:blip r:embed="rId1"/>
          <a:srcRect l="0" t="0" r="0" b="0"/>
          <a:tile tx="0" ty="0" sx="65000" sy="65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Application>LibreOffice/25.2.7.2$Windows_X86_64 LibreOffice_project/5cbfd1ab6520636bb5f7b99185aa69bd7456825d</Application>
  <AppVersion>15.0000</AppVersion>
  <Words>647</Words>
  <Paragraphs>42</Paragraphs>
  <Company>RePack by SPecialiST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2014-11-23T13:31:54Z</dcterms:created>
  <dc:creator>Lubava</dc:creator>
  <dc:description/>
  <dc:language>uk-UA</dc:language>
  <cp:lastModifiedBy/>
  <dcterms:modified xsi:type="dcterms:W3CDTF">2026-01-19T20:00:37Z</dcterms:modified>
  <cp:revision>83</cp:revision>
  <dc:subject/>
  <dc:title>Горючі корисні копалини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11</vt:i4>
  </property>
</Properties>
</file>