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327" r:id="rId3"/>
    <p:sldId id="258" r:id="rId4"/>
    <p:sldId id="319" r:id="rId5"/>
    <p:sldId id="320" r:id="rId6"/>
    <p:sldId id="340" r:id="rId7"/>
    <p:sldId id="297" r:id="rId8"/>
    <p:sldId id="262" r:id="rId9"/>
    <p:sldId id="341" r:id="rId10"/>
    <p:sldId id="342" r:id="rId11"/>
    <p:sldId id="343" r:id="rId12"/>
    <p:sldId id="344" r:id="rId13"/>
    <p:sldId id="345" r:id="rId14"/>
    <p:sldId id="346" r:id="rId15"/>
    <p:sldId id="348" r:id="rId16"/>
    <p:sldId id="347" r:id="rId17"/>
    <p:sldId id="29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0T17:38:13.33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49.26685"/>
      <inkml:brushProperty name="anchorY" value="-5365.14404"/>
      <inkml:brushProperty name="scaleFactor" value="0.5"/>
    </inkml:brush>
  </inkml:definitions>
  <inkml:trace contextRef="#ctx0" brushRef="#br0">0 1,'0'0,"0"0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10T17:38:13.37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265.26685"/>
      <inkml:brushProperty name="anchorY" value="-6381.14404"/>
      <inkml:brushProperty name="scaleFactor" value="0.5"/>
    </inkml:brush>
  </inkml:definitions>
  <inkml:trace contextRef="#ctx0" brushRef="#br0">0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25488-99B6-4E38-A681-137315565365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B19F5-C5B1-4231-839A-A32382F319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B19F5-C5B1-4231-839A-A32382F319A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9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00B0BB-F3AE-42AE-8968-19CB10D442D4}" type="datetimeFigureOut">
              <a:rPr lang="ru-RU" smtClean="0"/>
              <a:pPr/>
              <a:t>30.01.2026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4032A5-87EA-4BBF-ADA6-D5F091B4ED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customXml" Target="../ink/ink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customXml" Target="../ink/ink1.xml"/><Relationship Id="rId5" Type="http://schemas.openxmlformats.org/officeDocument/2006/relationships/image" Target="../media/image4.jpeg"/><Relationship Id="rId15" Type="http://schemas.openxmlformats.org/officeDocument/2006/relationships/image" Target="../media/image11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1493" y="2420888"/>
            <a:ext cx="29781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Щоб бути</a:t>
            </a:r>
            <a:endParaRPr lang="uk-U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здоровим</a:t>
            </a:r>
          </a:p>
        </p:txBody>
      </p:sp>
      <p:pic>
        <p:nvPicPr>
          <p:cNvPr id="1026" name="Picture 2" descr="Спорт». 20 тиждень НУШ: додаткові матеріали та рекомендації / Нова  українська школа в дії / Департамент освіти і науки Закарпатської обласної  державної адміністрації">
            <a:extLst>
              <a:ext uri="{FF2B5EF4-FFF2-40B4-BE49-F238E27FC236}">
                <a16:creationId xmlns:a16="http://schemas.microsoft.com/office/drawing/2014/main" id="{93DE210B-6EA1-4C1D-BE01-CF6820F28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58" y="1706765"/>
            <a:ext cx="2554263" cy="171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МОДЕЛЬНА НАВЧАЛЬНА ПРОГРАМА ДЛЯ 1-ГО КЛАСУ ТА НАВЧАЛЬНО-МЕТОДИЧНІ МАТ">
            <a:extLst>
              <a:ext uri="{FF2B5EF4-FFF2-40B4-BE49-F238E27FC236}">
                <a16:creationId xmlns:a16="http://schemas.microsoft.com/office/drawing/2014/main" id="{7C1D18DE-3ECE-4155-AD54-1CDA10CC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58" y="3391281"/>
            <a:ext cx="255426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ОДЕЛЬНА НАВЧАЛЬНА ПРОГРАМА ДЛЯ 1-ГО КЛАСУ ТА НАВЧАЛЬНО-МЕТОДИЧНІ МАТ">
            <a:extLst>
              <a:ext uri="{FF2B5EF4-FFF2-40B4-BE49-F238E27FC236}">
                <a16:creationId xmlns:a16="http://schemas.microsoft.com/office/drawing/2014/main" id="{0C2AE5B3-A54E-4BA5-91E2-06C4DB33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59" y="9331"/>
            <a:ext cx="2566636" cy="17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ОДЕЛЬНА НАВЧАЛЬНА ПРОГРАМА ДЛЯ 1-ГО КЛАСУ ТА НАВЧАЛЬНО-МЕТОДИЧНІ МАТ">
            <a:extLst>
              <a:ext uri="{FF2B5EF4-FFF2-40B4-BE49-F238E27FC236}">
                <a16:creationId xmlns:a16="http://schemas.microsoft.com/office/drawing/2014/main" id="{2477377B-9917-453B-B9B4-C45005DE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" y="4980739"/>
            <a:ext cx="252124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ОДЕЛЬНА НАВЧАЛЬНА ПРОГРАМА ДЛЯ 1-ГО КЛАСУ ТА НАВЧАЛЬНО-МЕТОДИЧНІ МАТ">
            <a:extLst>
              <a:ext uri="{FF2B5EF4-FFF2-40B4-BE49-F238E27FC236}">
                <a16:creationId xmlns:a16="http://schemas.microsoft.com/office/drawing/2014/main" id="{BE084F46-ECEE-4716-8331-E3AA494F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058" y="5239131"/>
            <a:ext cx="2559942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ОДЕЛЬНА НАВЧАЛЬНА ПРОГРАМА ДЛЯ 1-ГО КЛАСУ ТА НАВЧАЛЬНО-МЕТОДИЧНІ МАТ">
            <a:extLst>
              <a:ext uri="{FF2B5EF4-FFF2-40B4-BE49-F238E27FC236}">
                <a16:creationId xmlns:a16="http://schemas.microsoft.com/office/drawing/2014/main" id="{9E886CD8-90A8-4DE2-A2BC-30360F81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51" y="27587"/>
            <a:ext cx="2287716" cy="1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Спорт і дитина: дитячі труднощі при серйозних заняттях спортом">
            <a:extLst>
              <a:ext uri="{FF2B5EF4-FFF2-40B4-BE49-F238E27FC236}">
                <a16:creationId xmlns:a16="http://schemas.microsoft.com/office/drawing/2014/main" id="{3FE57802-025E-44A6-B658-FD91C882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2" y="1773147"/>
            <a:ext cx="2543253" cy="15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Спорт для дитини в дошкільному віці">
            <a:extLst>
              <a:ext uri="{FF2B5EF4-FFF2-40B4-BE49-F238E27FC236}">
                <a16:creationId xmlns:a16="http://schemas.microsoft.com/office/drawing/2014/main" id="{BA02456C-7D22-4159-806F-1C6739C1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23147"/>
            <a:ext cx="3679368" cy="20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9" name="Рукописні дані 8">
                <a:extLst>
                  <a:ext uri="{FF2B5EF4-FFF2-40B4-BE49-F238E27FC236}">
                    <a16:creationId xmlns:a16="http://schemas.microsoft.com/office/drawing/2014/main" id="{0C9CAA82-3D36-4BA3-8AAA-DBA8B5E880B2}"/>
                  </a:ext>
                </a:extLst>
              </p14:cNvPr>
              <p14:cNvContentPartPr/>
              <p14:nvPr/>
            </p14:nvContentPartPr>
            <p14:xfrm>
              <a:off x="-1894298" y="2621542"/>
              <a:ext cx="360" cy="360"/>
            </p14:xfrm>
          </p:contentPart>
        </mc:Choice>
        <mc:Fallback xmlns="">
          <p:pic>
            <p:nvPicPr>
              <p:cNvPr id="9" name="Рукописні дані 8">
                <a:extLst>
                  <a:ext uri="{FF2B5EF4-FFF2-40B4-BE49-F238E27FC236}">
                    <a16:creationId xmlns:a16="http://schemas.microsoft.com/office/drawing/2014/main" id="{0C9CAA82-3D36-4BA3-8AAA-DBA8B5E880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912298" y="260390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0" name="Рукописні дані 9">
                <a:extLst>
                  <a:ext uri="{FF2B5EF4-FFF2-40B4-BE49-F238E27FC236}">
                    <a16:creationId xmlns:a16="http://schemas.microsoft.com/office/drawing/2014/main" id="{B910879E-865C-4C23-8E0D-74B866464EBB}"/>
                  </a:ext>
                </a:extLst>
              </p14:cNvPr>
              <p14:cNvContentPartPr/>
              <p14:nvPr/>
            </p14:nvContentPartPr>
            <p14:xfrm>
              <a:off x="-1894298" y="2621542"/>
              <a:ext cx="360" cy="360"/>
            </p14:xfrm>
          </p:contentPart>
        </mc:Choice>
        <mc:Fallback xmlns="">
          <p:pic>
            <p:nvPicPr>
              <p:cNvPr id="10" name="Рукописні дані 9">
                <a:extLst>
                  <a:ext uri="{FF2B5EF4-FFF2-40B4-BE49-F238E27FC236}">
                    <a16:creationId xmlns:a16="http://schemas.microsoft.com/office/drawing/2014/main" id="{B910879E-865C-4C23-8E0D-74B866464EB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912298" y="260390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1042" name="Picture 18" descr="Картинки про спорт для детей дошкольного возраста">
            <a:extLst>
              <a:ext uri="{FF2B5EF4-FFF2-40B4-BE49-F238E27FC236}">
                <a16:creationId xmlns:a16="http://schemas.microsoft.com/office/drawing/2014/main" id="{98202D83-1747-4E08-BC7A-0964D96FE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" y="2521"/>
            <a:ext cx="2505114" cy="172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Детские спортивные фоны (48 фото)">
            <a:extLst>
              <a:ext uri="{FF2B5EF4-FFF2-40B4-BE49-F238E27FC236}">
                <a16:creationId xmlns:a16="http://schemas.microsoft.com/office/drawing/2014/main" id="{4C2C95AD-80F9-414B-9565-CB143BAD1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1" y="3297922"/>
            <a:ext cx="2543252" cy="17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Детские спортивные фоны (42 фото)">
            <a:extLst>
              <a:ext uri="{FF2B5EF4-FFF2-40B4-BE49-F238E27FC236}">
                <a16:creationId xmlns:a16="http://schemas.microsoft.com/office/drawing/2014/main" id="{B5B48901-B018-48A8-87D7-574C6BFE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67" y="-7798"/>
            <a:ext cx="1787691" cy="1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30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11A33C-12A0-4CD2-866C-D6695FCC62A2}"/>
              </a:ext>
            </a:extLst>
          </p:cNvPr>
          <p:cNvPicPr/>
          <p:nvPr/>
        </p:nvPicPr>
        <p:blipFill rotWithShape="1">
          <a:blip r:embed="rId2"/>
          <a:srcRect l="36601" t="39616" r="17585" b="13021"/>
          <a:stretch/>
        </p:blipFill>
        <p:spPr bwMode="auto">
          <a:xfrm>
            <a:off x="179512" y="620688"/>
            <a:ext cx="8784976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0122381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21">
            <a:extLst>
              <a:ext uri="{FF2B5EF4-FFF2-40B4-BE49-F238E27FC236}">
                <a16:creationId xmlns:a16="http://schemas.microsoft.com/office/drawing/2014/main" id="{37FC6F43-2AD1-42F8-85F4-0094645DA557}"/>
              </a:ext>
            </a:extLst>
          </p:cNvPr>
          <p:cNvSpPr/>
          <p:nvPr/>
        </p:nvSpPr>
        <p:spPr>
          <a:xfrm>
            <a:off x="431540" y="692696"/>
            <a:ext cx="8280920" cy="1368152"/>
          </a:xfrm>
          <a:prstGeom prst="roundRect">
            <a:avLst/>
          </a:prstGeom>
          <a:gradFill>
            <a:gsLst>
              <a:gs pos="0">
                <a:srgbClr val="3399FF"/>
              </a:gs>
              <a:gs pos="2000">
                <a:srgbClr val="00CCCC"/>
              </a:gs>
              <a:gs pos="4000">
                <a:srgbClr val="9999FF"/>
              </a:gs>
              <a:gs pos="100000">
                <a:srgbClr val="2E6792"/>
              </a:gs>
              <a:gs pos="100000">
                <a:srgbClr val="3333CC"/>
              </a:gs>
              <a:gs pos="21000">
                <a:srgbClr val="1170FF"/>
              </a:gs>
              <a:gs pos="100000">
                <a:srgbClr val="006699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2772749-C6C5-48C7-9CC9-84760CCB7304}"/>
              </a:ext>
            </a:extLst>
          </p:cNvPr>
          <p:cNvSpPr/>
          <p:nvPr/>
        </p:nvSpPr>
        <p:spPr>
          <a:xfrm>
            <a:off x="683568" y="836712"/>
            <a:ext cx="79209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жаль, поряд із корисними, існують і </a:t>
            </a:r>
          </a:p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шкідливі звички, які завдають  шкоди здоров'ю.</a:t>
            </a:r>
            <a:endParaRPr lang="uk-UA" sz="28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B37889F-F1A5-4620-894E-AE8A4B31E8A1}"/>
              </a:ext>
            </a:extLst>
          </p:cNvPr>
          <p:cNvSpPr/>
          <p:nvPr/>
        </p:nvSpPr>
        <p:spPr>
          <a:xfrm>
            <a:off x="694724" y="2435240"/>
            <a:ext cx="8028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ряд </a:t>
            </a:r>
            <a:r>
              <a:rPr lang="ru-RU" sz="2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шкідливими</a:t>
            </a:r>
            <a:r>
              <a:rPr lang="ru-RU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Відмова від шкідливих звичок">
            <a:extLst>
              <a:ext uri="{FF2B5EF4-FFF2-40B4-BE49-F238E27FC236}">
                <a16:creationId xmlns:a16="http://schemas.microsoft.com/office/drawing/2014/main" id="{F4D2A8FB-D27E-4538-A032-440772BE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3048339" cy="23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31523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9552" y="2389530"/>
            <a:ext cx="6230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відновити</a:t>
            </a:r>
            <a:r>
              <a:rPr kumimoji="0" lang="ru-RU" sz="3200" b="1" i="0" u="none" strike="noStrike" cap="none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те  що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зруйновано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легше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запобігти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руйнуванню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відновити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щось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утрачене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1" descr="D:\Не удалять\Рисунки основы здоровья\Урок 16\1-17 Детям плох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525" y="1916832"/>
            <a:ext cx="4549090" cy="427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213846" y="764704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може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зруйнувати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ваше </a:t>
            </a:r>
            <a:r>
              <a:rPr kumimoji="0" lang="ru-RU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здоров’я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b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A7D2067-99FA-4BDD-8621-10BFCCFC7210}"/>
              </a:ext>
            </a:extLst>
          </p:cNvPr>
          <p:cNvSpPr/>
          <p:nvPr/>
        </p:nvSpPr>
        <p:spPr>
          <a:xfrm>
            <a:off x="2195736" y="692696"/>
            <a:ext cx="45515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Шкідливі звички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E4E9AF0-A0AB-435B-A4E6-51B874956E15}"/>
              </a:ext>
            </a:extLst>
          </p:cNvPr>
          <p:cNvSpPr/>
          <p:nvPr/>
        </p:nvSpPr>
        <p:spPr>
          <a:xfrm>
            <a:off x="400120" y="1916832"/>
            <a:ext cx="8343759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2F3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сидіти довго перед телевізором або комп'ютером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2F3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гризти олівці або нігті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2F3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їсти багато солодкого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2F3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кидати на підлогу сміття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2F3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 неправду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rgbClr val="2F3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запізнюватись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A2E0F36-F846-4C81-AC7C-43CEC744883A}"/>
              </a:ext>
            </a:extLst>
          </p:cNvPr>
          <p:cNvSpPr/>
          <p:nvPr/>
        </p:nvSpPr>
        <p:spPr>
          <a:xfrm>
            <a:off x="912045" y="5291991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Шкідливі звички </a:t>
            </a:r>
            <a:r>
              <a:rPr lang="uk-UA" sz="2800" dirty="0"/>
              <a:t>– </a:t>
            </a:r>
            <a:r>
              <a:rPr lang="uk-UA" sz="2800" b="1" dirty="0"/>
              <a:t>загрожують </a:t>
            </a:r>
            <a:r>
              <a:rPr lang="uk-UA" sz="2800" b="1" dirty="0" err="1"/>
              <a:t>здоров</a:t>
            </a:r>
            <a:r>
              <a:rPr lang="en-US" sz="2800" b="1" dirty="0"/>
              <a:t>’</a:t>
            </a:r>
            <a:r>
              <a:rPr lang="uk-UA" sz="2800" b="1" dirty="0"/>
              <a:t>ю.</a:t>
            </a:r>
            <a:endParaRPr lang="uk-UA" sz="2800" dirty="0"/>
          </a:p>
        </p:txBody>
      </p:sp>
      <p:pic>
        <p:nvPicPr>
          <p:cNvPr id="6" name="Picture 2" descr="Центр здоров'я та розвитку &quot;Коло сім'ї&quot; - Київська філія - Шкідливі звички  у дітей Гризти нігті, накручувати волосся на пальці, обкусувати губи,  смоктати палець, ковирятися у носі - усе це поширені дитячі">
            <a:extLst>
              <a:ext uri="{FF2B5EF4-FFF2-40B4-BE49-F238E27FC236}">
                <a16:creationId xmlns:a16="http://schemas.microsoft.com/office/drawing/2014/main" id="{78CF1829-CCEA-4007-AA96-82F2484895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b="9501"/>
          <a:stretch/>
        </p:blipFill>
        <p:spPr bwMode="auto">
          <a:xfrm>
            <a:off x="5417649" y="2582286"/>
            <a:ext cx="3474831" cy="23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93803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19FC5477-2F9B-41A3-B977-A7A35281A2EF}"/>
              </a:ext>
            </a:extLst>
          </p:cNvPr>
          <p:cNvSpPr/>
          <p:nvPr/>
        </p:nvSpPr>
        <p:spPr>
          <a:xfrm>
            <a:off x="539552" y="692696"/>
            <a:ext cx="55446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Марічки гарна звичка –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Любить все робить Марічка: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Полежати, потім сісти,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булку з медом з’їсти.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Потім трішечки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поспати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на гулі вийти з хати…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Роботяща в нас Марічка,</a:t>
            </a:r>
          </a:p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дивні в неї звички.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649F089F-29F6-4563-BA80-CFDF66C11877}"/>
              </a:ext>
            </a:extLst>
          </p:cNvPr>
          <p:cNvSpPr/>
          <p:nvPr/>
        </p:nvSpPr>
        <p:spPr>
          <a:xfrm>
            <a:off x="3995936" y="-99392"/>
            <a:ext cx="43545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Поетична хвилинка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23022-A25D-49C5-AE6E-571087B121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13" b="84872" l="7400" r="8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704" r="9767" b="16996"/>
          <a:stretch/>
        </p:blipFill>
        <p:spPr>
          <a:xfrm>
            <a:off x="5724128" y="637236"/>
            <a:ext cx="3155931" cy="2161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EB3BD5-6664-4DC0-A5CE-DFF5906B22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4695" r="3419" b="8921"/>
          <a:stretch/>
        </p:blipFill>
        <p:spPr>
          <a:xfrm>
            <a:off x="6444208" y="2799217"/>
            <a:ext cx="2214040" cy="222857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39DB1AE-AB08-4C42-9820-93715DFD3BE5}"/>
              </a:ext>
            </a:extLst>
          </p:cNvPr>
          <p:cNvSpPr/>
          <p:nvPr/>
        </p:nvSpPr>
        <p:spPr>
          <a:xfrm>
            <a:off x="395536" y="5639767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Які звички має Марічка: корисні чи шкідливі?</a:t>
            </a:r>
          </a:p>
          <a:p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Що їй можна порадити?</a:t>
            </a:r>
          </a:p>
          <a:p>
            <a:r>
              <a:rPr lang="uk-UA" sz="2000" b="1" dirty="0">
                <a:solidFill>
                  <a:schemeClr val="tx2">
                    <a:lumMod val="75000"/>
                  </a:schemeClr>
                </a:solidFill>
              </a:rPr>
              <a:t>Назвіть свої корисні звички.</a:t>
            </a:r>
          </a:p>
        </p:txBody>
      </p:sp>
    </p:spTree>
    <p:extLst>
      <p:ext uri="{BB962C8B-B14F-4D97-AF65-F5344CB8AC3E}">
        <p14:creationId xmlns:p14="http://schemas.microsoft.com/office/powerpoint/2010/main" val="157408339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0D21F0-ABD2-4329-BED8-BAF38AA75A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2" b="14086"/>
          <a:stretch/>
        </p:blipFill>
        <p:spPr>
          <a:xfrm>
            <a:off x="7854023" y="-99392"/>
            <a:ext cx="1289977" cy="1584176"/>
          </a:xfrm>
          <a:prstGeom prst="rect">
            <a:avLst/>
          </a:prstGeom>
        </p:spPr>
      </p:pic>
      <p:sp>
        <p:nvSpPr>
          <p:cNvPr id="4" name="Бульбашка прямої мови: овальна 3">
            <a:extLst>
              <a:ext uri="{FF2B5EF4-FFF2-40B4-BE49-F238E27FC236}">
                <a16:creationId xmlns:a16="http://schemas.microsoft.com/office/drawing/2014/main" id="{8D0E625D-2353-46A8-B0C9-A3D5AE2D82F5}"/>
              </a:ext>
            </a:extLst>
          </p:cNvPr>
          <p:cNvSpPr/>
          <p:nvPr/>
        </p:nvSpPr>
        <p:spPr>
          <a:xfrm>
            <a:off x="3059832" y="1272815"/>
            <a:ext cx="5472608" cy="25202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5F674B2B-4645-4595-A4A0-2123CA7CC7C8}"/>
              </a:ext>
            </a:extLst>
          </p:cNvPr>
          <p:cNvSpPr/>
          <p:nvPr/>
        </p:nvSpPr>
        <p:spPr>
          <a:xfrm>
            <a:off x="3635896" y="194349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/>
              <a:t>Чому варто відмовитися від цигарки або міцного напою, якщо їх пропонують?</a:t>
            </a:r>
          </a:p>
        </p:txBody>
      </p:sp>
      <p:sp>
        <p:nvSpPr>
          <p:cNvPr id="6" name="AutoShape 2" descr="Um nerd de mulher feliz dos desenhos animados com uma idéia Stock Vectors,  Royalty Free Um nerd de mulher feliz dos desenhos animados com uma idéia  Illustrations | Depositphotos">
            <a:extLst>
              <a:ext uri="{FF2B5EF4-FFF2-40B4-BE49-F238E27FC236}">
                <a16:creationId xmlns:a16="http://schemas.microsoft.com/office/drawing/2014/main" id="{61D7B101-8931-44B4-905C-45032635CB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40" name="Picture 4" descr="счастливая милая девочка думает о проблеме Иллюстрация штока - иллюстрации  насчитывающей знание, заботливо: 163825199">
            <a:extLst>
              <a:ext uri="{FF2B5EF4-FFF2-40B4-BE49-F238E27FC236}">
                <a16:creationId xmlns:a16="http://schemas.microsoft.com/office/drawing/2014/main" id="{BD7B4844-B963-40C0-BAA9-FDB5D77CD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9" t="34250" r="38624" b="1700"/>
          <a:stretch/>
        </p:blipFill>
        <p:spPr bwMode="auto">
          <a:xfrm>
            <a:off x="2423932" y="3702830"/>
            <a:ext cx="191799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счастливый милый мальчик думает о проблеме Иллюстрация штока - иллюстрации  насчитывающей вакханические, смешно: 163825117">
            <a:extLst>
              <a:ext uri="{FF2B5EF4-FFF2-40B4-BE49-F238E27FC236}">
                <a16:creationId xmlns:a16="http://schemas.microsoft.com/office/drawing/2014/main" id="{FB296203-0949-493C-B932-8F79CB8E3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30050" r="42339" b="8000"/>
          <a:stretch/>
        </p:blipFill>
        <p:spPr bwMode="auto">
          <a:xfrm>
            <a:off x="611559" y="3861048"/>
            <a:ext cx="1711599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ТВ7+. Ні – шкідливим звичкам! - YouTube">
            <a:extLst>
              <a:ext uri="{FF2B5EF4-FFF2-40B4-BE49-F238E27FC236}">
                <a16:creationId xmlns:a16="http://schemas.microsoft.com/office/drawing/2014/main" id="{0CD011C3-DBCD-4CB6-A451-2E96A6F20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12746" r="69196" b="37617"/>
          <a:stretch/>
        </p:blipFill>
        <p:spPr bwMode="auto">
          <a:xfrm>
            <a:off x="5151524" y="4609016"/>
            <a:ext cx="1798154" cy="162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ТВ7+. Ні – шкідливим звичкам! - YouTube">
            <a:extLst>
              <a:ext uri="{FF2B5EF4-FFF2-40B4-BE49-F238E27FC236}">
                <a16:creationId xmlns:a16="http://schemas.microsoft.com/office/drawing/2014/main" id="{F89A8287-9B21-4382-9B38-74D88178D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2" t="7011" r="565" b="34339"/>
          <a:stretch/>
        </p:blipFill>
        <p:spPr bwMode="auto">
          <a:xfrm>
            <a:off x="7071030" y="4463777"/>
            <a:ext cx="1657597" cy="17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74890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90CE7605-0325-4A43-9884-087D0B075C4D}"/>
              </a:ext>
            </a:extLst>
          </p:cNvPr>
          <p:cNvSpPr/>
          <p:nvPr/>
        </p:nvSpPr>
        <p:spPr>
          <a:xfrm>
            <a:off x="2699792" y="764704"/>
            <a:ext cx="6624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звичкам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друзям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звичкам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 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погано!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памятай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смерть!</a:t>
            </a:r>
          </a:p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 себе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уб'єш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/>
          </a:p>
        </p:txBody>
      </p:sp>
      <p:pic>
        <p:nvPicPr>
          <p:cNvPr id="12290" name="Picture 2" descr="ТВ7+. Ні – шкідливим звичкам! - YouTube">
            <a:extLst>
              <a:ext uri="{FF2B5EF4-FFF2-40B4-BE49-F238E27FC236}">
                <a16:creationId xmlns:a16="http://schemas.microsoft.com/office/drawing/2014/main" id="{189E3DB7-66B5-4CFF-9543-E25E21CB6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360522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бенок думает скачать бесплатно - Арт Портативная сетевая графика клип  Компьютерные иконки изображений JPEG - детского мышления мультфильм">
            <a:extLst>
              <a:ext uri="{FF2B5EF4-FFF2-40B4-BE49-F238E27FC236}">
                <a16:creationId xmlns:a16="http://schemas.microsoft.com/office/drawing/2014/main" id="{BC237918-3D65-4B90-A1FB-8437177AD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5" y="1052736"/>
            <a:ext cx="2311207" cy="51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86715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30.01.2026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01" y="97658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Сьогодні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6560" y="2268151"/>
            <a:ext cx="2160215" cy="2210353"/>
            <a:chOff x="508276" y="1120115"/>
            <a:chExt cx="3102113" cy="334623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508276" y="1120115"/>
              <a:ext cx="3102113" cy="33462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98725" y="2244404"/>
              <a:ext cx="2073482" cy="103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2F3242"/>
                  </a:solidFill>
                </a:rPr>
                <a:t>Їсти багато солодкого</a:t>
              </a:r>
              <a:endParaRPr lang="ru-RU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815161" y="2109419"/>
            <a:ext cx="1900922" cy="2210353"/>
            <a:chOff x="3924881" y="1047511"/>
            <a:chExt cx="2198260" cy="309064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3924881" y="1047511"/>
              <a:ext cx="2198260" cy="30906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92554" y="1828823"/>
              <a:ext cx="2130587" cy="1389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2F3242"/>
                  </a:solidFill>
                </a:rPr>
                <a:t>Виконувати ранкову зарядку</a:t>
              </a:r>
              <a:endParaRPr lang="ru-RU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727988" y="2049854"/>
            <a:ext cx="1964871" cy="2272058"/>
            <a:chOff x="6872671" y="1168050"/>
            <a:chExt cx="2495271" cy="388058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6872671" y="1168050"/>
              <a:ext cx="2495271" cy="388058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64327" y="2443721"/>
              <a:ext cx="1919523" cy="1671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2F3242"/>
                  </a:solidFill>
                </a:rPr>
                <a:t>Мити руки, </a:t>
              </a:r>
              <a:r>
                <a:rPr lang="uk-UA" b="1" dirty="0" err="1">
                  <a:solidFill>
                    <a:srgbClr val="2F3242"/>
                  </a:solidFill>
                </a:rPr>
                <a:t>вмиватися</a:t>
              </a:r>
              <a:endParaRPr lang="ru-RU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90612" y="4125213"/>
            <a:ext cx="1900922" cy="2240306"/>
            <a:chOff x="2117861" y="4052524"/>
            <a:chExt cx="2189101" cy="292109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4074" l="0" r="99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6" b="28271"/>
            <a:stretch/>
          </p:blipFill>
          <p:spPr>
            <a:xfrm>
              <a:off x="2117861" y="4052524"/>
              <a:ext cx="2189101" cy="29210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20840" y="4299893"/>
              <a:ext cx="1583141" cy="2302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2F3242"/>
                  </a:solidFill>
                </a:rPr>
                <a:t>Брати до рота і гризти предмети</a:t>
              </a:r>
              <a:endParaRPr lang="ru-RU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541553" y="3982795"/>
            <a:ext cx="2195804" cy="2377121"/>
            <a:chOff x="9479261" y="1120115"/>
            <a:chExt cx="2572029" cy="303733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389" b="90000" l="124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44" t="4907" r="28275" b="43132"/>
            <a:stretch/>
          </p:blipFill>
          <p:spPr>
            <a:xfrm>
              <a:off x="9479261" y="1120115"/>
              <a:ext cx="2572029" cy="303733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42158" y="1888185"/>
              <a:ext cx="1909025" cy="136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2F3242"/>
                  </a:solidFill>
                </a:rPr>
                <a:t>Кидати сміття на підлогу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764344" y="3898141"/>
            <a:ext cx="2010273" cy="2339171"/>
            <a:chOff x="5108799" y="4021756"/>
            <a:chExt cx="2678078" cy="304941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56" b="90000" l="139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3" t="3200" r="28395" b="42870"/>
            <a:stretch/>
          </p:blipFill>
          <p:spPr>
            <a:xfrm>
              <a:off x="5108799" y="4021756"/>
              <a:ext cx="2678078" cy="30494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602894" y="4881750"/>
              <a:ext cx="2047320" cy="922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2F3242"/>
                  </a:solidFill>
                </a:rPr>
                <a:t>Говорити правду</a:t>
              </a:r>
              <a:endParaRPr lang="ru-RU" b="1" dirty="0">
                <a:solidFill>
                  <a:srgbClr val="2F3242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21836" y="884510"/>
            <a:ext cx="8693111" cy="661970"/>
          </a:xfrm>
          <a:prstGeom prst="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100" b="1" dirty="0"/>
              <a:t>Якщо це корисно – плесніть у долоні, якщо шкідливо – то не плескайте.</a:t>
            </a:r>
            <a:endParaRPr lang="ru-RU" sz="2100" b="1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541102" y="2065422"/>
            <a:ext cx="2318764" cy="2241885"/>
            <a:chOff x="-1320569" y="1379323"/>
            <a:chExt cx="3102113" cy="3346234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593" b="88981" l="23600" r="78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3" t="-1" r="20059" b="42303"/>
            <a:stretch/>
          </p:blipFill>
          <p:spPr>
            <a:xfrm>
              <a:off x="-1320569" y="1379323"/>
              <a:ext cx="3102113" cy="334623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-1230038" y="2501736"/>
              <a:ext cx="2640182" cy="1099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2F3242"/>
                  </a:solidFill>
                </a:rPr>
                <a:t>Виконувати обіцянки</a:t>
              </a:r>
              <a:endParaRPr lang="ru-RU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587732" y="3893924"/>
            <a:ext cx="2174116" cy="2465992"/>
            <a:chOff x="3924881" y="1047511"/>
            <a:chExt cx="2335438" cy="309064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 r="16846" b="12511"/>
            <a:stretch/>
          </p:blipFill>
          <p:spPr>
            <a:xfrm>
              <a:off x="3924881" y="1047511"/>
              <a:ext cx="2198260" cy="30906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924881" y="2150886"/>
              <a:ext cx="2335438" cy="955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2F3242"/>
                  </a:solidFill>
                </a:rPr>
                <a:t>Дотримуватися режиму дня</a:t>
              </a:r>
              <a:endParaRPr lang="ru-RU" b="1" dirty="0">
                <a:solidFill>
                  <a:srgbClr val="2F3242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347104" y="2016093"/>
            <a:ext cx="1883269" cy="2210903"/>
            <a:chOff x="6870240" y="1208827"/>
            <a:chExt cx="2495271" cy="356746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1" b="90044" l="557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2" t="588" b="41525"/>
            <a:stretch/>
          </p:blipFill>
          <p:spPr>
            <a:xfrm>
              <a:off x="6870240" y="1208827"/>
              <a:ext cx="2495271" cy="356746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916574" y="2323194"/>
              <a:ext cx="2264704" cy="117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rgbClr val="2F3242"/>
                  </a:solidFill>
                </a:rPr>
                <a:t>Поводитися чемно</a:t>
              </a:r>
              <a:endParaRPr lang="ru-RU" b="1" dirty="0">
                <a:solidFill>
                  <a:srgbClr val="2F3242"/>
                </a:solidFill>
              </a:endParaRPr>
            </a:p>
          </p:txBody>
        </p:sp>
      </p:grp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6F2FB781-4292-4952-B532-55DE759B8CAC}"/>
              </a:ext>
            </a:extLst>
          </p:cNvPr>
          <p:cNvSpPr/>
          <p:nvPr/>
        </p:nvSpPr>
        <p:spPr>
          <a:xfrm>
            <a:off x="221836" y="11804"/>
            <a:ext cx="3156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 «Корисно – шкідливо»</a:t>
            </a:r>
          </a:p>
        </p:txBody>
      </p:sp>
    </p:spTree>
    <p:extLst>
      <p:ext uri="{BB962C8B-B14F-4D97-AF65-F5344CB8AC3E}">
        <p14:creationId xmlns:p14="http://schemas.microsoft.com/office/powerpoint/2010/main" val="32634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475656" y="2231"/>
            <a:ext cx="3096344" cy="1143000"/>
          </a:xfrm>
        </p:spPr>
        <p:txBody>
          <a:bodyPr/>
          <a:lstStyle/>
          <a:p>
            <a:pPr eaLnBrk="1" hangingPunct="1"/>
            <a:r>
              <a:rPr lang="uk-UA" sz="6600" b="1" dirty="0"/>
              <a:t>Загадка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408862" cy="34512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4800" dirty="0"/>
              <a:t>В одних воно міцніше, в інших – слабкіше, але для всіх воно – найдорожчий скарб! Що це?</a:t>
            </a: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4800" b="1" dirty="0">
                <a:solidFill>
                  <a:srgbClr val="C00000"/>
                </a:solidFill>
              </a:rPr>
              <a:t>                                        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Picture 8" descr="E:\ДОКУМЕНТАЦИЯ\ПРЕЗЕНТАЦІЇ\шаблоны\анимация\букви\фигурний\З.png">
            <a:extLst>
              <a:ext uri="{FF2B5EF4-FFF2-40B4-BE49-F238E27FC236}">
                <a16:creationId xmlns:a16="http://schemas.microsoft.com/office/drawing/2014/main" id="{E251BEE5-A059-43C2-8454-34B42994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5" y="4378777"/>
            <a:ext cx="1102904" cy="149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E:\ДОКУМЕНТАЦИЯ\ПРЕЗЕНТАЦІЇ\шаблоны\анимация\букви\фигурний\Д.png">
            <a:extLst>
              <a:ext uri="{FF2B5EF4-FFF2-40B4-BE49-F238E27FC236}">
                <a16:creationId xmlns:a16="http://schemas.microsoft.com/office/drawing/2014/main" id="{7E79E776-8A00-46D8-8200-8E317F91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82" y="4164497"/>
            <a:ext cx="1524961" cy="20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:\ДОКУМЕНТАЦИЯ\ПРЕЗЕНТАЦІЇ\шаблоны\анимация\букви\фигурний\О.png">
            <a:extLst>
              <a:ext uri="{FF2B5EF4-FFF2-40B4-BE49-F238E27FC236}">
                <a16:creationId xmlns:a16="http://schemas.microsoft.com/office/drawing/2014/main" id="{27EF268F-FC8A-4F80-8AF7-61B090EE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7" y="4329245"/>
            <a:ext cx="1314308" cy="15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:\ДОКУМЕНТАЦИЯ\ПРЕЗЕНТАЦІЇ\шаблоны\анимация\букви\фигурний\Р.png">
            <a:extLst>
              <a:ext uri="{FF2B5EF4-FFF2-40B4-BE49-F238E27FC236}">
                <a16:creationId xmlns:a16="http://schemas.microsoft.com/office/drawing/2014/main" id="{C3BB40E9-6142-4FE8-B95E-0C949A10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32" y="4455057"/>
            <a:ext cx="1048425" cy="14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E:\ДОКУМЕНТАЦИЯ\ПРЕЗЕНТАЦІЇ\шаблоны\анимация\букви\фигурний\О.png">
            <a:extLst>
              <a:ext uri="{FF2B5EF4-FFF2-40B4-BE49-F238E27FC236}">
                <a16:creationId xmlns:a16="http://schemas.microsoft.com/office/drawing/2014/main" id="{026B56EC-898A-4F97-9AAB-D3AE4F25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16" y="4329244"/>
            <a:ext cx="1314308" cy="159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E:\ДОКУМЕНТАЦИЯ\ПРЕЗЕНТАЦІЇ\шаблоны\анимация\букви\фигурний\В.png">
            <a:extLst>
              <a:ext uri="{FF2B5EF4-FFF2-40B4-BE49-F238E27FC236}">
                <a16:creationId xmlns:a16="http://schemas.microsoft.com/office/drawing/2014/main" id="{D36165ED-9E61-4810-B669-4F277AF3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94" y="4287745"/>
            <a:ext cx="1103784" cy="14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D94072F-BF94-4419-92F4-68338F9D0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350" y="4263607"/>
            <a:ext cx="438463" cy="61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 descr="E:\ДОКУМЕНТАЦИЯ\ПРЕЗЕНТАЦІЇ\шаблоны\анимация\букви\фигурний\Я.png">
            <a:extLst>
              <a:ext uri="{FF2B5EF4-FFF2-40B4-BE49-F238E27FC236}">
                <a16:creationId xmlns:a16="http://schemas.microsoft.com/office/drawing/2014/main" id="{05606E35-12F7-47A3-A399-B02C5BDD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78" y="4263607"/>
            <a:ext cx="1163764" cy="157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4A44E3A9-5662-447A-95D3-F26262B85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412875"/>
            <a:ext cx="7715250" cy="4713288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uk-UA" dirty="0"/>
              <a:t> </a:t>
            </a:r>
            <a:r>
              <a:rPr lang="ru-RU" altLang="uk-UA" b="1" dirty="0" err="1">
                <a:solidFill>
                  <a:srgbClr val="002060"/>
                </a:solidFill>
              </a:rPr>
              <a:t>Здоров´я</a:t>
            </a:r>
            <a:r>
              <a:rPr lang="ru-RU" altLang="uk-UA" b="1" dirty="0">
                <a:solidFill>
                  <a:srgbClr val="002060"/>
                </a:solidFill>
              </a:rPr>
              <a:t> – основа </a:t>
            </a:r>
            <a:r>
              <a:rPr lang="ru-RU" altLang="uk-UA" b="1" dirty="0" err="1">
                <a:solidFill>
                  <a:srgbClr val="002060"/>
                </a:solidFill>
              </a:rPr>
              <a:t>усього</a:t>
            </a:r>
            <a:r>
              <a:rPr lang="ru-RU" altLang="uk-UA" b="1" dirty="0">
                <a:solidFill>
                  <a:srgbClr val="002060"/>
                </a:solidFill>
              </a:rPr>
              <a:t> на </a:t>
            </a:r>
            <a:r>
              <a:rPr lang="ru-RU" altLang="uk-UA" b="1" dirty="0" err="1">
                <a:solidFill>
                  <a:srgbClr val="002060"/>
                </a:solidFill>
              </a:rPr>
              <a:t>св</a:t>
            </a:r>
            <a:r>
              <a:rPr lang="uk-UA" altLang="uk-UA" b="1" dirty="0">
                <a:solidFill>
                  <a:srgbClr val="002060"/>
                </a:solidFill>
              </a:rPr>
              <a:t>іті,                       Здоровими бути бажають всі діти,                       Для цього потрібно щоденно </a:t>
            </a:r>
            <a:r>
              <a:rPr lang="uk-UA" altLang="uk-UA" b="1" dirty="0" err="1">
                <a:solidFill>
                  <a:srgbClr val="002060"/>
                </a:solidFill>
              </a:rPr>
              <a:t>вмиватись</a:t>
            </a:r>
            <a:r>
              <a:rPr lang="uk-UA" altLang="uk-UA" b="1" dirty="0">
                <a:solidFill>
                  <a:srgbClr val="002060"/>
                </a:solidFill>
              </a:rPr>
              <a:t>,           Робити зарядку і тепло вдягатись.                        Себе гартувати водою і сонцем.             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uk-UA" altLang="uk-UA" b="1" dirty="0">
                <a:solidFill>
                  <a:srgbClr val="002060"/>
                </a:solidFill>
              </a:rPr>
              <a:t>І солодко спати з відкритим віконцем.                 І їсти усе, що на стіл подають,                                 Бо страви нам росту і сил надають.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uk-UA" altLang="uk-UA" b="1" dirty="0">
                <a:solidFill>
                  <a:srgbClr val="002060"/>
                </a:solidFill>
              </a:rPr>
              <a:t>                                                      Людмила Лисенко          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uk-UA" altLang="uk-UA" dirty="0"/>
              <a:t> 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uk-U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0B47B8-D55E-4C28-A07D-2254FB98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201">
            <a:off x="66675" y="-96838"/>
            <a:ext cx="4618038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DDAA0-61EB-4BE7-A8D8-1F80C79F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5500688"/>
            <a:ext cx="52339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57066"/>
          </a:xfrm>
        </p:spPr>
        <p:txBody>
          <a:bodyPr>
            <a:normAutofit fontScale="90000"/>
          </a:bodyPr>
          <a:lstStyle/>
          <a:p>
            <a:r>
              <a:rPr lang="uk-UA" sz="4400" b="1" cap="none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</a:t>
            </a:r>
            <a:r>
              <a:rPr lang="uk-UA" sz="3200" b="1" cap="none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Пригадаємо вивчене</a:t>
            </a:r>
            <a:endParaRPr lang="ru-RU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0E8A202D-E1E6-4065-B976-81490BB666D3}"/>
              </a:ext>
            </a:extLst>
          </p:cNvPr>
          <p:cNvSpPr/>
          <p:nvPr/>
        </p:nvSpPr>
        <p:spPr>
          <a:xfrm>
            <a:off x="251520" y="2204864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/>
              <a:t>Від чого залежить здоров'я людини?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/>
              <a:t>Що тобі допомагає дбати про чистоту?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/>
              <a:t>Як ти відпочиваєш і загартовуєшся?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dirty="0"/>
              <a:t>Коли треба мити руки?</a:t>
            </a:r>
          </a:p>
        </p:txBody>
      </p:sp>
      <p:pic>
        <p:nvPicPr>
          <p:cNvPr id="2052" name="Picture 4" descr="Подорож до доброго здоров'я: як правильно займатися фізкультурою з дітьми?  – Тернопільський обласний центр комплексної реабілітації осіб з інвалідністю">
            <a:extLst>
              <a:ext uri="{FF2B5EF4-FFF2-40B4-BE49-F238E27FC236}">
                <a16:creationId xmlns:a16="http://schemas.microsoft.com/office/drawing/2014/main" id="{A68A8731-23BE-4E07-8FB8-068238D59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t="12098" r="10610" b="10976"/>
          <a:stretch/>
        </p:blipFill>
        <p:spPr bwMode="auto">
          <a:xfrm>
            <a:off x="5292080" y="3779236"/>
            <a:ext cx="3168352" cy="30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isted.edu.vn.ua/media/images/grustilin2/u502/0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3.1 Сучасне уявлення про здоров'я і соціальне благополуччя">
            <a:extLst>
              <a:ext uri="{FF2B5EF4-FFF2-40B4-BE49-F238E27FC236}">
                <a16:creationId xmlns:a16="http://schemas.microsoft.com/office/drawing/2014/main" id="{3B37409D-2A80-4B61-874A-35378DD7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040560" cy="50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0F4201-6B5E-4C2B-804E-B7166386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60648"/>
            <a:ext cx="5040560" cy="1143000"/>
          </a:xfrm>
        </p:spPr>
        <p:txBody>
          <a:bodyPr/>
          <a:lstStyle/>
          <a:p>
            <a:r>
              <a:rPr lang="uk-UA" dirty="0"/>
              <a:t>Фактори здоров'я</a:t>
            </a:r>
          </a:p>
        </p:txBody>
      </p:sp>
    </p:spTree>
    <p:extLst>
      <p:ext uri="{BB962C8B-B14F-4D97-AF65-F5344CB8AC3E}">
        <p14:creationId xmlns:p14="http://schemas.microsoft.com/office/powerpoint/2010/main" val="18100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545" y="69165"/>
            <a:ext cx="5799559" cy="796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>
                <a:solidFill>
                  <a:srgbClr val="0070C0"/>
                </a:solidFill>
                <a:latin typeface="Arial" charset="0"/>
                <a:cs typeface="Arial" charset="0"/>
              </a:rPr>
              <a:t>Ознаки здоров'я</a:t>
            </a:r>
            <a:endParaRPr lang="ru-RU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1409700" y="1252538"/>
            <a:ext cx="6467475" cy="5391150"/>
            <a:chOff x="1409610" y="1284048"/>
            <a:chExt cx="6468339" cy="5391090"/>
          </a:xfrm>
        </p:grpSpPr>
        <p:sp>
          <p:nvSpPr>
            <p:cNvPr id="16" name="Капля 15"/>
            <p:cNvSpPr/>
            <p:nvPr/>
          </p:nvSpPr>
          <p:spPr>
            <a:xfrm rot="848191">
              <a:off x="2139958" y="4176441"/>
              <a:ext cx="1465459" cy="1658919"/>
            </a:xfrm>
            <a:prstGeom prst="teardrop">
              <a:avLst>
                <a:gd name="adj" fmla="val 200000"/>
              </a:avLst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Капля 16"/>
            <p:cNvSpPr/>
            <p:nvPr/>
          </p:nvSpPr>
          <p:spPr>
            <a:xfrm rot="10815078">
              <a:off x="5358250" y="2523871"/>
              <a:ext cx="2519699" cy="914390"/>
            </a:xfrm>
            <a:prstGeom prst="teardrop">
              <a:avLst>
                <a:gd name="adj" fmla="val 140991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Капля 17"/>
            <p:cNvSpPr/>
            <p:nvPr/>
          </p:nvSpPr>
          <p:spPr>
            <a:xfrm rot="19649977">
              <a:off x="4046800" y="4524099"/>
              <a:ext cx="1308275" cy="2151039"/>
            </a:xfrm>
            <a:prstGeom prst="teardrop">
              <a:avLst>
                <a:gd name="adj" fmla="val 140788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Капля 18"/>
            <p:cNvSpPr/>
            <p:nvPr/>
          </p:nvSpPr>
          <p:spPr>
            <a:xfrm rot="14999922">
              <a:off x="5280605" y="4076323"/>
              <a:ext cx="2106589" cy="1462282"/>
            </a:xfrm>
            <a:prstGeom prst="teardrop">
              <a:avLst>
                <a:gd name="adj" fmla="val 149775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Капля 20"/>
            <p:cNvSpPr/>
            <p:nvPr/>
          </p:nvSpPr>
          <p:spPr>
            <a:xfrm rot="8292886">
              <a:off x="4311948" y="1342784"/>
              <a:ext cx="2086254" cy="1085838"/>
            </a:xfrm>
            <a:prstGeom prst="teardrop">
              <a:avLst>
                <a:gd name="adj" fmla="val 152367"/>
              </a:avLst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Капля 21"/>
            <p:cNvSpPr/>
            <p:nvPr/>
          </p:nvSpPr>
          <p:spPr>
            <a:xfrm rot="4097364">
              <a:off x="2095571" y="2458617"/>
              <a:ext cx="955664" cy="2327586"/>
            </a:xfrm>
            <a:prstGeom prst="teardrop">
              <a:avLst>
                <a:gd name="adj" fmla="val 1535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Капля 22"/>
            <p:cNvSpPr/>
            <p:nvPr/>
          </p:nvSpPr>
          <p:spPr>
            <a:xfrm rot="5600007">
              <a:off x="2515563" y="1251389"/>
              <a:ext cx="1531920" cy="1597238"/>
            </a:xfrm>
            <a:prstGeom prst="teardrop">
              <a:avLst>
                <a:gd name="adj" fmla="val 17345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 rot="19693936">
              <a:off x="4278606" y="3208077"/>
              <a:ext cx="820847" cy="80644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857375" y="3357563"/>
            <a:ext cx="20002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   </a:t>
            </a:r>
            <a:r>
              <a:rPr lang="uk-UA" sz="2000" b="1" i="1">
                <a:cs typeface="Arial" charset="0"/>
              </a:rPr>
              <a:t>Відсутність болю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714875" y="1571625"/>
            <a:ext cx="114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cs typeface="Arial" charset="0"/>
              </a:rPr>
              <a:t>Міцний сон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24000" y="1608776"/>
            <a:ext cx="13573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 dirty="0">
                <a:cs typeface="Arial" charset="0"/>
              </a:rPr>
              <a:t>Добрий настрій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214813" y="5149850"/>
            <a:ext cx="1071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cs typeface="Arial" charset="0"/>
              </a:rPr>
              <a:t>Міцні м'язи</a:t>
            </a:r>
            <a:endParaRPr lang="ru-RU" sz="2000" b="1" i="1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86000" y="4500563"/>
            <a:ext cx="2000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cs typeface="Arial" charset="0"/>
              </a:rPr>
              <a:t>Здоровий апетит</a:t>
            </a:r>
          </a:p>
          <a:p>
            <a:endParaRPr lang="ru-RU" sz="2000" b="1" i="1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214938" y="4143375"/>
            <a:ext cx="1785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cs typeface="Arial" charset="0"/>
              </a:rPr>
              <a:t>Правильна                    постава</a:t>
            </a:r>
          </a:p>
          <a:p>
            <a:endParaRPr lang="ru-RU" sz="2000" b="1" i="1">
              <a:latin typeface="Calibri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43563" y="2643188"/>
            <a:ext cx="2071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cs typeface="Arial" charset="0"/>
              </a:rPr>
              <a:t>Нормальна температура</a:t>
            </a:r>
            <a:endParaRPr lang="ru-RU" sz="2000" b="1" i="1">
              <a:cs typeface="Arial" charset="0"/>
            </a:endParaRPr>
          </a:p>
          <a:p>
            <a:endParaRPr lang="ru-RU" sz="2000" b="1" i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8" grpId="0"/>
      <p:bldP spid="29" grpId="0"/>
      <p:bldP spid="30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207125" y="1322830"/>
            <a:ext cx="1186249" cy="28047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1800" b="1">
                <a:solidFill>
                  <a:schemeClr val="bg1"/>
                </a:solidFill>
              </a:rPr>
              <a:pPr algn="ctr"/>
              <a:t>30.01.2026</a:t>
            </a:fld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432" y="1261783"/>
            <a:ext cx="5806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Кожна людина  має певне здоров’я і звички. Є звички, що сприяють зміцненню здоров’я, і звички, що шкодять здоров’ю.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-188" r="15328" b="7417"/>
          <a:stretch/>
        </p:blipFill>
        <p:spPr>
          <a:xfrm>
            <a:off x="6876256" y="1916832"/>
            <a:ext cx="2023034" cy="40625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C7A04C-6A24-4E8F-88F7-45593BBD3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83"/>
          <a:stretch/>
        </p:blipFill>
        <p:spPr>
          <a:xfrm>
            <a:off x="284304" y="3407296"/>
            <a:ext cx="5518728" cy="3777888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500F360-49C9-4BA5-9EA0-D136F40AB64C}"/>
              </a:ext>
            </a:extLst>
          </p:cNvPr>
          <p:cNvSpPr/>
          <p:nvPr/>
        </p:nvSpPr>
        <p:spPr>
          <a:xfrm>
            <a:off x="611560" y="414908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2F3242"/>
                </a:solidFill>
              </a:rPr>
              <a:t>     Коли людина виконує якісь </a:t>
            </a:r>
          </a:p>
          <a:p>
            <a:r>
              <a:rPr lang="uk-UA" sz="2400" b="1" dirty="0">
                <a:solidFill>
                  <a:srgbClr val="2F3242"/>
                </a:solidFill>
              </a:rPr>
              <a:t>   дії постійно, підсвідомо у неї     </a:t>
            </a:r>
          </a:p>
          <a:p>
            <a:r>
              <a:rPr lang="uk-UA" sz="2400" b="1" dirty="0">
                <a:solidFill>
                  <a:srgbClr val="2F3242"/>
                </a:solidFill>
              </a:rPr>
              <a:t>   виникає бажання або   </a:t>
            </a:r>
          </a:p>
          <a:p>
            <a:r>
              <a:rPr lang="uk-UA" sz="2400" b="1" dirty="0">
                <a:solidFill>
                  <a:srgbClr val="2F3242"/>
                </a:solidFill>
              </a:rPr>
              <a:t>   необхідність робити їх знову –     </a:t>
            </a:r>
          </a:p>
          <a:p>
            <a:r>
              <a:rPr lang="uk-UA" sz="2400" b="1" dirty="0">
                <a:solidFill>
                  <a:srgbClr val="2F3242"/>
                </a:solidFill>
              </a:rPr>
              <a:t>   це і є </a:t>
            </a:r>
            <a:r>
              <a:rPr lang="uk-UA" sz="2400" b="1" dirty="0">
                <a:solidFill>
                  <a:srgbClr val="C00000"/>
                </a:solidFill>
              </a:rPr>
              <a:t>звичка.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3A190FD-409C-420F-A006-C030756F39D5}"/>
              </a:ext>
            </a:extLst>
          </p:cNvPr>
          <p:cNvSpPr/>
          <p:nvPr/>
        </p:nvSpPr>
        <p:spPr>
          <a:xfrm>
            <a:off x="1809377" y="3686480"/>
            <a:ext cx="21691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Словничок</a:t>
            </a:r>
          </a:p>
        </p:txBody>
      </p:sp>
    </p:spTree>
    <p:extLst>
      <p:ext uri="{BB962C8B-B14F-4D97-AF65-F5344CB8AC3E}">
        <p14:creationId xmlns:p14="http://schemas.microsoft.com/office/powerpoint/2010/main" val="260239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323528" y="1412776"/>
            <a:ext cx="8640960" cy="3024928"/>
          </a:xfrm>
          <a:prstGeom prst="roundRect">
            <a:avLst/>
          </a:prstGeom>
          <a:gradFill>
            <a:gsLst>
              <a:gs pos="0">
                <a:srgbClr val="3399FF"/>
              </a:gs>
              <a:gs pos="2000">
                <a:srgbClr val="00CCCC"/>
              </a:gs>
              <a:gs pos="4000">
                <a:srgbClr val="9999FF"/>
              </a:gs>
              <a:gs pos="100000">
                <a:srgbClr val="2E6792"/>
              </a:gs>
              <a:gs pos="100000">
                <a:srgbClr val="3333CC"/>
              </a:gs>
              <a:gs pos="21000">
                <a:srgbClr val="1170FF"/>
              </a:gs>
              <a:gs pos="100000">
                <a:srgbClr val="006699"/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250" y="1878799"/>
            <a:ext cx="847052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Протягом життя  людина набуває різних звичок.</a:t>
            </a:r>
          </a:p>
          <a:p>
            <a:pPr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Корисні звички допомагають покращити здоров’я,</a:t>
            </a:r>
          </a:p>
          <a:p>
            <a:pPr algn="ctr"/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настрій, ставлення до інших людей.</a:t>
            </a:r>
          </a:p>
          <a:p>
            <a:pPr algn="ctr"/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uk-UA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8" name="Picture 4" descr="В Каменском ищут креативную и инициативную молодежь - MIC">
            <a:extLst>
              <a:ext uri="{FF2B5EF4-FFF2-40B4-BE49-F238E27FC236}">
                <a16:creationId xmlns:a16="http://schemas.microsoft.com/office/drawing/2014/main" id="{3FFF38B6-5A66-42AD-ABD6-EC42C121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11408"/>
            <a:ext cx="5394754" cy="235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Учитель початкових класів Ярош Надія Петрівна: марта 2020">
            <a:extLst>
              <a:ext uri="{FF2B5EF4-FFF2-40B4-BE49-F238E27FC236}">
                <a16:creationId xmlns:a16="http://schemas.microsoft.com/office/drawing/2014/main" id="{1113EC32-40FC-494E-9CD6-E99BDC9A3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4" y="1412776"/>
            <a:ext cx="86187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985CE9F-7F95-4EA5-AB11-F978B733D30F}"/>
              </a:ext>
            </a:extLst>
          </p:cNvPr>
          <p:cNvSpPr/>
          <p:nvPr/>
        </p:nvSpPr>
        <p:spPr>
          <a:xfrm>
            <a:off x="3635896" y="1715674"/>
            <a:ext cx="1872208" cy="6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7930F48-67E9-44A3-B575-AE045A2E1013}"/>
              </a:ext>
            </a:extLst>
          </p:cNvPr>
          <p:cNvSpPr/>
          <p:nvPr/>
        </p:nvSpPr>
        <p:spPr>
          <a:xfrm>
            <a:off x="3897607" y="1715674"/>
            <a:ext cx="178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дотримуватись режиму дня</a:t>
            </a:r>
          </a:p>
        </p:txBody>
      </p:sp>
      <p:pic>
        <p:nvPicPr>
          <p:cNvPr id="5128" name="Picture 8" descr="Картинки режим дня (35 фото) • Прикольные картинки и позитив">
            <a:extLst>
              <a:ext uri="{FF2B5EF4-FFF2-40B4-BE49-F238E27FC236}">
                <a16:creationId xmlns:a16="http://schemas.microsoft.com/office/drawing/2014/main" id="{8D1B87C0-B6C2-49F5-A6E8-64AEF569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276" y="61699"/>
            <a:ext cx="1872208" cy="14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12A46B9D-6069-4BEC-AA80-8B17056B5D61}"/>
              </a:ext>
            </a:extLst>
          </p:cNvPr>
          <p:cNvCxnSpPr>
            <a:cxnSpLocks/>
          </p:cNvCxnSpPr>
          <p:nvPr/>
        </p:nvCxnSpPr>
        <p:spPr>
          <a:xfrm flipV="1">
            <a:off x="4573420" y="2492896"/>
            <a:ext cx="0" cy="34691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58384"/>
      </p:ext>
    </p:extLst>
  </p:cSld>
  <p:clrMapOvr>
    <a:masterClrMapping/>
  </p:clrMapOvr>
  <p:transition spd="slow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1052</TotalTime>
  <Words>465</Words>
  <Application>Microsoft Office PowerPoint</Application>
  <PresentationFormat>Экран (4:3)</PresentationFormat>
  <Paragraphs>86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Constantia</vt:lpstr>
      <vt:lpstr>Segoe Print</vt:lpstr>
      <vt:lpstr>Segoe UI Black</vt:lpstr>
      <vt:lpstr>Symbol</vt:lpstr>
      <vt:lpstr>Times New Roman</vt:lpstr>
      <vt:lpstr>Wingdings</vt:lpstr>
      <vt:lpstr>Wingdings 2</vt:lpstr>
      <vt:lpstr>Поток</vt:lpstr>
      <vt:lpstr>Презентация PowerPoint</vt:lpstr>
      <vt:lpstr>Загадка</vt:lpstr>
      <vt:lpstr>Презентация PowerPoint</vt:lpstr>
      <vt:lpstr> Пригадаємо вивчене</vt:lpstr>
      <vt:lpstr>Фактори здоров'я</vt:lpstr>
      <vt:lpstr>Ознаки здоров'я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Solnce</dc:creator>
  <cp:lastModifiedBy>Нововодолазький ліцей 3</cp:lastModifiedBy>
  <cp:revision>109</cp:revision>
  <dcterms:created xsi:type="dcterms:W3CDTF">2014-06-27T05:42:40Z</dcterms:created>
  <dcterms:modified xsi:type="dcterms:W3CDTF">2026-01-30T05:25:27Z</dcterms:modified>
</cp:coreProperties>
</file>