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nva Sans" panose="020B0604020202020204" charset="0"/>
      <p:regular r:id="rId23"/>
    </p:embeddedFont>
    <p:embeddedFont>
      <p:font typeface="Canva Sans Bold" panose="020B0604020202020204" charset="0"/>
      <p:regular r:id="rId24"/>
    </p:embeddedFont>
    <p:embeddedFont>
      <p:font typeface="Chunk Five" panose="020B0604020202020204" charset="0"/>
      <p:regular r:id="rId25"/>
    </p:embeddedFont>
    <p:embeddedFont>
      <p:font typeface="Dekko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3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2275" y="7497869"/>
            <a:ext cx="19232550" cy="3086100"/>
            <a:chOff x="0" y="0"/>
            <a:chExt cx="5065363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65363" cy="812800"/>
            </a:xfrm>
            <a:custGeom>
              <a:avLst/>
              <a:gdLst/>
              <a:ahLst/>
              <a:cxnLst/>
              <a:rect l="l" t="t" r="r" b="b"/>
              <a:pathLst>
                <a:path w="5065363" h="812800">
                  <a:moveTo>
                    <a:pt x="0" y="0"/>
                  </a:moveTo>
                  <a:lnTo>
                    <a:pt x="5065363" y="0"/>
                  </a:lnTo>
                  <a:lnTo>
                    <a:pt x="506536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6536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7347911" cy="7497869"/>
          </a:xfrm>
          <a:custGeom>
            <a:avLst/>
            <a:gdLst/>
            <a:ahLst/>
            <a:cxnLst/>
            <a:rect l="l" t="t" r="r" b="b"/>
            <a:pathLst>
              <a:path w="7347911" h="7497869">
                <a:moveTo>
                  <a:pt x="0" y="0"/>
                </a:moveTo>
                <a:lnTo>
                  <a:pt x="7347911" y="0"/>
                </a:lnTo>
                <a:lnTo>
                  <a:pt x="7347911" y="7497869"/>
                </a:lnTo>
                <a:lnTo>
                  <a:pt x="0" y="7497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558395" y="915268"/>
            <a:ext cx="8700905" cy="2240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6000">
                <a:solidFill>
                  <a:srgbClr val="3A1D1D"/>
                </a:solidFill>
                <a:latin typeface="Chunk Five"/>
                <a:ea typeface="Chunk Five"/>
                <a:cs typeface="Chunk Five"/>
                <a:sym typeface="Chunk Five"/>
              </a:rPr>
              <a:t>Гендерна соціалізація: </a:t>
            </a:r>
          </a:p>
          <a:p>
            <a:pPr algn="ctr">
              <a:lnSpc>
                <a:spcPts val="5460"/>
              </a:lnSpc>
            </a:pPr>
            <a:r>
              <a:rPr lang="en-US" sz="6000">
                <a:solidFill>
                  <a:srgbClr val="3A1D1D"/>
                </a:solidFill>
                <a:latin typeface="Chunk Five"/>
                <a:ea typeface="Chunk Five"/>
                <a:cs typeface="Chunk Five"/>
                <a:sym typeface="Chunk Five"/>
              </a:rPr>
              <a:t>як ми вчимося бути чоловіками і жінками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3174" y="1998264"/>
            <a:ext cx="13045714" cy="832490"/>
            <a:chOff x="0" y="0"/>
            <a:chExt cx="3435908" cy="2192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5908" cy="219257"/>
            </a:xfrm>
            <a:custGeom>
              <a:avLst/>
              <a:gdLst/>
              <a:ahLst/>
              <a:cxnLst/>
              <a:rect l="l" t="t" r="r" b="b"/>
              <a:pathLst>
                <a:path w="3435908" h="219257">
                  <a:moveTo>
                    <a:pt x="30266" y="0"/>
                  </a:moveTo>
                  <a:lnTo>
                    <a:pt x="3405643" y="0"/>
                  </a:lnTo>
                  <a:cubicBezTo>
                    <a:pt x="3422358" y="0"/>
                    <a:pt x="3435908" y="13550"/>
                    <a:pt x="3435908" y="30266"/>
                  </a:cubicBezTo>
                  <a:lnTo>
                    <a:pt x="3435908" y="188991"/>
                  </a:lnTo>
                  <a:cubicBezTo>
                    <a:pt x="3435908" y="197018"/>
                    <a:pt x="3432720" y="204716"/>
                    <a:pt x="3427044" y="210392"/>
                  </a:cubicBezTo>
                  <a:cubicBezTo>
                    <a:pt x="3421368" y="216068"/>
                    <a:pt x="3413670" y="219257"/>
                    <a:pt x="3405643" y="219257"/>
                  </a:cubicBezTo>
                  <a:lnTo>
                    <a:pt x="30266" y="219257"/>
                  </a:lnTo>
                  <a:cubicBezTo>
                    <a:pt x="13550" y="219257"/>
                    <a:pt x="0" y="205706"/>
                    <a:pt x="0" y="188991"/>
                  </a:cubicBezTo>
                  <a:lnTo>
                    <a:pt x="0" y="30266"/>
                  </a:lnTo>
                  <a:cubicBezTo>
                    <a:pt x="0" y="22239"/>
                    <a:pt x="3189" y="14541"/>
                    <a:pt x="8865" y="8865"/>
                  </a:cubicBezTo>
                  <a:cubicBezTo>
                    <a:pt x="14541" y="3189"/>
                    <a:pt x="22239" y="0"/>
                    <a:pt x="30266" y="0"/>
                  </a:cubicBezTo>
                  <a:close/>
                </a:path>
              </a:pathLst>
            </a:custGeom>
            <a:solidFill>
              <a:srgbClr val="F6BF6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435908" cy="266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Занижена самооцінка.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3174" y="5937826"/>
            <a:ext cx="13045714" cy="4251902"/>
            <a:chOff x="0" y="0"/>
            <a:chExt cx="3435908" cy="11198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35908" cy="1119842"/>
            </a:xfrm>
            <a:custGeom>
              <a:avLst/>
              <a:gdLst/>
              <a:ahLst/>
              <a:cxnLst/>
              <a:rect l="l" t="t" r="r" b="b"/>
              <a:pathLst>
                <a:path w="3435908" h="1119842">
                  <a:moveTo>
                    <a:pt x="59345" y="0"/>
                  </a:moveTo>
                  <a:lnTo>
                    <a:pt x="3376564" y="0"/>
                  </a:lnTo>
                  <a:cubicBezTo>
                    <a:pt x="3409339" y="0"/>
                    <a:pt x="3435908" y="26569"/>
                    <a:pt x="3435908" y="59345"/>
                  </a:cubicBezTo>
                  <a:lnTo>
                    <a:pt x="3435908" y="1060498"/>
                  </a:lnTo>
                  <a:cubicBezTo>
                    <a:pt x="3435908" y="1076237"/>
                    <a:pt x="3429656" y="1091332"/>
                    <a:pt x="3418527" y="1102461"/>
                  </a:cubicBezTo>
                  <a:cubicBezTo>
                    <a:pt x="3407397" y="1113590"/>
                    <a:pt x="3392303" y="1119842"/>
                    <a:pt x="3376564" y="1119842"/>
                  </a:cubicBezTo>
                  <a:lnTo>
                    <a:pt x="59345" y="1119842"/>
                  </a:lnTo>
                  <a:cubicBezTo>
                    <a:pt x="26569" y="1119842"/>
                    <a:pt x="0" y="1093273"/>
                    <a:pt x="0" y="1060498"/>
                  </a:cubicBezTo>
                  <a:lnTo>
                    <a:pt x="0" y="59345"/>
                  </a:lnTo>
                  <a:cubicBezTo>
                    <a:pt x="0" y="26569"/>
                    <a:pt x="26569" y="0"/>
                    <a:pt x="59345" y="0"/>
                  </a:cubicBezTo>
                  <a:close/>
                </a:path>
              </a:pathLst>
            </a:custGeom>
            <a:solidFill>
              <a:srgbClr val="F9F5F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435908" cy="1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Приклади:</a:t>
              </a:r>
              <a:r>
                <a:rPr lang="en-US" sz="2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</a:p>
            <a:p>
              <a:pPr algn="ctr">
                <a:lnSpc>
                  <a:spcPts val="2800"/>
                </a:lnSpc>
              </a:pPr>
              <a:endPara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Чоловіки можуть боятися просити психологічної допомоги через стереотип «справжній чоловік усе витримає».</a:t>
              </a:r>
            </a:p>
            <a:p>
              <a:pPr algn="ctr">
                <a:lnSpc>
                  <a:spcPts val="2800"/>
                </a:lnSpc>
              </a:pPr>
              <a:endPara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Чоловіки можуть уникати участі у догляді за дітьми або домашніх справах через стереотип «піклуватися про сім’ю — жіноча справа».</a:t>
              </a:r>
            </a:p>
            <a:p>
              <a:pPr algn="ctr">
                <a:lnSpc>
                  <a:spcPts val="2800"/>
                </a:lnSpc>
              </a:pPr>
              <a:endPara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Дівчата можуть відчувати тиск виглядати «ідеально» через стереотипи про зовнішність і жіночність.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3174" y="375890"/>
            <a:ext cx="13045714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3A1D1D"/>
                </a:solidFill>
                <a:latin typeface="Chunk Five"/>
                <a:ea typeface="Chunk Five"/>
                <a:cs typeface="Chunk Five"/>
                <a:sym typeface="Chunk Five"/>
              </a:rPr>
              <a:t>Наслідки стереотипів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83174" y="3968045"/>
            <a:ext cx="13045714" cy="832490"/>
            <a:chOff x="0" y="0"/>
            <a:chExt cx="3435908" cy="21925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35908" cy="219257"/>
            </a:xfrm>
            <a:custGeom>
              <a:avLst/>
              <a:gdLst/>
              <a:ahLst/>
              <a:cxnLst/>
              <a:rect l="l" t="t" r="r" b="b"/>
              <a:pathLst>
                <a:path w="3435908" h="219257">
                  <a:moveTo>
                    <a:pt x="30266" y="0"/>
                  </a:moveTo>
                  <a:lnTo>
                    <a:pt x="3405643" y="0"/>
                  </a:lnTo>
                  <a:cubicBezTo>
                    <a:pt x="3422358" y="0"/>
                    <a:pt x="3435908" y="13550"/>
                    <a:pt x="3435908" y="30266"/>
                  </a:cubicBezTo>
                  <a:lnTo>
                    <a:pt x="3435908" y="188991"/>
                  </a:lnTo>
                  <a:cubicBezTo>
                    <a:pt x="3435908" y="197018"/>
                    <a:pt x="3432720" y="204716"/>
                    <a:pt x="3427044" y="210392"/>
                  </a:cubicBezTo>
                  <a:cubicBezTo>
                    <a:pt x="3421368" y="216068"/>
                    <a:pt x="3413670" y="219257"/>
                    <a:pt x="3405643" y="219257"/>
                  </a:cubicBezTo>
                  <a:lnTo>
                    <a:pt x="30266" y="219257"/>
                  </a:lnTo>
                  <a:cubicBezTo>
                    <a:pt x="13550" y="219257"/>
                    <a:pt x="0" y="205706"/>
                    <a:pt x="0" y="188991"/>
                  </a:cubicBezTo>
                  <a:lnTo>
                    <a:pt x="0" y="30266"/>
                  </a:lnTo>
                  <a:cubicBezTo>
                    <a:pt x="0" y="22239"/>
                    <a:pt x="3189" y="14541"/>
                    <a:pt x="8865" y="8865"/>
                  </a:cubicBezTo>
                  <a:cubicBezTo>
                    <a:pt x="14541" y="3189"/>
                    <a:pt x="22239" y="0"/>
                    <a:pt x="30266" y="0"/>
                  </a:cubicBezTo>
                  <a:close/>
                </a:path>
              </a:pathLst>
            </a:custGeom>
            <a:solidFill>
              <a:srgbClr val="F6BF6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435908" cy="266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Обмеження у виборі професії чи стилю життя.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5125" y="2983154"/>
            <a:ext cx="13045714" cy="832490"/>
            <a:chOff x="0" y="0"/>
            <a:chExt cx="3435908" cy="21925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35908" cy="219257"/>
            </a:xfrm>
            <a:custGeom>
              <a:avLst/>
              <a:gdLst/>
              <a:ahLst/>
              <a:cxnLst/>
              <a:rect l="l" t="t" r="r" b="b"/>
              <a:pathLst>
                <a:path w="3435908" h="219257">
                  <a:moveTo>
                    <a:pt x="30266" y="0"/>
                  </a:moveTo>
                  <a:lnTo>
                    <a:pt x="3405643" y="0"/>
                  </a:lnTo>
                  <a:cubicBezTo>
                    <a:pt x="3422358" y="0"/>
                    <a:pt x="3435908" y="13550"/>
                    <a:pt x="3435908" y="30266"/>
                  </a:cubicBezTo>
                  <a:lnTo>
                    <a:pt x="3435908" y="188991"/>
                  </a:lnTo>
                  <a:cubicBezTo>
                    <a:pt x="3435908" y="197018"/>
                    <a:pt x="3432720" y="204716"/>
                    <a:pt x="3427044" y="210392"/>
                  </a:cubicBezTo>
                  <a:cubicBezTo>
                    <a:pt x="3421368" y="216068"/>
                    <a:pt x="3413670" y="219257"/>
                    <a:pt x="3405643" y="219257"/>
                  </a:cubicBezTo>
                  <a:lnTo>
                    <a:pt x="30266" y="219257"/>
                  </a:lnTo>
                  <a:cubicBezTo>
                    <a:pt x="13550" y="219257"/>
                    <a:pt x="0" y="205706"/>
                    <a:pt x="0" y="188991"/>
                  </a:cubicBezTo>
                  <a:lnTo>
                    <a:pt x="0" y="30266"/>
                  </a:lnTo>
                  <a:cubicBezTo>
                    <a:pt x="0" y="22239"/>
                    <a:pt x="3189" y="14541"/>
                    <a:pt x="8865" y="8865"/>
                  </a:cubicBezTo>
                  <a:cubicBezTo>
                    <a:pt x="14541" y="3189"/>
                    <a:pt x="22239" y="0"/>
                    <a:pt x="30266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3435908" cy="266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Страх проявляти індивідуальність.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5125" y="4952935"/>
            <a:ext cx="13045714" cy="832490"/>
            <a:chOff x="0" y="0"/>
            <a:chExt cx="3435908" cy="21925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435908" cy="219257"/>
            </a:xfrm>
            <a:custGeom>
              <a:avLst/>
              <a:gdLst/>
              <a:ahLst/>
              <a:cxnLst/>
              <a:rect l="l" t="t" r="r" b="b"/>
              <a:pathLst>
                <a:path w="3435908" h="219257">
                  <a:moveTo>
                    <a:pt x="30266" y="0"/>
                  </a:moveTo>
                  <a:lnTo>
                    <a:pt x="3405643" y="0"/>
                  </a:lnTo>
                  <a:cubicBezTo>
                    <a:pt x="3422358" y="0"/>
                    <a:pt x="3435908" y="13550"/>
                    <a:pt x="3435908" y="30266"/>
                  </a:cubicBezTo>
                  <a:lnTo>
                    <a:pt x="3435908" y="188991"/>
                  </a:lnTo>
                  <a:cubicBezTo>
                    <a:pt x="3435908" y="197018"/>
                    <a:pt x="3432720" y="204716"/>
                    <a:pt x="3427044" y="210392"/>
                  </a:cubicBezTo>
                  <a:cubicBezTo>
                    <a:pt x="3421368" y="216068"/>
                    <a:pt x="3413670" y="219257"/>
                    <a:pt x="3405643" y="219257"/>
                  </a:cubicBezTo>
                  <a:lnTo>
                    <a:pt x="30266" y="219257"/>
                  </a:lnTo>
                  <a:cubicBezTo>
                    <a:pt x="13550" y="219257"/>
                    <a:pt x="0" y="205706"/>
                    <a:pt x="0" y="188991"/>
                  </a:cubicBezTo>
                  <a:lnTo>
                    <a:pt x="0" y="30266"/>
                  </a:lnTo>
                  <a:cubicBezTo>
                    <a:pt x="0" y="22239"/>
                    <a:pt x="3189" y="14541"/>
                    <a:pt x="8865" y="8865"/>
                  </a:cubicBezTo>
                  <a:cubicBezTo>
                    <a:pt x="14541" y="3189"/>
                    <a:pt x="22239" y="0"/>
                    <a:pt x="30266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3435908" cy="266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Дискримінація та гендерна нерівність.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2978085" y="5063371"/>
            <a:ext cx="5309915" cy="5223629"/>
          </a:xfrm>
          <a:custGeom>
            <a:avLst/>
            <a:gdLst/>
            <a:ahLst/>
            <a:cxnLst/>
            <a:rect l="l" t="t" r="r" b="b"/>
            <a:pathLst>
              <a:path w="5309915" h="5223629">
                <a:moveTo>
                  <a:pt x="0" y="0"/>
                </a:moveTo>
                <a:lnTo>
                  <a:pt x="5309915" y="0"/>
                </a:lnTo>
                <a:lnTo>
                  <a:pt x="5309915" y="5223629"/>
                </a:lnTo>
                <a:lnTo>
                  <a:pt x="0" y="52236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3174" y="1998264"/>
            <a:ext cx="13045714" cy="832490"/>
            <a:chOff x="0" y="0"/>
            <a:chExt cx="3435908" cy="2192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5908" cy="219257"/>
            </a:xfrm>
            <a:custGeom>
              <a:avLst/>
              <a:gdLst/>
              <a:ahLst/>
              <a:cxnLst/>
              <a:rect l="l" t="t" r="r" b="b"/>
              <a:pathLst>
                <a:path w="3435908" h="219257">
                  <a:moveTo>
                    <a:pt x="30266" y="0"/>
                  </a:moveTo>
                  <a:lnTo>
                    <a:pt x="3405643" y="0"/>
                  </a:lnTo>
                  <a:cubicBezTo>
                    <a:pt x="3422358" y="0"/>
                    <a:pt x="3435908" y="13550"/>
                    <a:pt x="3435908" y="30266"/>
                  </a:cubicBezTo>
                  <a:lnTo>
                    <a:pt x="3435908" y="188991"/>
                  </a:lnTo>
                  <a:cubicBezTo>
                    <a:pt x="3435908" y="197018"/>
                    <a:pt x="3432720" y="204716"/>
                    <a:pt x="3427044" y="210392"/>
                  </a:cubicBezTo>
                  <a:cubicBezTo>
                    <a:pt x="3421368" y="216068"/>
                    <a:pt x="3413670" y="219257"/>
                    <a:pt x="3405643" y="219257"/>
                  </a:cubicBezTo>
                  <a:lnTo>
                    <a:pt x="30266" y="219257"/>
                  </a:lnTo>
                  <a:cubicBezTo>
                    <a:pt x="13550" y="219257"/>
                    <a:pt x="0" y="205706"/>
                    <a:pt x="0" y="188991"/>
                  </a:cubicBezTo>
                  <a:lnTo>
                    <a:pt x="0" y="30266"/>
                  </a:lnTo>
                  <a:cubicBezTo>
                    <a:pt x="0" y="22239"/>
                    <a:pt x="3189" y="14541"/>
                    <a:pt x="8865" y="8865"/>
                  </a:cubicBezTo>
                  <a:cubicBezTo>
                    <a:pt x="14541" y="3189"/>
                    <a:pt x="22239" y="0"/>
                    <a:pt x="30266" y="0"/>
                  </a:cubicBezTo>
                  <a:close/>
                </a:path>
              </a:pathLst>
            </a:custGeom>
            <a:solidFill>
              <a:srgbClr val="F6BF6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435908" cy="27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Аналізувати власні реакції: чому ми так думаємо?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3174" y="375890"/>
            <a:ext cx="13045714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3A1D1D"/>
                </a:solidFill>
                <a:latin typeface="Chunk Five"/>
                <a:ea typeface="Chunk Five"/>
                <a:cs typeface="Chunk Five"/>
                <a:sym typeface="Chunk Five"/>
              </a:rPr>
              <a:t>Як розпізнати упередження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83174" y="5518145"/>
            <a:ext cx="13045714" cy="832490"/>
            <a:chOff x="0" y="0"/>
            <a:chExt cx="3435908" cy="2192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35908" cy="219257"/>
            </a:xfrm>
            <a:custGeom>
              <a:avLst/>
              <a:gdLst/>
              <a:ahLst/>
              <a:cxnLst/>
              <a:rect l="l" t="t" r="r" b="b"/>
              <a:pathLst>
                <a:path w="3435908" h="219257">
                  <a:moveTo>
                    <a:pt x="30266" y="0"/>
                  </a:moveTo>
                  <a:lnTo>
                    <a:pt x="3405643" y="0"/>
                  </a:lnTo>
                  <a:cubicBezTo>
                    <a:pt x="3422358" y="0"/>
                    <a:pt x="3435908" y="13550"/>
                    <a:pt x="3435908" y="30266"/>
                  </a:cubicBezTo>
                  <a:lnTo>
                    <a:pt x="3435908" y="188991"/>
                  </a:lnTo>
                  <a:cubicBezTo>
                    <a:pt x="3435908" y="197018"/>
                    <a:pt x="3432720" y="204716"/>
                    <a:pt x="3427044" y="210392"/>
                  </a:cubicBezTo>
                  <a:cubicBezTo>
                    <a:pt x="3421368" y="216068"/>
                    <a:pt x="3413670" y="219257"/>
                    <a:pt x="3405643" y="219257"/>
                  </a:cubicBezTo>
                  <a:lnTo>
                    <a:pt x="30266" y="219257"/>
                  </a:lnTo>
                  <a:cubicBezTo>
                    <a:pt x="13550" y="219257"/>
                    <a:pt x="0" y="205706"/>
                    <a:pt x="0" y="188991"/>
                  </a:cubicBezTo>
                  <a:lnTo>
                    <a:pt x="0" y="30266"/>
                  </a:lnTo>
                  <a:cubicBezTo>
                    <a:pt x="0" y="22239"/>
                    <a:pt x="3189" y="14541"/>
                    <a:pt x="8865" y="8865"/>
                  </a:cubicBezTo>
                  <a:cubicBezTo>
                    <a:pt x="14541" y="3189"/>
                    <a:pt x="22239" y="0"/>
                    <a:pt x="30266" y="0"/>
                  </a:cubicBezTo>
                  <a:close/>
                </a:path>
              </a:pathLst>
            </a:custGeom>
            <a:solidFill>
              <a:srgbClr val="F6BF6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3435908" cy="27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Спостерігати за стереотипними очікуваннями у оточенні.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83174" y="3661315"/>
            <a:ext cx="13045714" cy="1204652"/>
            <a:chOff x="0" y="0"/>
            <a:chExt cx="3435908" cy="3172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35908" cy="317275"/>
            </a:xfrm>
            <a:custGeom>
              <a:avLst/>
              <a:gdLst/>
              <a:ahLst/>
              <a:cxnLst/>
              <a:rect l="l" t="t" r="r" b="b"/>
              <a:pathLst>
                <a:path w="3435908" h="317275">
                  <a:moveTo>
                    <a:pt x="30266" y="0"/>
                  </a:moveTo>
                  <a:lnTo>
                    <a:pt x="3405643" y="0"/>
                  </a:lnTo>
                  <a:cubicBezTo>
                    <a:pt x="3422358" y="0"/>
                    <a:pt x="3435908" y="13550"/>
                    <a:pt x="3435908" y="30266"/>
                  </a:cubicBezTo>
                  <a:lnTo>
                    <a:pt x="3435908" y="287009"/>
                  </a:lnTo>
                  <a:cubicBezTo>
                    <a:pt x="3435908" y="295036"/>
                    <a:pt x="3432720" y="302734"/>
                    <a:pt x="3427044" y="308410"/>
                  </a:cubicBezTo>
                  <a:cubicBezTo>
                    <a:pt x="3421368" y="314086"/>
                    <a:pt x="3413670" y="317275"/>
                    <a:pt x="3405643" y="317275"/>
                  </a:cubicBezTo>
                  <a:lnTo>
                    <a:pt x="30266" y="317275"/>
                  </a:lnTo>
                  <a:cubicBezTo>
                    <a:pt x="13550" y="317275"/>
                    <a:pt x="0" y="303724"/>
                    <a:pt x="0" y="287009"/>
                  </a:cubicBezTo>
                  <a:lnTo>
                    <a:pt x="0" y="30266"/>
                  </a:lnTo>
                  <a:cubicBezTo>
                    <a:pt x="0" y="22239"/>
                    <a:pt x="3189" y="14541"/>
                    <a:pt x="8865" y="8865"/>
                  </a:cubicBezTo>
                  <a:cubicBezTo>
                    <a:pt x="14541" y="3189"/>
                    <a:pt x="22239" y="0"/>
                    <a:pt x="30266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3435908" cy="374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Звертати увагу на мову </a:t>
              </a:r>
            </a:p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(уникати фраз «по-жіночому», «по-чоловічому»).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07818" y="7002696"/>
            <a:ext cx="12921070" cy="832490"/>
            <a:chOff x="0" y="0"/>
            <a:chExt cx="3403080" cy="21925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03080" cy="219257"/>
            </a:xfrm>
            <a:custGeom>
              <a:avLst/>
              <a:gdLst/>
              <a:ahLst/>
              <a:cxnLst/>
              <a:rect l="l" t="t" r="r" b="b"/>
              <a:pathLst>
                <a:path w="3403080" h="219257">
                  <a:moveTo>
                    <a:pt x="30558" y="0"/>
                  </a:moveTo>
                  <a:lnTo>
                    <a:pt x="3372522" y="0"/>
                  </a:lnTo>
                  <a:cubicBezTo>
                    <a:pt x="3380627" y="0"/>
                    <a:pt x="3388399" y="3219"/>
                    <a:pt x="3394130" y="8950"/>
                  </a:cubicBezTo>
                  <a:cubicBezTo>
                    <a:pt x="3399861" y="14681"/>
                    <a:pt x="3403080" y="22453"/>
                    <a:pt x="3403080" y="30558"/>
                  </a:cubicBezTo>
                  <a:lnTo>
                    <a:pt x="3403080" y="188699"/>
                  </a:lnTo>
                  <a:cubicBezTo>
                    <a:pt x="3403080" y="205576"/>
                    <a:pt x="3389399" y="219257"/>
                    <a:pt x="3372522" y="219257"/>
                  </a:cubicBezTo>
                  <a:lnTo>
                    <a:pt x="30558" y="219257"/>
                  </a:lnTo>
                  <a:cubicBezTo>
                    <a:pt x="13681" y="219257"/>
                    <a:pt x="0" y="205576"/>
                    <a:pt x="0" y="188699"/>
                  </a:cubicBezTo>
                  <a:lnTo>
                    <a:pt x="0" y="30558"/>
                  </a:lnTo>
                  <a:cubicBezTo>
                    <a:pt x="0" y="13681"/>
                    <a:pt x="13681" y="0"/>
                    <a:pt x="30558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3403080" cy="27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Критично ставитися до інформації у ЗМІ.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07818" y="8482886"/>
            <a:ext cx="13045714" cy="1204652"/>
            <a:chOff x="0" y="0"/>
            <a:chExt cx="3435908" cy="3172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435908" cy="317275"/>
            </a:xfrm>
            <a:custGeom>
              <a:avLst/>
              <a:gdLst/>
              <a:ahLst/>
              <a:cxnLst/>
              <a:rect l="l" t="t" r="r" b="b"/>
              <a:pathLst>
                <a:path w="3435908" h="317275">
                  <a:moveTo>
                    <a:pt x="30266" y="0"/>
                  </a:moveTo>
                  <a:lnTo>
                    <a:pt x="3405643" y="0"/>
                  </a:lnTo>
                  <a:cubicBezTo>
                    <a:pt x="3422358" y="0"/>
                    <a:pt x="3435908" y="13550"/>
                    <a:pt x="3435908" y="30266"/>
                  </a:cubicBezTo>
                  <a:lnTo>
                    <a:pt x="3435908" y="287009"/>
                  </a:lnTo>
                  <a:cubicBezTo>
                    <a:pt x="3435908" y="295036"/>
                    <a:pt x="3432720" y="302734"/>
                    <a:pt x="3427044" y="308410"/>
                  </a:cubicBezTo>
                  <a:cubicBezTo>
                    <a:pt x="3421368" y="314086"/>
                    <a:pt x="3413670" y="317275"/>
                    <a:pt x="3405643" y="317275"/>
                  </a:cubicBezTo>
                  <a:lnTo>
                    <a:pt x="30266" y="317275"/>
                  </a:lnTo>
                  <a:cubicBezTo>
                    <a:pt x="13550" y="317275"/>
                    <a:pt x="0" y="303724"/>
                    <a:pt x="0" y="287009"/>
                  </a:cubicBezTo>
                  <a:lnTo>
                    <a:pt x="0" y="30266"/>
                  </a:lnTo>
                  <a:cubicBezTo>
                    <a:pt x="0" y="22239"/>
                    <a:pt x="3189" y="14541"/>
                    <a:pt x="8865" y="8865"/>
                  </a:cubicBezTo>
                  <a:cubicBezTo>
                    <a:pt x="14541" y="3189"/>
                    <a:pt x="22239" y="0"/>
                    <a:pt x="30266" y="0"/>
                  </a:cubicBezTo>
                  <a:close/>
                </a:path>
              </a:pathLst>
            </a:custGeom>
            <a:solidFill>
              <a:srgbClr val="F6BF6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3435908" cy="374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Запитувати себе та інших про мотиви — чому певну поведінку чи роль вважають «правильною» для чоловіка чи жінки.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3353532" y="5383372"/>
            <a:ext cx="4934468" cy="4903628"/>
          </a:xfrm>
          <a:custGeom>
            <a:avLst/>
            <a:gdLst/>
            <a:ahLst/>
            <a:cxnLst/>
            <a:rect l="l" t="t" r="r" b="b"/>
            <a:pathLst>
              <a:path w="4934468" h="4903628">
                <a:moveTo>
                  <a:pt x="0" y="0"/>
                </a:moveTo>
                <a:lnTo>
                  <a:pt x="4934468" y="0"/>
                </a:lnTo>
                <a:lnTo>
                  <a:pt x="4934468" y="4903628"/>
                </a:lnTo>
                <a:lnTo>
                  <a:pt x="0" y="4903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9190" y="2009144"/>
            <a:ext cx="13671495" cy="971736"/>
            <a:chOff x="0" y="0"/>
            <a:chExt cx="3600723" cy="2559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0723" cy="255931"/>
            </a:xfrm>
            <a:custGeom>
              <a:avLst/>
              <a:gdLst/>
              <a:ahLst/>
              <a:cxnLst/>
              <a:rect l="l" t="t" r="r" b="b"/>
              <a:pathLst>
                <a:path w="3600723" h="255931">
                  <a:moveTo>
                    <a:pt x="56628" y="0"/>
                  </a:moveTo>
                  <a:lnTo>
                    <a:pt x="3544095" y="0"/>
                  </a:lnTo>
                  <a:cubicBezTo>
                    <a:pt x="3559113" y="0"/>
                    <a:pt x="3573517" y="5966"/>
                    <a:pt x="3584137" y="16586"/>
                  </a:cubicBezTo>
                  <a:cubicBezTo>
                    <a:pt x="3594757" y="27206"/>
                    <a:pt x="3600723" y="41609"/>
                    <a:pt x="3600723" y="56628"/>
                  </a:cubicBezTo>
                  <a:lnTo>
                    <a:pt x="3600723" y="199302"/>
                  </a:lnTo>
                  <a:cubicBezTo>
                    <a:pt x="3600723" y="230577"/>
                    <a:pt x="3575370" y="255931"/>
                    <a:pt x="3544095" y="255931"/>
                  </a:cubicBezTo>
                  <a:lnTo>
                    <a:pt x="56628" y="255931"/>
                  </a:lnTo>
                  <a:cubicBezTo>
                    <a:pt x="25353" y="255931"/>
                    <a:pt x="0" y="230577"/>
                    <a:pt x="0" y="199302"/>
                  </a:cubicBezTo>
                  <a:lnTo>
                    <a:pt x="0" y="56628"/>
                  </a:lnTo>
                  <a:cubicBezTo>
                    <a:pt x="0" y="25353"/>
                    <a:pt x="25353" y="0"/>
                    <a:pt x="56628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600723" cy="303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Здатність розуміти та поважати гендерні відмінності без дискримінації.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9190" y="279776"/>
            <a:ext cx="10198333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3A1D1D"/>
                </a:solidFill>
                <a:latin typeface="Chunk Five"/>
                <a:ea typeface="Chunk Five"/>
                <a:cs typeface="Chunk Five"/>
                <a:sym typeface="Chunk Five"/>
              </a:rPr>
              <a:t>Гендерна чутливість</a:t>
            </a:r>
          </a:p>
        </p:txBody>
      </p:sp>
      <p:sp>
        <p:nvSpPr>
          <p:cNvPr id="6" name="Freeform 6"/>
          <p:cNvSpPr/>
          <p:nvPr/>
        </p:nvSpPr>
        <p:spPr>
          <a:xfrm>
            <a:off x="13741260" y="6172200"/>
            <a:ext cx="4546740" cy="4114800"/>
          </a:xfrm>
          <a:custGeom>
            <a:avLst/>
            <a:gdLst/>
            <a:ahLst/>
            <a:cxnLst/>
            <a:rect l="l" t="t" r="r" b="b"/>
            <a:pathLst>
              <a:path w="4546740" h="4114800">
                <a:moveTo>
                  <a:pt x="0" y="0"/>
                </a:moveTo>
                <a:lnTo>
                  <a:pt x="4546740" y="0"/>
                </a:lnTo>
                <a:lnTo>
                  <a:pt x="45467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09190" y="3311605"/>
            <a:ext cx="13671495" cy="971736"/>
            <a:chOff x="0" y="0"/>
            <a:chExt cx="3600723" cy="2559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00723" cy="255931"/>
            </a:xfrm>
            <a:custGeom>
              <a:avLst/>
              <a:gdLst/>
              <a:ahLst/>
              <a:cxnLst/>
              <a:rect l="l" t="t" r="r" b="b"/>
              <a:pathLst>
                <a:path w="3600723" h="255931">
                  <a:moveTo>
                    <a:pt x="56628" y="0"/>
                  </a:moveTo>
                  <a:lnTo>
                    <a:pt x="3544095" y="0"/>
                  </a:lnTo>
                  <a:cubicBezTo>
                    <a:pt x="3559113" y="0"/>
                    <a:pt x="3573517" y="5966"/>
                    <a:pt x="3584137" y="16586"/>
                  </a:cubicBezTo>
                  <a:cubicBezTo>
                    <a:pt x="3594757" y="27206"/>
                    <a:pt x="3600723" y="41609"/>
                    <a:pt x="3600723" y="56628"/>
                  </a:cubicBezTo>
                  <a:lnTo>
                    <a:pt x="3600723" y="199302"/>
                  </a:lnTo>
                  <a:cubicBezTo>
                    <a:pt x="3600723" y="230577"/>
                    <a:pt x="3575370" y="255931"/>
                    <a:pt x="3544095" y="255931"/>
                  </a:cubicBezTo>
                  <a:lnTo>
                    <a:pt x="56628" y="255931"/>
                  </a:lnTo>
                  <a:cubicBezTo>
                    <a:pt x="25353" y="255931"/>
                    <a:pt x="0" y="230577"/>
                    <a:pt x="0" y="199302"/>
                  </a:cubicBezTo>
                  <a:lnTo>
                    <a:pt x="0" y="56628"/>
                  </a:lnTo>
                  <a:cubicBezTo>
                    <a:pt x="0" y="25353"/>
                    <a:pt x="25353" y="0"/>
                    <a:pt x="56628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600723" cy="303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Ґрунтується на емпатії, рівноправ’ї та повазі.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09190" y="4616717"/>
            <a:ext cx="13671495" cy="1003877"/>
            <a:chOff x="0" y="0"/>
            <a:chExt cx="3600723" cy="2643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600723" cy="264395"/>
            </a:xfrm>
            <a:custGeom>
              <a:avLst/>
              <a:gdLst/>
              <a:ahLst/>
              <a:cxnLst/>
              <a:rect l="l" t="t" r="r" b="b"/>
              <a:pathLst>
                <a:path w="3600723" h="264395">
                  <a:moveTo>
                    <a:pt x="56628" y="0"/>
                  </a:moveTo>
                  <a:lnTo>
                    <a:pt x="3544095" y="0"/>
                  </a:lnTo>
                  <a:cubicBezTo>
                    <a:pt x="3559113" y="0"/>
                    <a:pt x="3573517" y="5966"/>
                    <a:pt x="3584137" y="16586"/>
                  </a:cubicBezTo>
                  <a:cubicBezTo>
                    <a:pt x="3594757" y="27206"/>
                    <a:pt x="3600723" y="41609"/>
                    <a:pt x="3600723" y="56628"/>
                  </a:cubicBezTo>
                  <a:lnTo>
                    <a:pt x="3600723" y="207767"/>
                  </a:lnTo>
                  <a:cubicBezTo>
                    <a:pt x="3600723" y="239042"/>
                    <a:pt x="3575370" y="264395"/>
                    <a:pt x="3544095" y="264395"/>
                  </a:cubicBezTo>
                  <a:lnTo>
                    <a:pt x="56628" y="264395"/>
                  </a:lnTo>
                  <a:cubicBezTo>
                    <a:pt x="25353" y="264395"/>
                    <a:pt x="0" y="239042"/>
                    <a:pt x="0" y="207767"/>
                  </a:cubicBezTo>
                  <a:lnTo>
                    <a:pt x="0" y="56628"/>
                  </a:lnTo>
                  <a:cubicBezTo>
                    <a:pt x="0" y="25353"/>
                    <a:pt x="25353" y="0"/>
                    <a:pt x="56628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600723" cy="312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Сприяє усуненню упереджень та стереотипів у спілкуванні та професійному середовищі.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09190" y="5953849"/>
            <a:ext cx="13671495" cy="971736"/>
            <a:chOff x="0" y="0"/>
            <a:chExt cx="3600723" cy="2559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00723" cy="255931"/>
            </a:xfrm>
            <a:custGeom>
              <a:avLst/>
              <a:gdLst/>
              <a:ahLst/>
              <a:cxnLst/>
              <a:rect l="l" t="t" r="r" b="b"/>
              <a:pathLst>
                <a:path w="3600723" h="255931">
                  <a:moveTo>
                    <a:pt x="56628" y="0"/>
                  </a:moveTo>
                  <a:lnTo>
                    <a:pt x="3544095" y="0"/>
                  </a:lnTo>
                  <a:cubicBezTo>
                    <a:pt x="3559113" y="0"/>
                    <a:pt x="3573517" y="5966"/>
                    <a:pt x="3584137" y="16586"/>
                  </a:cubicBezTo>
                  <a:cubicBezTo>
                    <a:pt x="3594757" y="27206"/>
                    <a:pt x="3600723" y="41609"/>
                    <a:pt x="3600723" y="56628"/>
                  </a:cubicBezTo>
                  <a:lnTo>
                    <a:pt x="3600723" y="199302"/>
                  </a:lnTo>
                  <a:cubicBezTo>
                    <a:pt x="3600723" y="230577"/>
                    <a:pt x="3575370" y="255931"/>
                    <a:pt x="3544095" y="255931"/>
                  </a:cubicBezTo>
                  <a:lnTo>
                    <a:pt x="56628" y="255931"/>
                  </a:lnTo>
                  <a:cubicBezTo>
                    <a:pt x="25353" y="255931"/>
                    <a:pt x="0" y="230577"/>
                    <a:pt x="0" y="199302"/>
                  </a:cubicBezTo>
                  <a:lnTo>
                    <a:pt x="0" y="56628"/>
                  </a:lnTo>
                  <a:cubicBezTo>
                    <a:pt x="0" y="25353"/>
                    <a:pt x="25353" y="0"/>
                    <a:pt x="56628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600723" cy="303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Підтримує рівноправні стосунки в сім’ї, школі та громаді.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09190" y="7258961"/>
            <a:ext cx="13671495" cy="971736"/>
            <a:chOff x="0" y="0"/>
            <a:chExt cx="3600723" cy="2559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00723" cy="255931"/>
            </a:xfrm>
            <a:custGeom>
              <a:avLst/>
              <a:gdLst/>
              <a:ahLst/>
              <a:cxnLst/>
              <a:rect l="l" t="t" r="r" b="b"/>
              <a:pathLst>
                <a:path w="3600723" h="255931">
                  <a:moveTo>
                    <a:pt x="56628" y="0"/>
                  </a:moveTo>
                  <a:lnTo>
                    <a:pt x="3544095" y="0"/>
                  </a:lnTo>
                  <a:cubicBezTo>
                    <a:pt x="3559113" y="0"/>
                    <a:pt x="3573517" y="5966"/>
                    <a:pt x="3584137" y="16586"/>
                  </a:cubicBezTo>
                  <a:cubicBezTo>
                    <a:pt x="3594757" y="27206"/>
                    <a:pt x="3600723" y="41609"/>
                    <a:pt x="3600723" y="56628"/>
                  </a:cubicBezTo>
                  <a:lnTo>
                    <a:pt x="3600723" y="199302"/>
                  </a:lnTo>
                  <a:cubicBezTo>
                    <a:pt x="3600723" y="230577"/>
                    <a:pt x="3575370" y="255931"/>
                    <a:pt x="3544095" y="255931"/>
                  </a:cubicBezTo>
                  <a:lnTo>
                    <a:pt x="56628" y="255931"/>
                  </a:lnTo>
                  <a:cubicBezTo>
                    <a:pt x="25353" y="255931"/>
                    <a:pt x="0" y="230577"/>
                    <a:pt x="0" y="199302"/>
                  </a:cubicBezTo>
                  <a:lnTo>
                    <a:pt x="0" y="56628"/>
                  </a:lnTo>
                  <a:cubicBezTo>
                    <a:pt x="0" y="25353"/>
                    <a:pt x="25353" y="0"/>
                    <a:pt x="56628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3600723" cy="303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Заохочує критичне мислення щодо традиційних гендерних ролей.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09190" y="8564072"/>
            <a:ext cx="13671495" cy="971736"/>
            <a:chOff x="0" y="0"/>
            <a:chExt cx="3600723" cy="25593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600723" cy="255931"/>
            </a:xfrm>
            <a:custGeom>
              <a:avLst/>
              <a:gdLst/>
              <a:ahLst/>
              <a:cxnLst/>
              <a:rect l="l" t="t" r="r" b="b"/>
              <a:pathLst>
                <a:path w="3600723" h="255931">
                  <a:moveTo>
                    <a:pt x="56628" y="0"/>
                  </a:moveTo>
                  <a:lnTo>
                    <a:pt x="3544095" y="0"/>
                  </a:lnTo>
                  <a:cubicBezTo>
                    <a:pt x="3559113" y="0"/>
                    <a:pt x="3573517" y="5966"/>
                    <a:pt x="3584137" y="16586"/>
                  </a:cubicBezTo>
                  <a:cubicBezTo>
                    <a:pt x="3594757" y="27206"/>
                    <a:pt x="3600723" y="41609"/>
                    <a:pt x="3600723" y="56628"/>
                  </a:cubicBezTo>
                  <a:lnTo>
                    <a:pt x="3600723" y="199302"/>
                  </a:lnTo>
                  <a:cubicBezTo>
                    <a:pt x="3600723" y="230577"/>
                    <a:pt x="3575370" y="255931"/>
                    <a:pt x="3544095" y="255931"/>
                  </a:cubicBezTo>
                  <a:lnTo>
                    <a:pt x="56628" y="255931"/>
                  </a:lnTo>
                  <a:cubicBezTo>
                    <a:pt x="25353" y="255931"/>
                    <a:pt x="0" y="230577"/>
                    <a:pt x="0" y="199302"/>
                  </a:cubicBezTo>
                  <a:lnTo>
                    <a:pt x="0" y="56628"/>
                  </a:lnTo>
                  <a:cubicBezTo>
                    <a:pt x="0" y="25353"/>
                    <a:pt x="25353" y="0"/>
                    <a:pt x="56628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3600723" cy="303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Сприяє формуванню інклюзивного та безпечного середовища для всіх людей.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9190" y="2009144"/>
            <a:ext cx="13671495" cy="971736"/>
            <a:chOff x="0" y="0"/>
            <a:chExt cx="3600723" cy="2559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0723" cy="255931"/>
            </a:xfrm>
            <a:custGeom>
              <a:avLst/>
              <a:gdLst/>
              <a:ahLst/>
              <a:cxnLst/>
              <a:rect l="l" t="t" r="r" b="b"/>
              <a:pathLst>
                <a:path w="3600723" h="255931">
                  <a:moveTo>
                    <a:pt x="56628" y="0"/>
                  </a:moveTo>
                  <a:lnTo>
                    <a:pt x="3544095" y="0"/>
                  </a:lnTo>
                  <a:cubicBezTo>
                    <a:pt x="3559113" y="0"/>
                    <a:pt x="3573517" y="5966"/>
                    <a:pt x="3584137" y="16586"/>
                  </a:cubicBezTo>
                  <a:cubicBezTo>
                    <a:pt x="3594757" y="27206"/>
                    <a:pt x="3600723" y="41609"/>
                    <a:pt x="3600723" y="56628"/>
                  </a:cubicBezTo>
                  <a:lnTo>
                    <a:pt x="3600723" y="199302"/>
                  </a:lnTo>
                  <a:cubicBezTo>
                    <a:pt x="3600723" y="230577"/>
                    <a:pt x="3575370" y="255931"/>
                    <a:pt x="3544095" y="255931"/>
                  </a:cubicBezTo>
                  <a:lnTo>
                    <a:pt x="56628" y="255931"/>
                  </a:lnTo>
                  <a:cubicBezTo>
                    <a:pt x="25353" y="255931"/>
                    <a:pt x="0" y="230577"/>
                    <a:pt x="0" y="199302"/>
                  </a:cubicBezTo>
                  <a:lnTo>
                    <a:pt x="0" y="56628"/>
                  </a:lnTo>
                  <a:cubicBezTo>
                    <a:pt x="0" y="25353"/>
                    <a:pt x="25353" y="0"/>
                    <a:pt x="56628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600723" cy="303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Розширювати уявлення про «норму».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9190" y="3311605"/>
            <a:ext cx="13671495" cy="971736"/>
            <a:chOff x="0" y="0"/>
            <a:chExt cx="3600723" cy="2559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00723" cy="255931"/>
            </a:xfrm>
            <a:custGeom>
              <a:avLst/>
              <a:gdLst/>
              <a:ahLst/>
              <a:cxnLst/>
              <a:rect l="l" t="t" r="r" b="b"/>
              <a:pathLst>
                <a:path w="3600723" h="255931">
                  <a:moveTo>
                    <a:pt x="56628" y="0"/>
                  </a:moveTo>
                  <a:lnTo>
                    <a:pt x="3544095" y="0"/>
                  </a:lnTo>
                  <a:cubicBezTo>
                    <a:pt x="3559113" y="0"/>
                    <a:pt x="3573517" y="5966"/>
                    <a:pt x="3584137" y="16586"/>
                  </a:cubicBezTo>
                  <a:cubicBezTo>
                    <a:pt x="3594757" y="27206"/>
                    <a:pt x="3600723" y="41609"/>
                    <a:pt x="3600723" y="56628"/>
                  </a:cubicBezTo>
                  <a:lnTo>
                    <a:pt x="3600723" y="199302"/>
                  </a:lnTo>
                  <a:cubicBezTo>
                    <a:pt x="3600723" y="230577"/>
                    <a:pt x="3575370" y="255931"/>
                    <a:pt x="3544095" y="255931"/>
                  </a:cubicBezTo>
                  <a:lnTo>
                    <a:pt x="56628" y="255931"/>
                  </a:lnTo>
                  <a:cubicBezTo>
                    <a:pt x="25353" y="255931"/>
                    <a:pt x="0" y="230577"/>
                    <a:pt x="0" y="199302"/>
                  </a:cubicBezTo>
                  <a:lnTo>
                    <a:pt x="0" y="56628"/>
                  </a:lnTo>
                  <a:cubicBezTo>
                    <a:pt x="0" y="25353"/>
                    <a:pt x="25353" y="0"/>
                    <a:pt x="56628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600723" cy="303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Підтримувати дітей у виборі, незалежно від статі.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9190" y="4616717"/>
            <a:ext cx="13671495" cy="971736"/>
            <a:chOff x="0" y="0"/>
            <a:chExt cx="3600723" cy="2559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00723" cy="255931"/>
            </a:xfrm>
            <a:custGeom>
              <a:avLst/>
              <a:gdLst/>
              <a:ahLst/>
              <a:cxnLst/>
              <a:rect l="l" t="t" r="r" b="b"/>
              <a:pathLst>
                <a:path w="3600723" h="255931">
                  <a:moveTo>
                    <a:pt x="56628" y="0"/>
                  </a:moveTo>
                  <a:lnTo>
                    <a:pt x="3544095" y="0"/>
                  </a:lnTo>
                  <a:cubicBezTo>
                    <a:pt x="3559113" y="0"/>
                    <a:pt x="3573517" y="5966"/>
                    <a:pt x="3584137" y="16586"/>
                  </a:cubicBezTo>
                  <a:cubicBezTo>
                    <a:pt x="3594757" y="27206"/>
                    <a:pt x="3600723" y="41609"/>
                    <a:pt x="3600723" y="56628"/>
                  </a:cubicBezTo>
                  <a:lnTo>
                    <a:pt x="3600723" y="199302"/>
                  </a:lnTo>
                  <a:cubicBezTo>
                    <a:pt x="3600723" y="230577"/>
                    <a:pt x="3575370" y="255931"/>
                    <a:pt x="3544095" y="255931"/>
                  </a:cubicBezTo>
                  <a:lnTo>
                    <a:pt x="56628" y="255931"/>
                  </a:lnTo>
                  <a:cubicBezTo>
                    <a:pt x="25353" y="255931"/>
                    <a:pt x="0" y="230577"/>
                    <a:pt x="0" y="199302"/>
                  </a:cubicBezTo>
                  <a:lnTo>
                    <a:pt x="0" y="56628"/>
                  </a:lnTo>
                  <a:cubicBezTo>
                    <a:pt x="0" y="25353"/>
                    <a:pt x="25353" y="0"/>
                    <a:pt x="56628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600723" cy="303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Використовувати гендерно нейтральну мову.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09190" y="5953849"/>
            <a:ext cx="13671495" cy="971736"/>
            <a:chOff x="0" y="0"/>
            <a:chExt cx="3600723" cy="2559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00723" cy="255931"/>
            </a:xfrm>
            <a:custGeom>
              <a:avLst/>
              <a:gdLst/>
              <a:ahLst/>
              <a:cxnLst/>
              <a:rect l="l" t="t" r="r" b="b"/>
              <a:pathLst>
                <a:path w="3600723" h="255931">
                  <a:moveTo>
                    <a:pt x="56628" y="0"/>
                  </a:moveTo>
                  <a:lnTo>
                    <a:pt x="3544095" y="0"/>
                  </a:lnTo>
                  <a:cubicBezTo>
                    <a:pt x="3559113" y="0"/>
                    <a:pt x="3573517" y="5966"/>
                    <a:pt x="3584137" y="16586"/>
                  </a:cubicBezTo>
                  <a:cubicBezTo>
                    <a:pt x="3594757" y="27206"/>
                    <a:pt x="3600723" y="41609"/>
                    <a:pt x="3600723" y="56628"/>
                  </a:cubicBezTo>
                  <a:lnTo>
                    <a:pt x="3600723" y="199302"/>
                  </a:lnTo>
                  <a:cubicBezTo>
                    <a:pt x="3600723" y="230577"/>
                    <a:pt x="3575370" y="255931"/>
                    <a:pt x="3544095" y="255931"/>
                  </a:cubicBezTo>
                  <a:lnTo>
                    <a:pt x="56628" y="255931"/>
                  </a:lnTo>
                  <a:cubicBezTo>
                    <a:pt x="25353" y="255931"/>
                    <a:pt x="0" y="230577"/>
                    <a:pt x="0" y="199302"/>
                  </a:cubicBezTo>
                  <a:lnTo>
                    <a:pt x="0" y="56628"/>
                  </a:lnTo>
                  <a:cubicBezTo>
                    <a:pt x="0" y="25353"/>
                    <a:pt x="25353" y="0"/>
                    <a:pt x="56628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600723" cy="303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Заохочувати рівноправний розподіл обов’язків у сім’ї та школі.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09190" y="7258961"/>
            <a:ext cx="13671495" cy="971736"/>
            <a:chOff x="0" y="0"/>
            <a:chExt cx="3600723" cy="2559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00723" cy="255931"/>
            </a:xfrm>
            <a:custGeom>
              <a:avLst/>
              <a:gdLst/>
              <a:ahLst/>
              <a:cxnLst/>
              <a:rect l="l" t="t" r="r" b="b"/>
              <a:pathLst>
                <a:path w="3600723" h="255931">
                  <a:moveTo>
                    <a:pt x="56628" y="0"/>
                  </a:moveTo>
                  <a:lnTo>
                    <a:pt x="3544095" y="0"/>
                  </a:lnTo>
                  <a:cubicBezTo>
                    <a:pt x="3559113" y="0"/>
                    <a:pt x="3573517" y="5966"/>
                    <a:pt x="3584137" y="16586"/>
                  </a:cubicBezTo>
                  <a:cubicBezTo>
                    <a:pt x="3594757" y="27206"/>
                    <a:pt x="3600723" y="41609"/>
                    <a:pt x="3600723" y="56628"/>
                  </a:cubicBezTo>
                  <a:lnTo>
                    <a:pt x="3600723" y="199302"/>
                  </a:lnTo>
                  <a:cubicBezTo>
                    <a:pt x="3600723" y="230577"/>
                    <a:pt x="3575370" y="255931"/>
                    <a:pt x="3544095" y="255931"/>
                  </a:cubicBezTo>
                  <a:lnTo>
                    <a:pt x="56628" y="255931"/>
                  </a:lnTo>
                  <a:cubicBezTo>
                    <a:pt x="25353" y="255931"/>
                    <a:pt x="0" y="230577"/>
                    <a:pt x="0" y="199302"/>
                  </a:cubicBezTo>
                  <a:lnTo>
                    <a:pt x="0" y="56628"/>
                  </a:lnTo>
                  <a:cubicBezTo>
                    <a:pt x="0" y="25353"/>
                    <a:pt x="25353" y="0"/>
                    <a:pt x="56628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00723" cy="303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Критично оцінювати та обговорювати гендерні образи в медіа та рекламі.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09190" y="8564072"/>
            <a:ext cx="13671495" cy="1003877"/>
            <a:chOff x="0" y="0"/>
            <a:chExt cx="3600723" cy="26439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00723" cy="264395"/>
            </a:xfrm>
            <a:custGeom>
              <a:avLst/>
              <a:gdLst/>
              <a:ahLst/>
              <a:cxnLst/>
              <a:rect l="l" t="t" r="r" b="b"/>
              <a:pathLst>
                <a:path w="3600723" h="264395">
                  <a:moveTo>
                    <a:pt x="56628" y="0"/>
                  </a:moveTo>
                  <a:lnTo>
                    <a:pt x="3544095" y="0"/>
                  </a:lnTo>
                  <a:cubicBezTo>
                    <a:pt x="3559113" y="0"/>
                    <a:pt x="3573517" y="5966"/>
                    <a:pt x="3584137" y="16586"/>
                  </a:cubicBezTo>
                  <a:cubicBezTo>
                    <a:pt x="3594757" y="27206"/>
                    <a:pt x="3600723" y="41609"/>
                    <a:pt x="3600723" y="56628"/>
                  </a:cubicBezTo>
                  <a:lnTo>
                    <a:pt x="3600723" y="207767"/>
                  </a:lnTo>
                  <a:cubicBezTo>
                    <a:pt x="3600723" y="239042"/>
                    <a:pt x="3575370" y="264395"/>
                    <a:pt x="3544095" y="264395"/>
                  </a:cubicBezTo>
                  <a:lnTo>
                    <a:pt x="56628" y="264395"/>
                  </a:lnTo>
                  <a:cubicBezTo>
                    <a:pt x="25353" y="264395"/>
                    <a:pt x="0" y="239042"/>
                    <a:pt x="0" y="207767"/>
                  </a:cubicBezTo>
                  <a:lnTo>
                    <a:pt x="0" y="56628"/>
                  </a:lnTo>
                  <a:cubicBezTo>
                    <a:pt x="0" y="25353"/>
                    <a:pt x="25353" y="0"/>
                    <a:pt x="56628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600723" cy="312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Підтримувати відкритий діалог про рівність і повагу </a:t>
              </a: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до різних гендерних проявів.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3416633" y="6439718"/>
            <a:ext cx="4871367" cy="3848380"/>
          </a:xfrm>
          <a:custGeom>
            <a:avLst/>
            <a:gdLst/>
            <a:ahLst/>
            <a:cxnLst/>
            <a:rect l="l" t="t" r="r" b="b"/>
            <a:pathLst>
              <a:path w="4871367" h="3848380">
                <a:moveTo>
                  <a:pt x="0" y="0"/>
                </a:moveTo>
                <a:lnTo>
                  <a:pt x="4871367" y="0"/>
                </a:lnTo>
                <a:lnTo>
                  <a:pt x="4871367" y="3848379"/>
                </a:lnTo>
                <a:lnTo>
                  <a:pt x="0" y="3848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09190" y="279776"/>
            <a:ext cx="14531631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3A1D1D"/>
                </a:solidFill>
                <a:latin typeface="Chunk Five"/>
                <a:ea typeface="Chunk Five"/>
                <a:cs typeface="Chunk Five"/>
                <a:sym typeface="Chunk Five"/>
              </a:rPr>
              <a:t>Як протидіяти гендерним стереотипам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2E6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50605" y="2848464"/>
            <a:ext cx="14586791" cy="1018049"/>
            <a:chOff x="0" y="0"/>
            <a:chExt cx="3841788" cy="2681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1788" cy="268128"/>
            </a:xfrm>
            <a:custGeom>
              <a:avLst/>
              <a:gdLst/>
              <a:ahLst/>
              <a:cxnLst/>
              <a:rect l="l" t="t" r="r" b="b"/>
              <a:pathLst>
                <a:path w="3841788" h="268128">
                  <a:moveTo>
                    <a:pt x="26537" y="0"/>
                  </a:moveTo>
                  <a:lnTo>
                    <a:pt x="3815251" y="0"/>
                  </a:lnTo>
                  <a:cubicBezTo>
                    <a:pt x="3829907" y="0"/>
                    <a:pt x="3841788" y="11881"/>
                    <a:pt x="3841788" y="26537"/>
                  </a:cubicBezTo>
                  <a:lnTo>
                    <a:pt x="3841788" y="241591"/>
                  </a:lnTo>
                  <a:cubicBezTo>
                    <a:pt x="3841788" y="256247"/>
                    <a:pt x="3829907" y="268128"/>
                    <a:pt x="3815251" y="268128"/>
                  </a:cubicBezTo>
                  <a:lnTo>
                    <a:pt x="26537" y="268128"/>
                  </a:lnTo>
                  <a:cubicBezTo>
                    <a:pt x="11881" y="268128"/>
                    <a:pt x="0" y="256247"/>
                    <a:pt x="0" y="241591"/>
                  </a:cubicBezTo>
                  <a:lnTo>
                    <a:pt x="0" y="26537"/>
                  </a:lnTo>
                  <a:cubicBezTo>
                    <a:pt x="0" y="11881"/>
                    <a:pt x="11881" y="0"/>
                    <a:pt x="265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41788" cy="306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850605" y="4117831"/>
            <a:ext cx="14586791" cy="1018049"/>
            <a:chOff x="0" y="0"/>
            <a:chExt cx="3841788" cy="2681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41788" cy="268128"/>
            </a:xfrm>
            <a:custGeom>
              <a:avLst/>
              <a:gdLst/>
              <a:ahLst/>
              <a:cxnLst/>
              <a:rect l="l" t="t" r="r" b="b"/>
              <a:pathLst>
                <a:path w="3841788" h="268128">
                  <a:moveTo>
                    <a:pt x="26537" y="0"/>
                  </a:moveTo>
                  <a:lnTo>
                    <a:pt x="3815251" y="0"/>
                  </a:lnTo>
                  <a:cubicBezTo>
                    <a:pt x="3829907" y="0"/>
                    <a:pt x="3841788" y="11881"/>
                    <a:pt x="3841788" y="26537"/>
                  </a:cubicBezTo>
                  <a:lnTo>
                    <a:pt x="3841788" y="241591"/>
                  </a:lnTo>
                  <a:cubicBezTo>
                    <a:pt x="3841788" y="256247"/>
                    <a:pt x="3829907" y="268128"/>
                    <a:pt x="3815251" y="268128"/>
                  </a:cubicBezTo>
                  <a:lnTo>
                    <a:pt x="26537" y="268128"/>
                  </a:lnTo>
                  <a:cubicBezTo>
                    <a:pt x="11881" y="268128"/>
                    <a:pt x="0" y="256247"/>
                    <a:pt x="0" y="241591"/>
                  </a:cubicBezTo>
                  <a:lnTo>
                    <a:pt x="0" y="26537"/>
                  </a:lnTo>
                  <a:cubicBezTo>
                    <a:pt x="0" y="11881"/>
                    <a:pt x="11881" y="0"/>
                    <a:pt x="265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841788" cy="306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850605" y="5387199"/>
            <a:ext cx="14586791" cy="1018049"/>
            <a:chOff x="0" y="0"/>
            <a:chExt cx="3841788" cy="26812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41788" cy="268128"/>
            </a:xfrm>
            <a:custGeom>
              <a:avLst/>
              <a:gdLst/>
              <a:ahLst/>
              <a:cxnLst/>
              <a:rect l="l" t="t" r="r" b="b"/>
              <a:pathLst>
                <a:path w="3841788" h="268128">
                  <a:moveTo>
                    <a:pt x="26537" y="0"/>
                  </a:moveTo>
                  <a:lnTo>
                    <a:pt x="3815251" y="0"/>
                  </a:lnTo>
                  <a:cubicBezTo>
                    <a:pt x="3829907" y="0"/>
                    <a:pt x="3841788" y="11881"/>
                    <a:pt x="3841788" y="26537"/>
                  </a:cubicBezTo>
                  <a:lnTo>
                    <a:pt x="3841788" y="241591"/>
                  </a:lnTo>
                  <a:cubicBezTo>
                    <a:pt x="3841788" y="256247"/>
                    <a:pt x="3829907" y="268128"/>
                    <a:pt x="3815251" y="268128"/>
                  </a:cubicBezTo>
                  <a:lnTo>
                    <a:pt x="26537" y="268128"/>
                  </a:lnTo>
                  <a:cubicBezTo>
                    <a:pt x="11881" y="268128"/>
                    <a:pt x="0" y="256247"/>
                    <a:pt x="0" y="241591"/>
                  </a:cubicBezTo>
                  <a:lnTo>
                    <a:pt x="0" y="26537"/>
                  </a:lnTo>
                  <a:cubicBezTo>
                    <a:pt x="0" y="11881"/>
                    <a:pt x="11881" y="0"/>
                    <a:pt x="265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841788" cy="306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850605" y="6656567"/>
            <a:ext cx="14586791" cy="1018049"/>
            <a:chOff x="0" y="0"/>
            <a:chExt cx="3841788" cy="26812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841788" cy="268128"/>
            </a:xfrm>
            <a:custGeom>
              <a:avLst/>
              <a:gdLst/>
              <a:ahLst/>
              <a:cxnLst/>
              <a:rect l="l" t="t" r="r" b="b"/>
              <a:pathLst>
                <a:path w="3841788" h="268128">
                  <a:moveTo>
                    <a:pt x="26537" y="0"/>
                  </a:moveTo>
                  <a:lnTo>
                    <a:pt x="3815251" y="0"/>
                  </a:lnTo>
                  <a:cubicBezTo>
                    <a:pt x="3829907" y="0"/>
                    <a:pt x="3841788" y="11881"/>
                    <a:pt x="3841788" y="26537"/>
                  </a:cubicBezTo>
                  <a:lnTo>
                    <a:pt x="3841788" y="241591"/>
                  </a:lnTo>
                  <a:cubicBezTo>
                    <a:pt x="3841788" y="256247"/>
                    <a:pt x="3829907" y="268128"/>
                    <a:pt x="3815251" y="268128"/>
                  </a:cubicBezTo>
                  <a:lnTo>
                    <a:pt x="26537" y="268128"/>
                  </a:lnTo>
                  <a:cubicBezTo>
                    <a:pt x="11881" y="268128"/>
                    <a:pt x="0" y="256247"/>
                    <a:pt x="0" y="241591"/>
                  </a:cubicBezTo>
                  <a:lnTo>
                    <a:pt x="0" y="26537"/>
                  </a:lnTo>
                  <a:cubicBezTo>
                    <a:pt x="0" y="11881"/>
                    <a:pt x="11881" y="0"/>
                    <a:pt x="265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841788" cy="306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2109580" y="3059517"/>
            <a:ext cx="537367" cy="537367"/>
          </a:xfrm>
          <a:custGeom>
            <a:avLst/>
            <a:gdLst/>
            <a:ahLst/>
            <a:cxnLst/>
            <a:rect l="l" t="t" r="r" b="b"/>
            <a:pathLst>
              <a:path w="537367" h="537367">
                <a:moveTo>
                  <a:pt x="0" y="0"/>
                </a:moveTo>
                <a:lnTo>
                  <a:pt x="537367" y="0"/>
                </a:lnTo>
                <a:lnTo>
                  <a:pt x="537367" y="537367"/>
                </a:lnTo>
                <a:lnTo>
                  <a:pt x="0" y="537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109580" y="4358173"/>
            <a:ext cx="537367" cy="537367"/>
          </a:xfrm>
          <a:custGeom>
            <a:avLst/>
            <a:gdLst/>
            <a:ahLst/>
            <a:cxnLst/>
            <a:rect l="l" t="t" r="r" b="b"/>
            <a:pathLst>
              <a:path w="537367" h="537367">
                <a:moveTo>
                  <a:pt x="0" y="0"/>
                </a:moveTo>
                <a:lnTo>
                  <a:pt x="537367" y="0"/>
                </a:lnTo>
                <a:lnTo>
                  <a:pt x="537367" y="537367"/>
                </a:lnTo>
                <a:lnTo>
                  <a:pt x="0" y="537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109580" y="5627540"/>
            <a:ext cx="537367" cy="537367"/>
          </a:xfrm>
          <a:custGeom>
            <a:avLst/>
            <a:gdLst/>
            <a:ahLst/>
            <a:cxnLst/>
            <a:rect l="l" t="t" r="r" b="b"/>
            <a:pathLst>
              <a:path w="537367" h="537367">
                <a:moveTo>
                  <a:pt x="0" y="0"/>
                </a:moveTo>
                <a:lnTo>
                  <a:pt x="537367" y="0"/>
                </a:lnTo>
                <a:lnTo>
                  <a:pt x="537367" y="537367"/>
                </a:lnTo>
                <a:lnTo>
                  <a:pt x="0" y="537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109580" y="6868006"/>
            <a:ext cx="537367" cy="537367"/>
          </a:xfrm>
          <a:custGeom>
            <a:avLst/>
            <a:gdLst/>
            <a:ahLst/>
            <a:cxnLst/>
            <a:rect l="l" t="t" r="r" b="b"/>
            <a:pathLst>
              <a:path w="537367" h="537367">
                <a:moveTo>
                  <a:pt x="0" y="0"/>
                </a:moveTo>
                <a:lnTo>
                  <a:pt x="537367" y="0"/>
                </a:lnTo>
                <a:lnTo>
                  <a:pt x="537367" y="537367"/>
                </a:lnTo>
                <a:lnTo>
                  <a:pt x="0" y="537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850605" y="7950841"/>
            <a:ext cx="14586791" cy="1018049"/>
            <a:chOff x="0" y="0"/>
            <a:chExt cx="3841788" cy="26812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841788" cy="268128"/>
            </a:xfrm>
            <a:custGeom>
              <a:avLst/>
              <a:gdLst/>
              <a:ahLst/>
              <a:cxnLst/>
              <a:rect l="l" t="t" r="r" b="b"/>
              <a:pathLst>
                <a:path w="3841788" h="268128">
                  <a:moveTo>
                    <a:pt x="26537" y="0"/>
                  </a:moveTo>
                  <a:lnTo>
                    <a:pt x="3815251" y="0"/>
                  </a:lnTo>
                  <a:cubicBezTo>
                    <a:pt x="3829907" y="0"/>
                    <a:pt x="3841788" y="11881"/>
                    <a:pt x="3841788" y="26537"/>
                  </a:cubicBezTo>
                  <a:lnTo>
                    <a:pt x="3841788" y="241591"/>
                  </a:lnTo>
                  <a:cubicBezTo>
                    <a:pt x="3841788" y="256247"/>
                    <a:pt x="3829907" y="268128"/>
                    <a:pt x="3815251" y="268128"/>
                  </a:cubicBezTo>
                  <a:lnTo>
                    <a:pt x="26537" y="268128"/>
                  </a:lnTo>
                  <a:cubicBezTo>
                    <a:pt x="11881" y="268128"/>
                    <a:pt x="0" y="256247"/>
                    <a:pt x="0" y="241591"/>
                  </a:cubicBezTo>
                  <a:lnTo>
                    <a:pt x="0" y="26537"/>
                  </a:lnTo>
                  <a:cubicBezTo>
                    <a:pt x="0" y="11881"/>
                    <a:pt x="11881" y="0"/>
                    <a:pt x="265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3841788" cy="306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2109580" y="8191182"/>
            <a:ext cx="537367" cy="537367"/>
          </a:xfrm>
          <a:custGeom>
            <a:avLst/>
            <a:gdLst/>
            <a:ahLst/>
            <a:cxnLst/>
            <a:rect l="l" t="t" r="r" b="b"/>
            <a:pathLst>
              <a:path w="537367" h="537367">
                <a:moveTo>
                  <a:pt x="0" y="0"/>
                </a:moveTo>
                <a:lnTo>
                  <a:pt x="537367" y="0"/>
                </a:lnTo>
                <a:lnTo>
                  <a:pt x="537367" y="537367"/>
                </a:lnTo>
                <a:lnTo>
                  <a:pt x="0" y="537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608699" y="658309"/>
            <a:ext cx="3070602" cy="740783"/>
          </a:xfrm>
          <a:custGeom>
            <a:avLst/>
            <a:gdLst/>
            <a:ahLst/>
            <a:cxnLst/>
            <a:rect l="l" t="t" r="r" b="b"/>
            <a:pathLst>
              <a:path w="3070602" h="740783">
                <a:moveTo>
                  <a:pt x="0" y="0"/>
                </a:moveTo>
                <a:lnTo>
                  <a:pt x="3070602" y="0"/>
                </a:lnTo>
                <a:lnTo>
                  <a:pt x="3070602" y="740782"/>
                </a:lnTo>
                <a:lnTo>
                  <a:pt x="0" y="740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254115" y="996174"/>
            <a:ext cx="2005185" cy="1852290"/>
          </a:xfrm>
          <a:custGeom>
            <a:avLst/>
            <a:gdLst/>
            <a:ahLst/>
            <a:cxnLst/>
            <a:rect l="l" t="t" r="r" b="b"/>
            <a:pathLst>
              <a:path w="2005185" h="1852290">
                <a:moveTo>
                  <a:pt x="0" y="0"/>
                </a:moveTo>
                <a:lnTo>
                  <a:pt x="2005185" y="0"/>
                </a:lnTo>
                <a:lnTo>
                  <a:pt x="2005185" y="1852290"/>
                </a:lnTo>
                <a:lnTo>
                  <a:pt x="0" y="18522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2896331" y="4468106"/>
            <a:ext cx="1337439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500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Як вони впливають на моє сприйняття себе чи інших?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896331" y="5716906"/>
            <a:ext cx="13279644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2499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Чи проявляю я упереджене ставлення до інших через їхню стать або гендерні ролі?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896331" y="6835391"/>
            <a:ext cx="13374398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2499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Чи дозволяю я собі проявляти риси, які в суспільстві вважають «нехарактерними» для моєї статі?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926746" y="1476229"/>
            <a:ext cx="12434509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Chunk Five"/>
                <a:ea typeface="Chunk Five"/>
                <a:cs typeface="Chunk Five"/>
                <a:sym typeface="Chunk Five"/>
              </a:rPr>
              <a:t>Для роздумів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801577" y="3219306"/>
            <a:ext cx="1337439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500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Які гендерні стереотипи я помічаю у своєму оточенні?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801577" y="8198491"/>
            <a:ext cx="14586791" cy="422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Як я можу підтримати інших у свободі вибору і самовираженні незалежно від гендеру?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7267001"/>
            <a:chOff x="0" y="0"/>
            <a:chExt cx="4274726" cy="19139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13943"/>
            </a:xfrm>
            <a:custGeom>
              <a:avLst/>
              <a:gdLst/>
              <a:ahLst/>
              <a:cxnLst/>
              <a:rect l="l" t="t" r="r" b="b"/>
              <a:pathLst>
                <a:path w="4274726" h="1913943">
                  <a:moveTo>
                    <a:pt x="0" y="0"/>
                  </a:moveTo>
                  <a:lnTo>
                    <a:pt x="4274726" y="0"/>
                  </a:lnTo>
                  <a:lnTo>
                    <a:pt x="4274726" y="1913943"/>
                  </a:lnTo>
                  <a:lnTo>
                    <a:pt x="0" y="1913943"/>
                  </a:lnTo>
                  <a:close/>
                </a:path>
              </a:pathLst>
            </a:custGeom>
            <a:solidFill>
              <a:srgbClr val="F2E6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1952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608699" y="658309"/>
            <a:ext cx="3070602" cy="740783"/>
          </a:xfrm>
          <a:custGeom>
            <a:avLst/>
            <a:gdLst/>
            <a:ahLst/>
            <a:cxnLst/>
            <a:rect l="l" t="t" r="r" b="b"/>
            <a:pathLst>
              <a:path w="3070602" h="740783">
                <a:moveTo>
                  <a:pt x="0" y="0"/>
                </a:moveTo>
                <a:lnTo>
                  <a:pt x="3070602" y="0"/>
                </a:lnTo>
                <a:lnTo>
                  <a:pt x="3070602" y="740782"/>
                </a:lnTo>
                <a:lnTo>
                  <a:pt x="0" y="7407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73978" y="2517001"/>
            <a:ext cx="4917274" cy="4917274"/>
          </a:xfrm>
          <a:custGeom>
            <a:avLst/>
            <a:gdLst/>
            <a:ahLst/>
            <a:cxnLst/>
            <a:rect l="l" t="t" r="r" b="b"/>
            <a:pathLst>
              <a:path w="4917274" h="4917274">
                <a:moveTo>
                  <a:pt x="0" y="0"/>
                </a:moveTo>
                <a:lnTo>
                  <a:pt x="4917274" y="0"/>
                </a:lnTo>
                <a:lnTo>
                  <a:pt x="4917274" y="4917274"/>
                </a:lnTo>
                <a:lnTo>
                  <a:pt x="0" y="49172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984316" y="1504804"/>
            <a:ext cx="8319368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3A1D1D"/>
                </a:solidFill>
                <a:latin typeface="Chunk Five"/>
                <a:ea typeface="Chunk Five"/>
                <a:cs typeface="Chunk Five"/>
                <a:sym typeface="Chunk Five"/>
              </a:rPr>
              <a:t>Для роздумів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06049" y="4466613"/>
            <a:ext cx="10261606" cy="1018049"/>
            <a:chOff x="0" y="0"/>
            <a:chExt cx="2702645" cy="2681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2645" cy="268128"/>
            </a:xfrm>
            <a:custGeom>
              <a:avLst/>
              <a:gdLst/>
              <a:ahLst/>
              <a:cxnLst/>
              <a:rect l="l" t="t" r="r" b="b"/>
              <a:pathLst>
                <a:path w="2702645" h="268128">
                  <a:moveTo>
                    <a:pt x="37723" y="0"/>
                  </a:moveTo>
                  <a:lnTo>
                    <a:pt x="2664922" y="0"/>
                  </a:lnTo>
                  <a:cubicBezTo>
                    <a:pt x="2685756" y="0"/>
                    <a:pt x="2702645" y="16889"/>
                    <a:pt x="2702645" y="37723"/>
                  </a:cubicBezTo>
                  <a:lnTo>
                    <a:pt x="2702645" y="230406"/>
                  </a:lnTo>
                  <a:cubicBezTo>
                    <a:pt x="2702645" y="251239"/>
                    <a:pt x="2685756" y="268128"/>
                    <a:pt x="2664922" y="268128"/>
                  </a:cubicBezTo>
                  <a:lnTo>
                    <a:pt x="37723" y="268128"/>
                  </a:lnTo>
                  <a:cubicBezTo>
                    <a:pt x="16889" y="268128"/>
                    <a:pt x="0" y="251239"/>
                    <a:pt x="0" y="230406"/>
                  </a:cubicBezTo>
                  <a:lnTo>
                    <a:pt x="0" y="37723"/>
                  </a:lnTo>
                  <a:cubicBezTo>
                    <a:pt x="0" y="16889"/>
                    <a:pt x="16889" y="0"/>
                    <a:pt x="3772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02645" cy="306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96271" y="4872450"/>
            <a:ext cx="9481161" cy="36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3000">
                <a:solidFill>
                  <a:srgbClr val="3A1D1D"/>
                </a:solidFill>
                <a:latin typeface="Dekko"/>
                <a:ea typeface="Dekko"/>
                <a:cs typeface="Dekko"/>
                <a:sym typeface="Dekko"/>
              </a:rPr>
              <a:t>ВПРАВА «Гендерний квест»</a:t>
            </a:r>
          </a:p>
        </p:txBody>
      </p:sp>
      <p:sp>
        <p:nvSpPr>
          <p:cNvPr id="12" name="Freeform 12"/>
          <p:cNvSpPr/>
          <p:nvPr/>
        </p:nvSpPr>
        <p:spPr>
          <a:xfrm>
            <a:off x="1028700" y="1028700"/>
            <a:ext cx="2005185" cy="1852290"/>
          </a:xfrm>
          <a:custGeom>
            <a:avLst/>
            <a:gdLst/>
            <a:ahLst/>
            <a:cxnLst/>
            <a:rect l="l" t="t" r="r" b="b"/>
            <a:pathLst>
              <a:path w="2005185" h="1852290">
                <a:moveTo>
                  <a:pt x="0" y="0"/>
                </a:moveTo>
                <a:lnTo>
                  <a:pt x="2005185" y="0"/>
                </a:lnTo>
                <a:lnTo>
                  <a:pt x="2005185" y="1852290"/>
                </a:lnTo>
                <a:lnTo>
                  <a:pt x="0" y="18522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959071"/>
            <a:ext cx="7613433" cy="7327929"/>
          </a:xfrm>
          <a:custGeom>
            <a:avLst/>
            <a:gdLst/>
            <a:ahLst/>
            <a:cxnLst/>
            <a:rect l="l" t="t" r="r" b="b"/>
            <a:pathLst>
              <a:path w="7613433" h="7327929">
                <a:moveTo>
                  <a:pt x="0" y="0"/>
                </a:moveTo>
                <a:lnTo>
                  <a:pt x="7613433" y="0"/>
                </a:lnTo>
                <a:lnTo>
                  <a:pt x="7613433" y="7327929"/>
                </a:lnTo>
                <a:lnTo>
                  <a:pt x="0" y="73279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981005" y="613410"/>
            <a:ext cx="7798971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6000">
                <a:solidFill>
                  <a:srgbClr val="3A1D1D"/>
                </a:solidFill>
                <a:latin typeface="Chunk Five"/>
                <a:ea typeface="Chunk Five"/>
                <a:cs typeface="Chunk Five"/>
                <a:sym typeface="Chunk Five"/>
              </a:rPr>
              <a:t>Висновки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613433" y="3610618"/>
            <a:ext cx="10534115" cy="3514363"/>
            <a:chOff x="0" y="0"/>
            <a:chExt cx="2774417" cy="9255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74417" cy="925594"/>
            </a:xfrm>
            <a:custGeom>
              <a:avLst/>
              <a:gdLst/>
              <a:ahLst/>
              <a:cxnLst/>
              <a:rect l="l" t="t" r="r" b="b"/>
              <a:pathLst>
                <a:path w="2774417" h="925594">
                  <a:moveTo>
                    <a:pt x="73494" y="0"/>
                  </a:moveTo>
                  <a:lnTo>
                    <a:pt x="2700923" y="0"/>
                  </a:lnTo>
                  <a:cubicBezTo>
                    <a:pt x="2741513" y="0"/>
                    <a:pt x="2774417" y="32904"/>
                    <a:pt x="2774417" y="73494"/>
                  </a:cubicBezTo>
                  <a:lnTo>
                    <a:pt x="2774417" y="852100"/>
                  </a:lnTo>
                  <a:cubicBezTo>
                    <a:pt x="2774417" y="892689"/>
                    <a:pt x="2741513" y="925594"/>
                    <a:pt x="2700923" y="925594"/>
                  </a:cubicBezTo>
                  <a:lnTo>
                    <a:pt x="73494" y="925594"/>
                  </a:lnTo>
                  <a:cubicBezTo>
                    <a:pt x="54002" y="925594"/>
                    <a:pt x="35309" y="917850"/>
                    <a:pt x="21526" y="904068"/>
                  </a:cubicBezTo>
                  <a:cubicBezTo>
                    <a:pt x="7743" y="890285"/>
                    <a:pt x="0" y="871591"/>
                    <a:pt x="0" y="852100"/>
                  </a:cubicBezTo>
                  <a:lnTo>
                    <a:pt x="0" y="73494"/>
                  </a:lnTo>
                  <a:cubicBezTo>
                    <a:pt x="0" y="32904"/>
                    <a:pt x="32904" y="0"/>
                    <a:pt x="73494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774417" cy="982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Гендерна соціалізація — це не лише про виховання, а й про культуру взаємоповаги.</a:t>
              </a:r>
            </a:p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Змінивши власне ставлення, ми можемо зробити суспільство більш толерантним і справедливим.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2275" y="9258300"/>
            <a:ext cx="19232550" cy="1325669"/>
            <a:chOff x="0" y="0"/>
            <a:chExt cx="5065363" cy="3491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65363" cy="349147"/>
            </a:xfrm>
            <a:custGeom>
              <a:avLst/>
              <a:gdLst/>
              <a:ahLst/>
              <a:cxnLst/>
              <a:rect l="l" t="t" r="r" b="b"/>
              <a:pathLst>
                <a:path w="5065363" h="349147">
                  <a:moveTo>
                    <a:pt x="0" y="0"/>
                  </a:moveTo>
                  <a:lnTo>
                    <a:pt x="5065363" y="0"/>
                  </a:lnTo>
                  <a:lnTo>
                    <a:pt x="5065363" y="349147"/>
                  </a:lnTo>
                  <a:lnTo>
                    <a:pt x="0" y="349147"/>
                  </a:ln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65363" cy="387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642792" y="955261"/>
            <a:ext cx="9645208" cy="9331739"/>
          </a:xfrm>
          <a:custGeom>
            <a:avLst/>
            <a:gdLst/>
            <a:ahLst/>
            <a:cxnLst/>
            <a:rect l="l" t="t" r="r" b="b"/>
            <a:pathLst>
              <a:path w="9645208" h="9331739">
                <a:moveTo>
                  <a:pt x="0" y="0"/>
                </a:moveTo>
                <a:lnTo>
                  <a:pt x="9645208" y="0"/>
                </a:lnTo>
                <a:lnTo>
                  <a:pt x="9645208" y="9331739"/>
                </a:lnTo>
                <a:lnTo>
                  <a:pt x="0" y="9331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8148" y="123825"/>
            <a:ext cx="9412078" cy="562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650"/>
              </a:lnSpc>
            </a:pPr>
            <a:r>
              <a:rPr lang="en-US" sz="15000">
                <a:solidFill>
                  <a:srgbClr val="3A1D1D"/>
                </a:solidFill>
                <a:latin typeface="Chunk Five"/>
                <a:ea typeface="Chunk Five"/>
                <a:cs typeface="Chunk Five"/>
                <a:sym typeface="Chunk Five"/>
              </a:rPr>
              <a:t>Дякую</a:t>
            </a:r>
          </a:p>
          <a:p>
            <a:pPr marL="0" lvl="0" indent="0" algn="l">
              <a:lnSpc>
                <a:spcPts val="13650"/>
              </a:lnSpc>
            </a:pPr>
            <a:r>
              <a:rPr lang="en-US" sz="15000">
                <a:solidFill>
                  <a:srgbClr val="3A1D1D"/>
                </a:solidFill>
                <a:latin typeface="Chunk Five"/>
                <a:ea typeface="Chunk Five"/>
                <a:cs typeface="Chunk Five"/>
                <a:sym typeface="Chunk Five"/>
              </a:rPr>
              <a:t>за</a:t>
            </a:r>
          </a:p>
          <a:p>
            <a:pPr marL="0" lvl="0" indent="0" algn="l">
              <a:lnSpc>
                <a:spcPts val="13650"/>
              </a:lnSpc>
            </a:pPr>
            <a:r>
              <a:rPr lang="en-US" sz="15000">
                <a:solidFill>
                  <a:srgbClr val="3A1D1D"/>
                </a:solidFill>
                <a:latin typeface="Chunk Five"/>
                <a:ea typeface="Chunk Five"/>
                <a:cs typeface="Chunk Five"/>
                <a:sym typeface="Chunk Five"/>
              </a:rPr>
              <a:t>увагу!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2E6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50605" y="2848464"/>
            <a:ext cx="14586791" cy="1018049"/>
            <a:chOff x="0" y="0"/>
            <a:chExt cx="3841788" cy="2681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1788" cy="268128"/>
            </a:xfrm>
            <a:custGeom>
              <a:avLst/>
              <a:gdLst/>
              <a:ahLst/>
              <a:cxnLst/>
              <a:rect l="l" t="t" r="r" b="b"/>
              <a:pathLst>
                <a:path w="3841788" h="268128">
                  <a:moveTo>
                    <a:pt x="26537" y="0"/>
                  </a:moveTo>
                  <a:lnTo>
                    <a:pt x="3815251" y="0"/>
                  </a:lnTo>
                  <a:cubicBezTo>
                    <a:pt x="3829907" y="0"/>
                    <a:pt x="3841788" y="11881"/>
                    <a:pt x="3841788" y="26537"/>
                  </a:cubicBezTo>
                  <a:lnTo>
                    <a:pt x="3841788" y="241591"/>
                  </a:lnTo>
                  <a:cubicBezTo>
                    <a:pt x="3841788" y="256247"/>
                    <a:pt x="3829907" y="268128"/>
                    <a:pt x="3815251" y="268128"/>
                  </a:cubicBezTo>
                  <a:lnTo>
                    <a:pt x="26537" y="268128"/>
                  </a:lnTo>
                  <a:cubicBezTo>
                    <a:pt x="11881" y="268128"/>
                    <a:pt x="0" y="256247"/>
                    <a:pt x="0" y="241591"/>
                  </a:cubicBezTo>
                  <a:lnTo>
                    <a:pt x="0" y="26537"/>
                  </a:lnTo>
                  <a:cubicBezTo>
                    <a:pt x="0" y="11881"/>
                    <a:pt x="11881" y="0"/>
                    <a:pt x="265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41788" cy="306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Dekko"/>
                  <a:ea typeface="Dekko"/>
                  <a:cs typeface="Dekko"/>
                  <a:sym typeface="Dekko"/>
                </a:rPr>
                <a:t>Ознайомити учасників із поняттям гендерної соціалізації та її основними етапами.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850605" y="4117831"/>
            <a:ext cx="14586791" cy="1018049"/>
            <a:chOff x="0" y="0"/>
            <a:chExt cx="3841788" cy="2681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41788" cy="268128"/>
            </a:xfrm>
            <a:custGeom>
              <a:avLst/>
              <a:gdLst/>
              <a:ahLst/>
              <a:cxnLst/>
              <a:rect l="l" t="t" r="r" b="b"/>
              <a:pathLst>
                <a:path w="3841788" h="268128">
                  <a:moveTo>
                    <a:pt x="26537" y="0"/>
                  </a:moveTo>
                  <a:lnTo>
                    <a:pt x="3815251" y="0"/>
                  </a:lnTo>
                  <a:cubicBezTo>
                    <a:pt x="3829907" y="0"/>
                    <a:pt x="3841788" y="11881"/>
                    <a:pt x="3841788" y="26537"/>
                  </a:cubicBezTo>
                  <a:lnTo>
                    <a:pt x="3841788" y="241591"/>
                  </a:lnTo>
                  <a:cubicBezTo>
                    <a:pt x="3841788" y="256247"/>
                    <a:pt x="3829907" y="268128"/>
                    <a:pt x="3815251" y="268128"/>
                  </a:cubicBezTo>
                  <a:lnTo>
                    <a:pt x="26537" y="268128"/>
                  </a:lnTo>
                  <a:cubicBezTo>
                    <a:pt x="11881" y="268128"/>
                    <a:pt x="0" y="256247"/>
                    <a:pt x="0" y="241591"/>
                  </a:cubicBezTo>
                  <a:lnTo>
                    <a:pt x="0" y="26537"/>
                  </a:lnTo>
                  <a:cubicBezTo>
                    <a:pt x="0" y="11881"/>
                    <a:pt x="11881" y="0"/>
                    <a:pt x="265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841788" cy="306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850605" y="5387199"/>
            <a:ext cx="14586791" cy="1018049"/>
            <a:chOff x="0" y="0"/>
            <a:chExt cx="3841788" cy="26812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41788" cy="268128"/>
            </a:xfrm>
            <a:custGeom>
              <a:avLst/>
              <a:gdLst/>
              <a:ahLst/>
              <a:cxnLst/>
              <a:rect l="l" t="t" r="r" b="b"/>
              <a:pathLst>
                <a:path w="3841788" h="268128">
                  <a:moveTo>
                    <a:pt x="26537" y="0"/>
                  </a:moveTo>
                  <a:lnTo>
                    <a:pt x="3815251" y="0"/>
                  </a:lnTo>
                  <a:cubicBezTo>
                    <a:pt x="3829907" y="0"/>
                    <a:pt x="3841788" y="11881"/>
                    <a:pt x="3841788" y="26537"/>
                  </a:cubicBezTo>
                  <a:lnTo>
                    <a:pt x="3841788" y="241591"/>
                  </a:lnTo>
                  <a:cubicBezTo>
                    <a:pt x="3841788" y="256247"/>
                    <a:pt x="3829907" y="268128"/>
                    <a:pt x="3815251" y="268128"/>
                  </a:cubicBezTo>
                  <a:lnTo>
                    <a:pt x="26537" y="268128"/>
                  </a:lnTo>
                  <a:cubicBezTo>
                    <a:pt x="11881" y="268128"/>
                    <a:pt x="0" y="256247"/>
                    <a:pt x="0" y="241591"/>
                  </a:cubicBezTo>
                  <a:lnTo>
                    <a:pt x="0" y="26537"/>
                  </a:lnTo>
                  <a:cubicBezTo>
                    <a:pt x="0" y="11881"/>
                    <a:pt x="11881" y="0"/>
                    <a:pt x="265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841788" cy="306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850605" y="6656567"/>
            <a:ext cx="14586791" cy="1018049"/>
            <a:chOff x="0" y="0"/>
            <a:chExt cx="3841788" cy="26812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841788" cy="268128"/>
            </a:xfrm>
            <a:custGeom>
              <a:avLst/>
              <a:gdLst/>
              <a:ahLst/>
              <a:cxnLst/>
              <a:rect l="l" t="t" r="r" b="b"/>
              <a:pathLst>
                <a:path w="3841788" h="268128">
                  <a:moveTo>
                    <a:pt x="26537" y="0"/>
                  </a:moveTo>
                  <a:lnTo>
                    <a:pt x="3815251" y="0"/>
                  </a:lnTo>
                  <a:cubicBezTo>
                    <a:pt x="3829907" y="0"/>
                    <a:pt x="3841788" y="11881"/>
                    <a:pt x="3841788" y="26537"/>
                  </a:cubicBezTo>
                  <a:lnTo>
                    <a:pt x="3841788" y="241591"/>
                  </a:lnTo>
                  <a:cubicBezTo>
                    <a:pt x="3841788" y="256247"/>
                    <a:pt x="3829907" y="268128"/>
                    <a:pt x="3815251" y="268128"/>
                  </a:cubicBezTo>
                  <a:lnTo>
                    <a:pt x="26537" y="268128"/>
                  </a:lnTo>
                  <a:cubicBezTo>
                    <a:pt x="11881" y="268128"/>
                    <a:pt x="0" y="256247"/>
                    <a:pt x="0" y="241591"/>
                  </a:cubicBezTo>
                  <a:lnTo>
                    <a:pt x="0" y="26537"/>
                  </a:lnTo>
                  <a:cubicBezTo>
                    <a:pt x="0" y="11881"/>
                    <a:pt x="11881" y="0"/>
                    <a:pt x="265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841788" cy="306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2109580" y="3059517"/>
            <a:ext cx="537367" cy="537367"/>
          </a:xfrm>
          <a:custGeom>
            <a:avLst/>
            <a:gdLst/>
            <a:ahLst/>
            <a:cxnLst/>
            <a:rect l="l" t="t" r="r" b="b"/>
            <a:pathLst>
              <a:path w="537367" h="537367">
                <a:moveTo>
                  <a:pt x="0" y="0"/>
                </a:moveTo>
                <a:lnTo>
                  <a:pt x="537367" y="0"/>
                </a:lnTo>
                <a:lnTo>
                  <a:pt x="537367" y="537367"/>
                </a:lnTo>
                <a:lnTo>
                  <a:pt x="0" y="537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109580" y="4358173"/>
            <a:ext cx="537367" cy="537367"/>
          </a:xfrm>
          <a:custGeom>
            <a:avLst/>
            <a:gdLst/>
            <a:ahLst/>
            <a:cxnLst/>
            <a:rect l="l" t="t" r="r" b="b"/>
            <a:pathLst>
              <a:path w="537367" h="537367">
                <a:moveTo>
                  <a:pt x="0" y="0"/>
                </a:moveTo>
                <a:lnTo>
                  <a:pt x="537367" y="0"/>
                </a:lnTo>
                <a:lnTo>
                  <a:pt x="537367" y="537367"/>
                </a:lnTo>
                <a:lnTo>
                  <a:pt x="0" y="537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109580" y="5627540"/>
            <a:ext cx="537367" cy="537367"/>
          </a:xfrm>
          <a:custGeom>
            <a:avLst/>
            <a:gdLst/>
            <a:ahLst/>
            <a:cxnLst/>
            <a:rect l="l" t="t" r="r" b="b"/>
            <a:pathLst>
              <a:path w="537367" h="537367">
                <a:moveTo>
                  <a:pt x="0" y="0"/>
                </a:moveTo>
                <a:lnTo>
                  <a:pt x="537367" y="0"/>
                </a:lnTo>
                <a:lnTo>
                  <a:pt x="537367" y="537367"/>
                </a:lnTo>
                <a:lnTo>
                  <a:pt x="0" y="537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109580" y="6868006"/>
            <a:ext cx="537367" cy="537367"/>
          </a:xfrm>
          <a:custGeom>
            <a:avLst/>
            <a:gdLst/>
            <a:ahLst/>
            <a:cxnLst/>
            <a:rect l="l" t="t" r="r" b="b"/>
            <a:pathLst>
              <a:path w="537367" h="537367">
                <a:moveTo>
                  <a:pt x="0" y="0"/>
                </a:moveTo>
                <a:lnTo>
                  <a:pt x="537367" y="0"/>
                </a:lnTo>
                <a:lnTo>
                  <a:pt x="537367" y="537367"/>
                </a:lnTo>
                <a:lnTo>
                  <a:pt x="0" y="537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608699" y="706871"/>
            <a:ext cx="3070602" cy="740783"/>
          </a:xfrm>
          <a:custGeom>
            <a:avLst/>
            <a:gdLst/>
            <a:ahLst/>
            <a:cxnLst/>
            <a:rect l="l" t="t" r="r" b="b"/>
            <a:pathLst>
              <a:path w="3070602" h="740783">
                <a:moveTo>
                  <a:pt x="0" y="0"/>
                </a:moveTo>
                <a:lnTo>
                  <a:pt x="3070602" y="0"/>
                </a:lnTo>
                <a:lnTo>
                  <a:pt x="3070602" y="740783"/>
                </a:lnTo>
                <a:lnTo>
                  <a:pt x="0" y="740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H="1">
            <a:off x="15519095" y="1077263"/>
            <a:ext cx="1740205" cy="1771201"/>
          </a:xfrm>
          <a:custGeom>
            <a:avLst/>
            <a:gdLst/>
            <a:ahLst/>
            <a:cxnLst/>
            <a:rect l="l" t="t" r="r" b="b"/>
            <a:pathLst>
              <a:path w="1740205" h="1771201">
                <a:moveTo>
                  <a:pt x="1740205" y="0"/>
                </a:moveTo>
                <a:lnTo>
                  <a:pt x="0" y="0"/>
                </a:lnTo>
                <a:lnTo>
                  <a:pt x="0" y="1771201"/>
                </a:lnTo>
                <a:lnTo>
                  <a:pt x="1740205" y="1771201"/>
                </a:lnTo>
                <a:lnTo>
                  <a:pt x="174020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896331" y="4288037"/>
            <a:ext cx="13374398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500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Показати, як родина, школа, медіа та культура формують уявлення про «чоловіче» і «жіноче».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96331" y="5716906"/>
            <a:ext cx="1274833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2499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Виявити поширені гендерні стереотипи та їхній вплив на самооцінку й стосунки.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896331" y="6835391"/>
            <a:ext cx="13374398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2499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Розвивати критичне мислення та гендерну чутливість як умову рівноправної взаємодії в суспільстві.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926746" y="1495279"/>
            <a:ext cx="12434509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Chunk Five"/>
                <a:ea typeface="Chunk Five"/>
                <a:cs typeface="Chunk Five"/>
                <a:sym typeface="Chunk Five"/>
              </a:rPr>
              <a:t>Мета заходу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7267001"/>
            <a:chOff x="0" y="0"/>
            <a:chExt cx="4274726" cy="19139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13943"/>
            </a:xfrm>
            <a:custGeom>
              <a:avLst/>
              <a:gdLst/>
              <a:ahLst/>
              <a:cxnLst/>
              <a:rect l="l" t="t" r="r" b="b"/>
              <a:pathLst>
                <a:path w="4274726" h="1913943">
                  <a:moveTo>
                    <a:pt x="0" y="0"/>
                  </a:moveTo>
                  <a:lnTo>
                    <a:pt x="4274726" y="0"/>
                  </a:lnTo>
                  <a:lnTo>
                    <a:pt x="4274726" y="1913943"/>
                  </a:lnTo>
                  <a:lnTo>
                    <a:pt x="0" y="1913943"/>
                  </a:lnTo>
                  <a:close/>
                </a:path>
              </a:pathLst>
            </a:custGeom>
            <a:solidFill>
              <a:srgbClr val="F2E6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1952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50605" y="2848464"/>
            <a:ext cx="14586791" cy="1018049"/>
            <a:chOff x="0" y="0"/>
            <a:chExt cx="3841788" cy="2681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1788" cy="268128"/>
            </a:xfrm>
            <a:custGeom>
              <a:avLst/>
              <a:gdLst/>
              <a:ahLst/>
              <a:cxnLst/>
              <a:rect l="l" t="t" r="r" b="b"/>
              <a:pathLst>
                <a:path w="3841788" h="268128">
                  <a:moveTo>
                    <a:pt x="26537" y="0"/>
                  </a:moveTo>
                  <a:lnTo>
                    <a:pt x="3815251" y="0"/>
                  </a:lnTo>
                  <a:cubicBezTo>
                    <a:pt x="3829907" y="0"/>
                    <a:pt x="3841788" y="11881"/>
                    <a:pt x="3841788" y="26537"/>
                  </a:cubicBezTo>
                  <a:lnTo>
                    <a:pt x="3841788" y="241591"/>
                  </a:lnTo>
                  <a:cubicBezTo>
                    <a:pt x="3841788" y="256247"/>
                    <a:pt x="3829907" y="268128"/>
                    <a:pt x="3815251" y="268128"/>
                  </a:cubicBezTo>
                  <a:lnTo>
                    <a:pt x="26537" y="268128"/>
                  </a:lnTo>
                  <a:cubicBezTo>
                    <a:pt x="11881" y="268128"/>
                    <a:pt x="0" y="256247"/>
                    <a:pt x="0" y="241591"/>
                  </a:cubicBezTo>
                  <a:lnTo>
                    <a:pt x="0" y="26537"/>
                  </a:lnTo>
                  <a:cubicBezTo>
                    <a:pt x="0" y="11881"/>
                    <a:pt x="11881" y="0"/>
                    <a:pt x="265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41788" cy="306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850605" y="4117831"/>
            <a:ext cx="14586791" cy="1018049"/>
            <a:chOff x="0" y="0"/>
            <a:chExt cx="3841788" cy="2681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41788" cy="268128"/>
            </a:xfrm>
            <a:custGeom>
              <a:avLst/>
              <a:gdLst/>
              <a:ahLst/>
              <a:cxnLst/>
              <a:rect l="l" t="t" r="r" b="b"/>
              <a:pathLst>
                <a:path w="3841788" h="268128">
                  <a:moveTo>
                    <a:pt x="26537" y="0"/>
                  </a:moveTo>
                  <a:lnTo>
                    <a:pt x="3815251" y="0"/>
                  </a:lnTo>
                  <a:cubicBezTo>
                    <a:pt x="3829907" y="0"/>
                    <a:pt x="3841788" y="11881"/>
                    <a:pt x="3841788" y="26537"/>
                  </a:cubicBezTo>
                  <a:lnTo>
                    <a:pt x="3841788" y="241591"/>
                  </a:lnTo>
                  <a:cubicBezTo>
                    <a:pt x="3841788" y="256247"/>
                    <a:pt x="3829907" y="268128"/>
                    <a:pt x="3815251" y="268128"/>
                  </a:cubicBezTo>
                  <a:lnTo>
                    <a:pt x="26537" y="268128"/>
                  </a:lnTo>
                  <a:cubicBezTo>
                    <a:pt x="11881" y="268128"/>
                    <a:pt x="0" y="256247"/>
                    <a:pt x="0" y="241591"/>
                  </a:cubicBezTo>
                  <a:lnTo>
                    <a:pt x="0" y="26537"/>
                  </a:lnTo>
                  <a:cubicBezTo>
                    <a:pt x="0" y="11881"/>
                    <a:pt x="11881" y="0"/>
                    <a:pt x="265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841788" cy="306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850605" y="5387199"/>
            <a:ext cx="14586791" cy="1018049"/>
            <a:chOff x="0" y="0"/>
            <a:chExt cx="3841788" cy="26812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41788" cy="268128"/>
            </a:xfrm>
            <a:custGeom>
              <a:avLst/>
              <a:gdLst/>
              <a:ahLst/>
              <a:cxnLst/>
              <a:rect l="l" t="t" r="r" b="b"/>
              <a:pathLst>
                <a:path w="3841788" h="268128">
                  <a:moveTo>
                    <a:pt x="26537" y="0"/>
                  </a:moveTo>
                  <a:lnTo>
                    <a:pt x="3815251" y="0"/>
                  </a:lnTo>
                  <a:cubicBezTo>
                    <a:pt x="3829907" y="0"/>
                    <a:pt x="3841788" y="11881"/>
                    <a:pt x="3841788" y="26537"/>
                  </a:cubicBezTo>
                  <a:lnTo>
                    <a:pt x="3841788" y="241591"/>
                  </a:lnTo>
                  <a:cubicBezTo>
                    <a:pt x="3841788" y="256247"/>
                    <a:pt x="3829907" y="268128"/>
                    <a:pt x="3815251" y="268128"/>
                  </a:cubicBezTo>
                  <a:lnTo>
                    <a:pt x="26537" y="268128"/>
                  </a:lnTo>
                  <a:cubicBezTo>
                    <a:pt x="11881" y="268128"/>
                    <a:pt x="0" y="256247"/>
                    <a:pt x="0" y="241591"/>
                  </a:cubicBezTo>
                  <a:lnTo>
                    <a:pt x="0" y="26537"/>
                  </a:lnTo>
                  <a:cubicBezTo>
                    <a:pt x="0" y="11881"/>
                    <a:pt x="11881" y="0"/>
                    <a:pt x="265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841788" cy="306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850605" y="6656567"/>
            <a:ext cx="14586791" cy="1018049"/>
            <a:chOff x="0" y="0"/>
            <a:chExt cx="3841788" cy="26812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841788" cy="268128"/>
            </a:xfrm>
            <a:custGeom>
              <a:avLst/>
              <a:gdLst/>
              <a:ahLst/>
              <a:cxnLst/>
              <a:rect l="l" t="t" r="r" b="b"/>
              <a:pathLst>
                <a:path w="3841788" h="268128">
                  <a:moveTo>
                    <a:pt x="26537" y="0"/>
                  </a:moveTo>
                  <a:lnTo>
                    <a:pt x="3815251" y="0"/>
                  </a:lnTo>
                  <a:cubicBezTo>
                    <a:pt x="3829907" y="0"/>
                    <a:pt x="3841788" y="11881"/>
                    <a:pt x="3841788" y="26537"/>
                  </a:cubicBezTo>
                  <a:lnTo>
                    <a:pt x="3841788" y="241591"/>
                  </a:lnTo>
                  <a:cubicBezTo>
                    <a:pt x="3841788" y="256247"/>
                    <a:pt x="3829907" y="268128"/>
                    <a:pt x="3815251" y="268128"/>
                  </a:cubicBezTo>
                  <a:lnTo>
                    <a:pt x="26537" y="268128"/>
                  </a:lnTo>
                  <a:cubicBezTo>
                    <a:pt x="11881" y="268128"/>
                    <a:pt x="0" y="256247"/>
                    <a:pt x="0" y="241591"/>
                  </a:cubicBezTo>
                  <a:lnTo>
                    <a:pt x="0" y="26537"/>
                  </a:lnTo>
                  <a:cubicBezTo>
                    <a:pt x="0" y="11881"/>
                    <a:pt x="11881" y="0"/>
                    <a:pt x="265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841788" cy="306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2109580" y="3059517"/>
            <a:ext cx="537367" cy="537367"/>
          </a:xfrm>
          <a:custGeom>
            <a:avLst/>
            <a:gdLst/>
            <a:ahLst/>
            <a:cxnLst/>
            <a:rect l="l" t="t" r="r" b="b"/>
            <a:pathLst>
              <a:path w="537367" h="537367">
                <a:moveTo>
                  <a:pt x="0" y="0"/>
                </a:moveTo>
                <a:lnTo>
                  <a:pt x="537367" y="0"/>
                </a:lnTo>
                <a:lnTo>
                  <a:pt x="537367" y="537367"/>
                </a:lnTo>
                <a:lnTo>
                  <a:pt x="0" y="537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109580" y="4358173"/>
            <a:ext cx="537367" cy="537367"/>
          </a:xfrm>
          <a:custGeom>
            <a:avLst/>
            <a:gdLst/>
            <a:ahLst/>
            <a:cxnLst/>
            <a:rect l="l" t="t" r="r" b="b"/>
            <a:pathLst>
              <a:path w="537367" h="537367">
                <a:moveTo>
                  <a:pt x="0" y="0"/>
                </a:moveTo>
                <a:lnTo>
                  <a:pt x="537367" y="0"/>
                </a:lnTo>
                <a:lnTo>
                  <a:pt x="537367" y="537367"/>
                </a:lnTo>
                <a:lnTo>
                  <a:pt x="0" y="537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139171" y="5627540"/>
            <a:ext cx="537367" cy="537367"/>
          </a:xfrm>
          <a:custGeom>
            <a:avLst/>
            <a:gdLst/>
            <a:ahLst/>
            <a:cxnLst/>
            <a:rect l="l" t="t" r="r" b="b"/>
            <a:pathLst>
              <a:path w="537367" h="537367">
                <a:moveTo>
                  <a:pt x="0" y="0"/>
                </a:moveTo>
                <a:lnTo>
                  <a:pt x="537367" y="0"/>
                </a:lnTo>
                <a:lnTo>
                  <a:pt x="537367" y="537367"/>
                </a:lnTo>
                <a:lnTo>
                  <a:pt x="0" y="537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168761" y="6896908"/>
            <a:ext cx="537367" cy="537367"/>
          </a:xfrm>
          <a:custGeom>
            <a:avLst/>
            <a:gdLst/>
            <a:ahLst/>
            <a:cxnLst/>
            <a:rect l="l" t="t" r="r" b="b"/>
            <a:pathLst>
              <a:path w="537367" h="537367">
                <a:moveTo>
                  <a:pt x="0" y="0"/>
                </a:moveTo>
                <a:lnTo>
                  <a:pt x="537367" y="0"/>
                </a:lnTo>
                <a:lnTo>
                  <a:pt x="537367" y="537367"/>
                </a:lnTo>
                <a:lnTo>
                  <a:pt x="0" y="537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608699" y="706871"/>
            <a:ext cx="3070602" cy="740783"/>
          </a:xfrm>
          <a:custGeom>
            <a:avLst/>
            <a:gdLst/>
            <a:ahLst/>
            <a:cxnLst/>
            <a:rect l="l" t="t" r="r" b="b"/>
            <a:pathLst>
              <a:path w="3070602" h="740783">
                <a:moveTo>
                  <a:pt x="0" y="0"/>
                </a:moveTo>
                <a:lnTo>
                  <a:pt x="3070602" y="0"/>
                </a:lnTo>
                <a:lnTo>
                  <a:pt x="3070602" y="740783"/>
                </a:lnTo>
                <a:lnTo>
                  <a:pt x="0" y="740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H="1">
            <a:off x="15756835" y="1002117"/>
            <a:ext cx="1502465" cy="1846347"/>
          </a:xfrm>
          <a:custGeom>
            <a:avLst/>
            <a:gdLst/>
            <a:ahLst/>
            <a:cxnLst/>
            <a:rect l="l" t="t" r="r" b="b"/>
            <a:pathLst>
              <a:path w="1502465" h="1846347">
                <a:moveTo>
                  <a:pt x="1502465" y="0"/>
                </a:moveTo>
                <a:lnTo>
                  <a:pt x="0" y="0"/>
                </a:lnTo>
                <a:lnTo>
                  <a:pt x="0" y="1846347"/>
                </a:lnTo>
                <a:lnTo>
                  <a:pt x="1502465" y="1846347"/>
                </a:lnTo>
                <a:lnTo>
                  <a:pt x="150246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943437" y="3215488"/>
            <a:ext cx="13334880" cy="30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74"/>
              </a:lnSpc>
            </a:pPr>
            <a:r>
              <a:rPr lang="en-US" sz="2499">
                <a:solidFill>
                  <a:srgbClr val="3A1D1D"/>
                </a:solidFill>
                <a:latin typeface="Dekko"/>
                <a:ea typeface="Dekko"/>
                <a:cs typeface="Dekko"/>
                <a:sym typeface="Dekko"/>
              </a:rPr>
              <a:t>Гендерні ролі формуються з дитинства та впливають на самосприйняття і поведінку.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84316" y="1523854"/>
            <a:ext cx="8319368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3A1D1D"/>
                </a:solidFill>
                <a:latin typeface="Chunk Five"/>
                <a:ea typeface="Chunk Five"/>
                <a:cs typeface="Chunk Five"/>
                <a:sym typeface="Chunk Five"/>
              </a:rPr>
              <a:t>Актуальність теми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943437" y="7052879"/>
            <a:ext cx="13275699" cy="30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74"/>
              </a:lnSpc>
            </a:pPr>
            <a:r>
              <a:rPr lang="en-US" sz="2499">
                <a:solidFill>
                  <a:srgbClr val="3A1D1D"/>
                </a:solidFill>
                <a:latin typeface="Dekko"/>
                <a:ea typeface="Dekko"/>
                <a:cs typeface="Dekko"/>
                <a:sym typeface="Dekko"/>
              </a:rPr>
              <a:t>Розуміння процесу гендерної соціалізації сприяє рівності та взаємоповазі.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943437" y="5755006"/>
            <a:ext cx="13275699" cy="30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74"/>
              </a:lnSpc>
            </a:pPr>
            <a:r>
              <a:rPr lang="en-US" sz="2499">
                <a:solidFill>
                  <a:srgbClr val="3A1D1D"/>
                </a:solidFill>
                <a:latin typeface="Dekko"/>
                <a:ea typeface="Dekko"/>
                <a:cs typeface="Dekko"/>
                <a:sym typeface="Dekko"/>
              </a:rPr>
              <a:t>Більшість людей не усвідомлює, як ці установки керують їхніми діями.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943437" y="4549488"/>
            <a:ext cx="13334880" cy="30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74"/>
              </a:lnSpc>
            </a:pPr>
            <a:r>
              <a:rPr lang="en-US" sz="2499">
                <a:solidFill>
                  <a:srgbClr val="3A1D1D"/>
                </a:solidFill>
                <a:latin typeface="Dekko"/>
                <a:ea typeface="Dekko"/>
                <a:cs typeface="Dekko"/>
                <a:sym typeface="Dekko"/>
              </a:rPr>
              <a:t>Родина, школа й медіа передають стереотипи про «чоловіче» та «жіноче».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3174" y="2257875"/>
            <a:ext cx="13045714" cy="1174398"/>
            <a:chOff x="0" y="0"/>
            <a:chExt cx="3435908" cy="3093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5908" cy="309306"/>
            </a:xfrm>
            <a:custGeom>
              <a:avLst/>
              <a:gdLst/>
              <a:ahLst/>
              <a:cxnLst/>
              <a:rect l="l" t="t" r="r" b="b"/>
              <a:pathLst>
                <a:path w="3435908" h="309306">
                  <a:moveTo>
                    <a:pt x="30266" y="0"/>
                  </a:moveTo>
                  <a:lnTo>
                    <a:pt x="3405643" y="0"/>
                  </a:lnTo>
                  <a:cubicBezTo>
                    <a:pt x="3422358" y="0"/>
                    <a:pt x="3435908" y="13550"/>
                    <a:pt x="3435908" y="30266"/>
                  </a:cubicBezTo>
                  <a:lnTo>
                    <a:pt x="3435908" y="279041"/>
                  </a:lnTo>
                  <a:cubicBezTo>
                    <a:pt x="3435908" y="287068"/>
                    <a:pt x="3432720" y="294766"/>
                    <a:pt x="3427044" y="300442"/>
                  </a:cubicBezTo>
                  <a:cubicBezTo>
                    <a:pt x="3421368" y="306118"/>
                    <a:pt x="3413670" y="309306"/>
                    <a:pt x="3405643" y="309306"/>
                  </a:cubicBezTo>
                  <a:lnTo>
                    <a:pt x="30266" y="309306"/>
                  </a:lnTo>
                  <a:cubicBezTo>
                    <a:pt x="22239" y="309306"/>
                    <a:pt x="14541" y="306118"/>
                    <a:pt x="8865" y="300442"/>
                  </a:cubicBezTo>
                  <a:cubicBezTo>
                    <a:pt x="3189" y="294766"/>
                    <a:pt x="0" y="287068"/>
                    <a:pt x="0" y="279041"/>
                  </a:cubicBezTo>
                  <a:lnTo>
                    <a:pt x="0" y="30266"/>
                  </a:lnTo>
                  <a:cubicBezTo>
                    <a:pt x="0" y="22239"/>
                    <a:pt x="3189" y="14541"/>
                    <a:pt x="8865" y="8865"/>
                  </a:cubicBezTo>
                  <a:cubicBezTo>
                    <a:pt x="14541" y="3189"/>
                    <a:pt x="22239" y="0"/>
                    <a:pt x="30266" y="0"/>
                  </a:cubicBezTo>
                  <a:close/>
                </a:path>
              </a:pathLst>
            </a:custGeom>
            <a:solidFill>
              <a:srgbClr val="F6BF6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435908" cy="3569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Гендер — </a:t>
              </a:r>
              <a:r>
                <a:rPr lang="en-US" sz="2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це соціально сконструйована система норм, ролей, очікувань і поведінкових моделей, що визначають, як у певному суспільстві сприймаються та оцінюються чоловіки й жінки, а також відносини між ними.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3174" y="7604202"/>
            <a:ext cx="13045714" cy="2047613"/>
            <a:chOff x="0" y="0"/>
            <a:chExt cx="3435908" cy="5392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35908" cy="539289"/>
            </a:xfrm>
            <a:custGeom>
              <a:avLst/>
              <a:gdLst/>
              <a:ahLst/>
              <a:cxnLst/>
              <a:rect l="l" t="t" r="r" b="b"/>
              <a:pathLst>
                <a:path w="3435908" h="539289">
                  <a:moveTo>
                    <a:pt x="59345" y="0"/>
                  </a:moveTo>
                  <a:lnTo>
                    <a:pt x="3376564" y="0"/>
                  </a:lnTo>
                  <a:cubicBezTo>
                    <a:pt x="3409339" y="0"/>
                    <a:pt x="3435908" y="26569"/>
                    <a:pt x="3435908" y="59345"/>
                  </a:cubicBezTo>
                  <a:lnTo>
                    <a:pt x="3435908" y="479944"/>
                  </a:lnTo>
                  <a:cubicBezTo>
                    <a:pt x="3435908" y="495684"/>
                    <a:pt x="3429656" y="510778"/>
                    <a:pt x="3418527" y="521907"/>
                  </a:cubicBezTo>
                  <a:cubicBezTo>
                    <a:pt x="3407397" y="533037"/>
                    <a:pt x="3392303" y="539289"/>
                    <a:pt x="3376564" y="539289"/>
                  </a:cubicBezTo>
                  <a:lnTo>
                    <a:pt x="59345" y="539289"/>
                  </a:lnTo>
                  <a:cubicBezTo>
                    <a:pt x="26569" y="539289"/>
                    <a:pt x="0" y="512719"/>
                    <a:pt x="0" y="479944"/>
                  </a:cubicBezTo>
                  <a:lnTo>
                    <a:pt x="0" y="59345"/>
                  </a:lnTo>
                  <a:cubicBezTo>
                    <a:pt x="0" y="26569"/>
                    <a:pt x="26569" y="0"/>
                    <a:pt x="59345" y="0"/>
                  </a:cubicBezTo>
                  <a:close/>
                </a:path>
              </a:pathLst>
            </a:custGeom>
            <a:solidFill>
              <a:srgbClr val="F9F5F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435908" cy="58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Приклад:</a:t>
              </a:r>
              <a:r>
                <a:rPr lang="en-US" sz="2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«дівчата мають бути ніжними», «чоловіки — сильними» — 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це не біологічний факт, а соціальний конструкт, сформований культурою.</a:t>
              </a: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3742052" y="525605"/>
            <a:ext cx="4545948" cy="9235789"/>
          </a:xfrm>
          <a:custGeom>
            <a:avLst/>
            <a:gdLst/>
            <a:ahLst/>
            <a:cxnLst/>
            <a:rect l="l" t="t" r="r" b="b"/>
            <a:pathLst>
              <a:path w="4545948" h="9235789">
                <a:moveTo>
                  <a:pt x="4545948" y="0"/>
                </a:moveTo>
                <a:lnTo>
                  <a:pt x="0" y="0"/>
                </a:lnTo>
                <a:lnTo>
                  <a:pt x="0" y="9235790"/>
                </a:lnTo>
                <a:lnTo>
                  <a:pt x="4545948" y="9235790"/>
                </a:lnTo>
                <a:lnTo>
                  <a:pt x="45459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1393" r="-22280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3174" y="504580"/>
            <a:ext cx="13045714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3A1D1D"/>
                </a:solidFill>
                <a:latin typeface="Chunk Five"/>
                <a:ea typeface="Chunk Five"/>
                <a:cs typeface="Chunk Five"/>
                <a:sym typeface="Chunk Five"/>
              </a:rPr>
              <a:t>Що таке гендер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83174" y="4886734"/>
            <a:ext cx="13045714" cy="1174398"/>
            <a:chOff x="0" y="0"/>
            <a:chExt cx="3435908" cy="30930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35908" cy="309306"/>
            </a:xfrm>
            <a:custGeom>
              <a:avLst/>
              <a:gdLst/>
              <a:ahLst/>
              <a:cxnLst/>
              <a:rect l="l" t="t" r="r" b="b"/>
              <a:pathLst>
                <a:path w="3435908" h="309306">
                  <a:moveTo>
                    <a:pt x="30266" y="0"/>
                  </a:moveTo>
                  <a:lnTo>
                    <a:pt x="3405643" y="0"/>
                  </a:lnTo>
                  <a:cubicBezTo>
                    <a:pt x="3422358" y="0"/>
                    <a:pt x="3435908" y="13550"/>
                    <a:pt x="3435908" y="30266"/>
                  </a:cubicBezTo>
                  <a:lnTo>
                    <a:pt x="3435908" y="279041"/>
                  </a:lnTo>
                  <a:cubicBezTo>
                    <a:pt x="3435908" y="287068"/>
                    <a:pt x="3432720" y="294766"/>
                    <a:pt x="3427044" y="300442"/>
                  </a:cubicBezTo>
                  <a:cubicBezTo>
                    <a:pt x="3421368" y="306118"/>
                    <a:pt x="3413670" y="309306"/>
                    <a:pt x="3405643" y="309306"/>
                  </a:cubicBezTo>
                  <a:lnTo>
                    <a:pt x="30266" y="309306"/>
                  </a:lnTo>
                  <a:cubicBezTo>
                    <a:pt x="22239" y="309306"/>
                    <a:pt x="14541" y="306118"/>
                    <a:pt x="8865" y="300442"/>
                  </a:cubicBezTo>
                  <a:cubicBezTo>
                    <a:pt x="3189" y="294766"/>
                    <a:pt x="0" y="287068"/>
                    <a:pt x="0" y="279041"/>
                  </a:cubicBezTo>
                  <a:lnTo>
                    <a:pt x="0" y="30266"/>
                  </a:lnTo>
                  <a:cubicBezTo>
                    <a:pt x="0" y="22239"/>
                    <a:pt x="3189" y="14541"/>
                    <a:pt x="8865" y="8865"/>
                  </a:cubicBezTo>
                  <a:cubicBezTo>
                    <a:pt x="14541" y="3189"/>
                    <a:pt x="22239" y="0"/>
                    <a:pt x="30266" y="0"/>
                  </a:cubicBezTo>
                  <a:close/>
                </a:path>
              </a:pathLst>
            </a:custGeom>
            <a:solidFill>
              <a:srgbClr val="F6BF6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435908" cy="3569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Стать</a:t>
              </a:r>
              <a:r>
                <a:rPr lang="en-US" sz="2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— це біологічна категорія, що визначає фізіологічні, анатомічні та генетичні відмінності між чоловічим і жіночим організмом, зокрема особливості репродуктивної системи, гормонального профілю та вторинних статевих ознак.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83174" y="3472997"/>
            <a:ext cx="13045714" cy="832490"/>
            <a:chOff x="0" y="0"/>
            <a:chExt cx="3435908" cy="21925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435908" cy="219257"/>
            </a:xfrm>
            <a:custGeom>
              <a:avLst/>
              <a:gdLst/>
              <a:ahLst/>
              <a:cxnLst/>
              <a:rect l="l" t="t" r="r" b="b"/>
              <a:pathLst>
                <a:path w="3435908" h="219257">
                  <a:moveTo>
                    <a:pt x="30266" y="0"/>
                  </a:moveTo>
                  <a:lnTo>
                    <a:pt x="3405643" y="0"/>
                  </a:lnTo>
                  <a:cubicBezTo>
                    <a:pt x="3422358" y="0"/>
                    <a:pt x="3435908" y="13550"/>
                    <a:pt x="3435908" y="30266"/>
                  </a:cubicBezTo>
                  <a:lnTo>
                    <a:pt x="3435908" y="188991"/>
                  </a:lnTo>
                  <a:cubicBezTo>
                    <a:pt x="3435908" y="197018"/>
                    <a:pt x="3432720" y="204716"/>
                    <a:pt x="3427044" y="210392"/>
                  </a:cubicBezTo>
                  <a:cubicBezTo>
                    <a:pt x="3421368" y="216068"/>
                    <a:pt x="3413670" y="219257"/>
                    <a:pt x="3405643" y="219257"/>
                  </a:cubicBezTo>
                  <a:lnTo>
                    <a:pt x="30266" y="219257"/>
                  </a:lnTo>
                  <a:cubicBezTo>
                    <a:pt x="13550" y="219257"/>
                    <a:pt x="0" y="205706"/>
                    <a:pt x="0" y="188991"/>
                  </a:cubicBezTo>
                  <a:lnTo>
                    <a:pt x="0" y="30266"/>
                  </a:lnTo>
                  <a:cubicBezTo>
                    <a:pt x="0" y="22239"/>
                    <a:pt x="3189" y="14541"/>
                    <a:pt x="8865" y="8865"/>
                  </a:cubicBezTo>
                  <a:cubicBezTo>
                    <a:pt x="14541" y="3189"/>
                    <a:pt x="22239" y="0"/>
                    <a:pt x="30266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435908" cy="266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Це не біологічна, а соціокультурна категорія, яка формується під впливом виховання, </a:t>
              </a:r>
            </a:p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традицій, медіа та соціального досвіду.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3174" y="6099231"/>
            <a:ext cx="13045714" cy="832490"/>
            <a:chOff x="0" y="0"/>
            <a:chExt cx="3435908" cy="21925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435908" cy="219257"/>
            </a:xfrm>
            <a:custGeom>
              <a:avLst/>
              <a:gdLst/>
              <a:ahLst/>
              <a:cxnLst/>
              <a:rect l="l" t="t" r="r" b="b"/>
              <a:pathLst>
                <a:path w="3435908" h="219257">
                  <a:moveTo>
                    <a:pt x="30266" y="0"/>
                  </a:moveTo>
                  <a:lnTo>
                    <a:pt x="3405643" y="0"/>
                  </a:lnTo>
                  <a:cubicBezTo>
                    <a:pt x="3422358" y="0"/>
                    <a:pt x="3435908" y="13550"/>
                    <a:pt x="3435908" y="30266"/>
                  </a:cubicBezTo>
                  <a:lnTo>
                    <a:pt x="3435908" y="188991"/>
                  </a:lnTo>
                  <a:cubicBezTo>
                    <a:pt x="3435908" y="197018"/>
                    <a:pt x="3432720" y="204716"/>
                    <a:pt x="3427044" y="210392"/>
                  </a:cubicBezTo>
                  <a:cubicBezTo>
                    <a:pt x="3421368" y="216068"/>
                    <a:pt x="3413670" y="219257"/>
                    <a:pt x="3405643" y="219257"/>
                  </a:cubicBezTo>
                  <a:lnTo>
                    <a:pt x="30266" y="219257"/>
                  </a:lnTo>
                  <a:cubicBezTo>
                    <a:pt x="13550" y="219257"/>
                    <a:pt x="0" y="205706"/>
                    <a:pt x="0" y="188991"/>
                  </a:cubicBezTo>
                  <a:lnTo>
                    <a:pt x="0" y="30266"/>
                  </a:lnTo>
                  <a:cubicBezTo>
                    <a:pt x="0" y="22239"/>
                    <a:pt x="3189" y="14541"/>
                    <a:pt x="8865" y="8865"/>
                  </a:cubicBezTo>
                  <a:cubicBezTo>
                    <a:pt x="14541" y="3189"/>
                    <a:pt x="22239" y="0"/>
                    <a:pt x="30266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3435908" cy="266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Є біологічно зумовленою і визначається від народження, </a:t>
              </a:r>
            </a:p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проте її соціальне значення формується через культурні норми та очікування.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3174" y="1998264"/>
            <a:ext cx="13045714" cy="832490"/>
            <a:chOff x="0" y="0"/>
            <a:chExt cx="3435908" cy="2192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5908" cy="219257"/>
            </a:xfrm>
            <a:custGeom>
              <a:avLst/>
              <a:gdLst/>
              <a:ahLst/>
              <a:cxnLst/>
              <a:rect l="l" t="t" r="r" b="b"/>
              <a:pathLst>
                <a:path w="3435908" h="219257">
                  <a:moveTo>
                    <a:pt x="30266" y="0"/>
                  </a:moveTo>
                  <a:lnTo>
                    <a:pt x="3405643" y="0"/>
                  </a:lnTo>
                  <a:cubicBezTo>
                    <a:pt x="3422358" y="0"/>
                    <a:pt x="3435908" y="13550"/>
                    <a:pt x="3435908" y="30266"/>
                  </a:cubicBezTo>
                  <a:lnTo>
                    <a:pt x="3435908" y="188991"/>
                  </a:lnTo>
                  <a:cubicBezTo>
                    <a:pt x="3435908" y="197018"/>
                    <a:pt x="3432720" y="204716"/>
                    <a:pt x="3427044" y="210392"/>
                  </a:cubicBezTo>
                  <a:cubicBezTo>
                    <a:pt x="3421368" y="216068"/>
                    <a:pt x="3413670" y="219257"/>
                    <a:pt x="3405643" y="219257"/>
                  </a:cubicBezTo>
                  <a:lnTo>
                    <a:pt x="30266" y="219257"/>
                  </a:lnTo>
                  <a:cubicBezTo>
                    <a:pt x="13550" y="219257"/>
                    <a:pt x="0" y="205706"/>
                    <a:pt x="0" y="188991"/>
                  </a:cubicBezTo>
                  <a:lnTo>
                    <a:pt x="0" y="30266"/>
                  </a:lnTo>
                  <a:cubicBezTo>
                    <a:pt x="0" y="22239"/>
                    <a:pt x="3189" y="14541"/>
                    <a:pt x="8865" y="8865"/>
                  </a:cubicBezTo>
                  <a:cubicBezTo>
                    <a:pt x="14541" y="3189"/>
                    <a:pt x="22239" y="0"/>
                    <a:pt x="30266" y="0"/>
                  </a:cubicBezTo>
                  <a:close/>
                </a:path>
              </a:pathLst>
            </a:custGeom>
            <a:solidFill>
              <a:srgbClr val="F6BF6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435908" cy="266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Гендерна соціалізація —</a:t>
              </a:r>
              <a:r>
                <a:rPr lang="en-US" sz="2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це процес засвоєння індивідом соціально схвалених норм, цінностей, ролей, моделей поведінки та очікувань, пов’язаних із його статтю в певному суспільстві.</a:t>
              </a:r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2688335" y="4673300"/>
            <a:ext cx="5599665" cy="5613700"/>
          </a:xfrm>
          <a:custGeom>
            <a:avLst/>
            <a:gdLst/>
            <a:ahLst/>
            <a:cxnLst/>
            <a:rect l="l" t="t" r="r" b="b"/>
            <a:pathLst>
              <a:path w="5599665" h="5613700">
                <a:moveTo>
                  <a:pt x="5599665" y="0"/>
                </a:moveTo>
                <a:lnTo>
                  <a:pt x="0" y="0"/>
                </a:lnTo>
                <a:lnTo>
                  <a:pt x="0" y="5613700"/>
                </a:lnTo>
                <a:lnTo>
                  <a:pt x="5599665" y="5613700"/>
                </a:lnTo>
                <a:lnTo>
                  <a:pt x="559966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83174" y="6540340"/>
            <a:ext cx="13045714" cy="3621474"/>
            <a:chOff x="0" y="0"/>
            <a:chExt cx="3435908" cy="9538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35908" cy="953804"/>
            </a:xfrm>
            <a:custGeom>
              <a:avLst/>
              <a:gdLst/>
              <a:ahLst/>
              <a:cxnLst/>
              <a:rect l="l" t="t" r="r" b="b"/>
              <a:pathLst>
                <a:path w="3435908" h="953804">
                  <a:moveTo>
                    <a:pt x="59345" y="0"/>
                  </a:moveTo>
                  <a:lnTo>
                    <a:pt x="3376564" y="0"/>
                  </a:lnTo>
                  <a:cubicBezTo>
                    <a:pt x="3409339" y="0"/>
                    <a:pt x="3435908" y="26569"/>
                    <a:pt x="3435908" y="59345"/>
                  </a:cubicBezTo>
                  <a:lnTo>
                    <a:pt x="3435908" y="894459"/>
                  </a:lnTo>
                  <a:cubicBezTo>
                    <a:pt x="3435908" y="927234"/>
                    <a:pt x="3409339" y="953804"/>
                    <a:pt x="3376564" y="953804"/>
                  </a:cubicBezTo>
                  <a:lnTo>
                    <a:pt x="59345" y="953804"/>
                  </a:lnTo>
                  <a:cubicBezTo>
                    <a:pt x="43605" y="953804"/>
                    <a:pt x="28511" y="947551"/>
                    <a:pt x="17382" y="936422"/>
                  </a:cubicBezTo>
                  <a:cubicBezTo>
                    <a:pt x="6252" y="925293"/>
                    <a:pt x="0" y="910198"/>
                    <a:pt x="0" y="894459"/>
                  </a:cubicBezTo>
                  <a:lnTo>
                    <a:pt x="0" y="59345"/>
                  </a:lnTo>
                  <a:cubicBezTo>
                    <a:pt x="0" y="26569"/>
                    <a:pt x="26569" y="0"/>
                    <a:pt x="59345" y="0"/>
                  </a:cubicBezTo>
                  <a:close/>
                </a:path>
              </a:pathLst>
            </a:custGeom>
            <a:solidFill>
              <a:srgbClr val="F9F5F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435908" cy="1001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Приклади:</a:t>
              </a:r>
              <a:r>
                <a:rPr lang="en-US" sz="2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</a:p>
            <a:p>
              <a:pPr algn="ctr">
                <a:lnSpc>
                  <a:spcPts val="2800"/>
                </a:lnSpc>
              </a:pPr>
              <a:endPara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«Рожеве — для дівчаток, блакитне — для хлопчиків».</a:t>
              </a:r>
            </a:p>
            <a:p>
              <a:pPr algn="ctr">
                <a:lnSpc>
                  <a:spcPts val="2800"/>
                </a:lnSpc>
              </a:pPr>
              <a:endPara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«Хлопчик буде сильним, дівчинка — ніжною».</a:t>
              </a:r>
            </a:p>
            <a:p>
              <a:pPr algn="ctr">
                <a:lnSpc>
                  <a:spcPts val="2800"/>
                </a:lnSpc>
              </a:pPr>
              <a:endPara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«Ляльки для дівчаток, машинки та конструктори для хлопців».</a:t>
              </a:r>
            </a:p>
            <a:p>
              <a:pPr algn="ctr">
                <a:lnSpc>
                  <a:spcPts val="2800"/>
                </a:lnSpc>
              </a:pPr>
              <a:endPara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«Не плач, ти хлопець», «дівчинка так не поводиться».</a:t>
              </a:r>
            </a:p>
            <a:p>
              <a:pPr algn="ctr">
                <a:lnSpc>
                  <a:spcPts val="2659"/>
                </a:lnSpc>
              </a:pPr>
              <a:endPara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83174" y="375890"/>
            <a:ext cx="13045714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3A1D1D"/>
                </a:solidFill>
                <a:latin typeface="Chunk Five"/>
                <a:ea typeface="Chunk Five"/>
                <a:cs typeface="Chunk Five"/>
                <a:sym typeface="Chunk Five"/>
              </a:rPr>
              <a:t>Гендерна соціалізація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83174" y="4285630"/>
            <a:ext cx="13045714" cy="832490"/>
            <a:chOff x="0" y="0"/>
            <a:chExt cx="3435908" cy="2192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35908" cy="219257"/>
            </a:xfrm>
            <a:custGeom>
              <a:avLst/>
              <a:gdLst/>
              <a:ahLst/>
              <a:cxnLst/>
              <a:rect l="l" t="t" r="r" b="b"/>
              <a:pathLst>
                <a:path w="3435908" h="219257">
                  <a:moveTo>
                    <a:pt x="30266" y="0"/>
                  </a:moveTo>
                  <a:lnTo>
                    <a:pt x="3405643" y="0"/>
                  </a:lnTo>
                  <a:cubicBezTo>
                    <a:pt x="3422358" y="0"/>
                    <a:pt x="3435908" y="13550"/>
                    <a:pt x="3435908" y="30266"/>
                  </a:cubicBezTo>
                  <a:lnTo>
                    <a:pt x="3435908" y="188991"/>
                  </a:lnTo>
                  <a:cubicBezTo>
                    <a:pt x="3435908" y="197018"/>
                    <a:pt x="3432720" y="204716"/>
                    <a:pt x="3427044" y="210392"/>
                  </a:cubicBezTo>
                  <a:cubicBezTo>
                    <a:pt x="3421368" y="216068"/>
                    <a:pt x="3413670" y="219257"/>
                    <a:pt x="3405643" y="219257"/>
                  </a:cubicBezTo>
                  <a:lnTo>
                    <a:pt x="30266" y="219257"/>
                  </a:lnTo>
                  <a:cubicBezTo>
                    <a:pt x="13550" y="219257"/>
                    <a:pt x="0" y="205706"/>
                    <a:pt x="0" y="188991"/>
                  </a:cubicBezTo>
                  <a:lnTo>
                    <a:pt x="0" y="30266"/>
                  </a:lnTo>
                  <a:cubicBezTo>
                    <a:pt x="0" y="22239"/>
                    <a:pt x="3189" y="14541"/>
                    <a:pt x="8865" y="8865"/>
                  </a:cubicBezTo>
                  <a:cubicBezTo>
                    <a:pt x="14541" y="3189"/>
                    <a:pt x="22239" y="0"/>
                    <a:pt x="30266" y="0"/>
                  </a:cubicBezTo>
                  <a:close/>
                </a:path>
              </a:pathLst>
            </a:custGeom>
            <a:solidFill>
              <a:srgbClr val="F6BF6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435908" cy="266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Стартує</a:t>
              </a:r>
              <a:r>
                <a:rPr lang="en-US" sz="2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ще до народження дитини і триває все життя.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83174" y="2931153"/>
            <a:ext cx="13045714" cy="832490"/>
            <a:chOff x="0" y="0"/>
            <a:chExt cx="3435908" cy="21925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435908" cy="219257"/>
            </a:xfrm>
            <a:custGeom>
              <a:avLst/>
              <a:gdLst/>
              <a:ahLst/>
              <a:cxnLst/>
              <a:rect l="l" t="t" r="r" b="b"/>
              <a:pathLst>
                <a:path w="3435908" h="219257">
                  <a:moveTo>
                    <a:pt x="30266" y="0"/>
                  </a:moveTo>
                  <a:lnTo>
                    <a:pt x="3405643" y="0"/>
                  </a:lnTo>
                  <a:cubicBezTo>
                    <a:pt x="3422358" y="0"/>
                    <a:pt x="3435908" y="13550"/>
                    <a:pt x="3435908" y="30266"/>
                  </a:cubicBezTo>
                  <a:lnTo>
                    <a:pt x="3435908" y="188991"/>
                  </a:lnTo>
                  <a:cubicBezTo>
                    <a:pt x="3435908" y="197018"/>
                    <a:pt x="3432720" y="204716"/>
                    <a:pt x="3427044" y="210392"/>
                  </a:cubicBezTo>
                  <a:cubicBezTo>
                    <a:pt x="3421368" y="216068"/>
                    <a:pt x="3413670" y="219257"/>
                    <a:pt x="3405643" y="219257"/>
                  </a:cubicBezTo>
                  <a:lnTo>
                    <a:pt x="30266" y="219257"/>
                  </a:lnTo>
                  <a:cubicBezTo>
                    <a:pt x="13550" y="219257"/>
                    <a:pt x="0" y="205706"/>
                    <a:pt x="0" y="188991"/>
                  </a:cubicBezTo>
                  <a:lnTo>
                    <a:pt x="0" y="30266"/>
                  </a:lnTo>
                  <a:cubicBezTo>
                    <a:pt x="0" y="22239"/>
                    <a:pt x="3189" y="14541"/>
                    <a:pt x="8865" y="8865"/>
                  </a:cubicBezTo>
                  <a:cubicBezTo>
                    <a:pt x="14541" y="3189"/>
                    <a:pt x="22239" y="0"/>
                    <a:pt x="30266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435908" cy="266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Визначає, як людина вчиться «бути» чоловіком чи жінкою, тобто як соціальне оточення формує її гендерну ідентичність, самооцінку, емоційне сприйняття та стиль взаємодії.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3174" y="5241856"/>
            <a:ext cx="13045714" cy="1174576"/>
            <a:chOff x="0" y="0"/>
            <a:chExt cx="3435908" cy="30935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435908" cy="309353"/>
            </a:xfrm>
            <a:custGeom>
              <a:avLst/>
              <a:gdLst/>
              <a:ahLst/>
              <a:cxnLst/>
              <a:rect l="l" t="t" r="r" b="b"/>
              <a:pathLst>
                <a:path w="3435908" h="309353">
                  <a:moveTo>
                    <a:pt x="30266" y="0"/>
                  </a:moveTo>
                  <a:lnTo>
                    <a:pt x="3405643" y="0"/>
                  </a:lnTo>
                  <a:cubicBezTo>
                    <a:pt x="3422358" y="0"/>
                    <a:pt x="3435908" y="13550"/>
                    <a:pt x="3435908" y="30266"/>
                  </a:cubicBezTo>
                  <a:lnTo>
                    <a:pt x="3435908" y="279088"/>
                  </a:lnTo>
                  <a:cubicBezTo>
                    <a:pt x="3435908" y="287115"/>
                    <a:pt x="3432720" y="294813"/>
                    <a:pt x="3427044" y="300489"/>
                  </a:cubicBezTo>
                  <a:cubicBezTo>
                    <a:pt x="3421368" y="306165"/>
                    <a:pt x="3413670" y="309353"/>
                    <a:pt x="3405643" y="309353"/>
                  </a:cubicBezTo>
                  <a:lnTo>
                    <a:pt x="30266" y="309353"/>
                  </a:lnTo>
                  <a:cubicBezTo>
                    <a:pt x="22239" y="309353"/>
                    <a:pt x="14541" y="306165"/>
                    <a:pt x="8865" y="300489"/>
                  </a:cubicBezTo>
                  <a:cubicBezTo>
                    <a:pt x="3189" y="294813"/>
                    <a:pt x="0" y="287115"/>
                    <a:pt x="0" y="279088"/>
                  </a:cubicBezTo>
                  <a:lnTo>
                    <a:pt x="0" y="30266"/>
                  </a:lnTo>
                  <a:cubicBezTo>
                    <a:pt x="0" y="22239"/>
                    <a:pt x="3189" y="14541"/>
                    <a:pt x="8865" y="8865"/>
                  </a:cubicBezTo>
                  <a:cubicBezTo>
                    <a:pt x="14541" y="3189"/>
                    <a:pt x="22239" y="0"/>
                    <a:pt x="30266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3435908" cy="3569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Через вибір кольору речей,  очікування батьків. </a:t>
              </a:r>
            </a:p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У дитинстві цей процес закріплюється через виховання, іграшки, мову спілкування, мультфільми, шкільне середовище тощо.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9190" y="1951994"/>
            <a:ext cx="12726714" cy="1661165"/>
            <a:chOff x="0" y="0"/>
            <a:chExt cx="3351892" cy="4375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51892" cy="437509"/>
            </a:xfrm>
            <a:custGeom>
              <a:avLst/>
              <a:gdLst/>
              <a:ahLst/>
              <a:cxnLst/>
              <a:rect l="l" t="t" r="r" b="b"/>
              <a:pathLst>
                <a:path w="3351892" h="437509">
                  <a:moveTo>
                    <a:pt x="60832" y="0"/>
                  </a:moveTo>
                  <a:lnTo>
                    <a:pt x="3291060" y="0"/>
                  </a:lnTo>
                  <a:cubicBezTo>
                    <a:pt x="3324656" y="0"/>
                    <a:pt x="3351892" y="27235"/>
                    <a:pt x="3351892" y="60832"/>
                  </a:cubicBezTo>
                  <a:lnTo>
                    <a:pt x="3351892" y="376677"/>
                  </a:lnTo>
                  <a:cubicBezTo>
                    <a:pt x="3351892" y="410273"/>
                    <a:pt x="3324656" y="437509"/>
                    <a:pt x="3291060" y="437509"/>
                  </a:cubicBezTo>
                  <a:lnTo>
                    <a:pt x="60832" y="437509"/>
                  </a:lnTo>
                  <a:cubicBezTo>
                    <a:pt x="27235" y="437509"/>
                    <a:pt x="0" y="410273"/>
                    <a:pt x="0" y="376677"/>
                  </a:cubicBezTo>
                  <a:lnTo>
                    <a:pt x="0" y="60832"/>
                  </a:lnTo>
                  <a:cubicBezTo>
                    <a:pt x="0" y="27235"/>
                    <a:pt x="27235" y="0"/>
                    <a:pt x="60832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351892" cy="4851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Раннє дитинство (0–3 роки): 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·</a:t>
              </a: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</a:t>
              </a:r>
              <a:r>
                <a:rPr lang="en-US" sz="2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Формування уявлень про себе як хлопчика чи дівчинку через реакції батьків.</a:t>
              </a: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· Вибір іграшок, одягу.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9190" y="3803660"/>
            <a:ext cx="12726714" cy="1661165"/>
            <a:chOff x="0" y="0"/>
            <a:chExt cx="3351892" cy="4375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51892" cy="437509"/>
            </a:xfrm>
            <a:custGeom>
              <a:avLst/>
              <a:gdLst/>
              <a:ahLst/>
              <a:cxnLst/>
              <a:rect l="l" t="t" r="r" b="b"/>
              <a:pathLst>
                <a:path w="3351892" h="437509">
                  <a:moveTo>
                    <a:pt x="60832" y="0"/>
                  </a:moveTo>
                  <a:lnTo>
                    <a:pt x="3291060" y="0"/>
                  </a:lnTo>
                  <a:cubicBezTo>
                    <a:pt x="3324656" y="0"/>
                    <a:pt x="3351892" y="27235"/>
                    <a:pt x="3351892" y="60832"/>
                  </a:cubicBezTo>
                  <a:lnTo>
                    <a:pt x="3351892" y="376677"/>
                  </a:lnTo>
                  <a:cubicBezTo>
                    <a:pt x="3351892" y="410273"/>
                    <a:pt x="3324656" y="437509"/>
                    <a:pt x="3291060" y="437509"/>
                  </a:cubicBezTo>
                  <a:lnTo>
                    <a:pt x="60832" y="437509"/>
                  </a:lnTo>
                  <a:cubicBezTo>
                    <a:pt x="27235" y="437509"/>
                    <a:pt x="0" y="410273"/>
                    <a:pt x="0" y="376677"/>
                  </a:cubicBezTo>
                  <a:lnTo>
                    <a:pt x="0" y="60832"/>
                  </a:lnTo>
                  <a:cubicBezTo>
                    <a:pt x="0" y="27235"/>
                    <a:pt x="27235" y="0"/>
                    <a:pt x="60832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351892" cy="4851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Дошкільний вік: 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· Рольові ігри (мама, тато, принцеса, супергерой).</a:t>
              </a: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· Підкріплення очікуваних моделей поведінки.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345426" y="5626750"/>
            <a:ext cx="12726714" cy="1604015"/>
            <a:chOff x="0" y="0"/>
            <a:chExt cx="3351892" cy="4224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51892" cy="422457"/>
            </a:xfrm>
            <a:custGeom>
              <a:avLst/>
              <a:gdLst/>
              <a:ahLst/>
              <a:cxnLst/>
              <a:rect l="l" t="t" r="r" b="b"/>
              <a:pathLst>
                <a:path w="3351892" h="422457">
                  <a:moveTo>
                    <a:pt x="60832" y="0"/>
                  </a:moveTo>
                  <a:lnTo>
                    <a:pt x="3291060" y="0"/>
                  </a:lnTo>
                  <a:cubicBezTo>
                    <a:pt x="3324656" y="0"/>
                    <a:pt x="3351892" y="27235"/>
                    <a:pt x="3351892" y="60832"/>
                  </a:cubicBezTo>
                  <a:lnTo>
                    <a:pt x="3351892" y="361625"/>
                  </a:lnTo>
                  <a:cubicBezTo>
                    <a:pt x="3351892" y="395221"/>
                    <a:pt x="3324656" y="422457"/>
                    <a:pt x="3291060" y="422457"/>
                  </a:cubicBezTo>
                  <a:lnTo>
                    <a:pt x="60832" y="422457"/>
                  </a:lnTo>
                  <a:cubicBezTo>
                    <a:pt x="27235" y="422457"/>
                    <a:pt x="0" y="395221"/>
                    <a:pt x="0" y="361625"/>
                  </a:cubicBezTo>
                  <a:lnTo>
                    <a:pt x="0" y="60832"/>
                  </a:lnTo>
                  <a:cubicBezTo>
                    <a:pt x="0" y="27235"/>
                    <a:pt x="27235" y="0"/>
                    <a:pt x="60832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351892" cy="470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Шкільний вік: 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· Формування гендерної ідентичності через спілкування, навчання, ЗМІ.</a:t>
              </a: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· Гендерна стратифікація в освітньому середовищі.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45426" y="7392691"/>
            <a:ext cx="12726714" cy="1661165"/>
            <a:chOff x="0" y="0"/>
            <a:chExt cx="3351892" cy="43750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51892" cy="437509"/>
            </a:xfrm>
            <a:custGeom>
              <a:avLst/>
              <a:gdLst/>
              <a:ahLst/>
              <a:cxnLst/>
              <a:rect l="l" t="t" r="r" b="b"/>
              <a:pathLst>
                <a:path w="3351892" h="437509">
                  <a:moveTo>
                    <a:pt x="60832" y="0"/>
                  </a:moveTo>
                  <a:lnTo>
                    <a:pt x="3291060" y="0"/>
                  </a:lnTo>
                  <a:cubicBezTo>
                    <a:pt x="3324656" y="0"/>
                    <a:pt x="3351892" y="27235"/>
                    <a:pt x="3351892" y="60832"/>
                  </a:cubicBezTo>
                  <a:lnTo>
                    <a:pt x="3351892" y="376677"/>
                  </a:lnTo>
                  <a:cubicBezTo>
                    <a:pt x="3351892" y="410273"/>
                    <a:pt x="3324656" y="437509"/>
                    <a:pt x="3291060" y="437509"/>
                  </a:cubicBezTo>
                  <a:lnTo>
                    <a:pt x="60832" y="437509"/>
                  </a:lnTo>
                  <a:cubicBezTo>
                    <a:pt x="27235" y="437509"/>
                    <a:pt x="0" y="410273"/>
                    <a:pt x="0" y="376677"/>
                  </a:cubicBezTo>
                  <a:lnTo>
                    <a:pt x="0" y="60832"/>
                  </a:lnTo>
                  <a:cubicBezTo>
                    <a:pt x="0" y="27235"/>
                    <a:pt x="27235" y="0"/>
                    <a:pt x="60832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351892" cy="4851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Підлітковий вік: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· Ускладнення гендерної ідентичності, конфлікти з очікуваннями.</a:t>
              </a: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· Початок критичного осмислення ролей.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1708783" y="0"/>
            <a:ext cx="6579217" cy="2261606"/>
          </a:xfrm>
          <a:custGeom>
            <a:avLst/>
            <a:gdLst/>
            <a:ahLst/>
            <a:cxnLst/>
            <a:rect l="l" t="t" r="r" b="b"/>
            <a:pathLst>
              <a:path w="6579217" h="2261606">
                <a:moveTo>
                  <a:pt x="0" y="0"/>
                </a:moveTo>
                <a:lnTo>
                  <a:pt x="6579217" y="0"/>
                </a:lnTo>
                <a:lnTo>
                  <a:pt x="6579217" y="2261606"/>
                </a:lnTo>
                <a:lnTo>
                  <a:pt x="0" y="22616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0" y="8013513"/>
            <a:ext cx="6579217" cy="2273487"/>
          </a:xfrm>
          <a:custGeom>
            <a:avLst/>
            <a:gdLst/>
            <a:ahLst/>
            <a:cxnLst/>
            <a:rect l="l" t="t" r="r" b="b"/>
            <a:pathLst>
              <a:path w="6579217" h="2273487">
                <a:moveTo>
                  <a:pt x="0" y="0"/>
                </a:moveTo>
                <a:lnTo>
                  <a:pt x="6579217" y="0"/>
                </a:lnTo>
                <a:lnTo>
                  <a:pt x="6579217" y="2273487"/>
                </a:lnTo>
                <a:lnTo>
                  <a:pt x="0" y="2273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564" r="-13763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09190" y="279776"/>
            <a:ext cx="10198333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3A1D1D"/>
                </a:solidFill>
                <a:latin typeface="Chunk Five"/>
                <a:ea typeface="Chunk Five"/>
                <a:cs typeface="Chunk Five"/>
                <a:sym typeface="Chunk Five"/>
              </a:rPr>
              <a:t>Етапи гендерної соціалізації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9190" y="2009144"/>
            <a:ext cx="10198333" cy="1661165"/>
            <a:chOff x="0" y="0"/>
            <a:chExt cx="2685981" cy="4375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85981" cy="437509"/>
            </a:xfrm>
            <a:custGeom>
              <a:avLst/>
              <a:gdLst/>
              <a:ahLst/>
              <a:cxnLst/>
              <a:rect l="l" t="t" r="r" b="b"/>
              <a:pathLst>
                <a:path w="2685981" h="437509">
                  <a:moveTo>
                    <a:pt x="75914" y="0"/>
                  </a:moveTo>
                  <a:lnTo>
                    <a:pt x="2610067" y="0"/>
                  </a:lnTo>
                  <a:cubicBezTo>
                    <a:pt x="2630201" y="0"/>
                    <a:pt x="2649510" y="7998"/>
                    <a:pt x="2663746" y="22235"/>
                  </a:cubicBezTo>
                  <a:cubicBezTo>
                    <a:pt x="2677983" y="36471"/>
                    <a:pt x="2685981" y="55780"/>
                    <a:pt x="2685981" y="75914"/>
                  </a:cubicBezTo>
                  <a:lnTo>
                    <a:pt x="2685981" y="361595"/>
                  </a:lnTo>
                  <a:cubicBezTo>
                    <a:pt x="2685981" y="381729"/>
                    <a:pt x="2677983" y="401037"/>
                    <a:pt x="2663746" y="415274"/>
                  </a:cubicBezTo>
                  <a:cubicBezTo>
                    <a:pt x="2649510" y="429511"/>
                    <a:pt x="2630201" y="437509"/>
                    <a:pt x="2610067" y="437509"/>
                  </a:cubicBezTo>
                  <a:lnTo>
                    <a:pt x="75914" y="437509"/>
                  </a:lnTo>
                  <a:cubicBezTo>
                    <a:pt x="55780" y="437509"/>
                    <a:pt x="36471" y="429511"/>
                    <a:pt x="22235" y="415274"/>
                  </a:cubicBezTo>
                  <a:cubicBezTo>
                    <a:pt x="7998" y="401037"/>
                    <a:pt x="0" y="381729"/>
                    <a:pt x="0" y="361595"/>
                  </a:cubicBezTo>
                  <a:lnTo>
                    <a:pt x="0" y="75914"/>
                  </a:lnTo>
                  <a:cubicBezTo>
                    <a:pt x="0" y="55780"/>
                    <a:pt x="7998" y="36471"/>
                    <a:pt x="22235" y="22235"/>
                  </a:cubicBezTo>
                  <a:cubicBezTo>
                    <a:pt x="36471" y="7998"/>
                    <a:pt x="55780" y="0"/>
                    <a:pt x="75914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85981" cy="4851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Сім’я</a:t>
              </a:r>
              <a:r>
                <a:rPr lang="en-US" sz="2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– перше джерело гендерних норм </a:t>
              </a: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(«дівчатка допомагають мамі», «хлопці – татові»).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9190" y="3803660"/>
            <a:ext cx="10198333" cy="1661165"/>
            <a:chOff x="0" y="0"/>
            <a:chExt cx="2685981" cy="4375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85981" cy="437509"/>
            </a:xfrm>
            <a:custGeom>
              <a:avLst/>
              <a:gdLst/>
              <a:ahLst/>
              <a:cxnLst/>
              <a:rect l="l" t="t" r="r" b="b"/>
              <a:pathLst>
                <a:path w="2685981" h="437509">
                  <a:moveTo>
                    <a:pt x="75914" y="0"/>
                  </a:moveTo>
                  <a:lnTo>
                    <a:pt x="2610067" y="0"/>
                  </a:lnTo>
                  <a:cubicBezTo>
                    <a:pt x="2630201" y="0"/>
                    <a:pt x="2649510" y="7998"/>
                    <a:pt x="2663746" y="22235"/>
                  </a:cubicBezTo>
                  <a:cubicBezTo>
                    <a:pt x="2677983" y="36471"/>
                    <a:pt x="2685981" y="55780"/>
                    <a:pt x="2685981" y="75914"/>
                  </a:cubicBezTo>
                  <a:lnTo>
                    <a:pt x="2685981" y="361595"/>
                  </a:lnTo>
                  <a:cubicBezTo>
                    <a:pt x="2685981" y="381729"/>
                    <a:pt x="2677983" y="401037"/>
                    <a:pt x="2663746" y="415274"/>
                  </a:cubicBezTo>
                  <a:cubicBezTo>
                    <a:pt x="2649510" y="429511"/>
                    <a:pt x="2630201" y="437509"/>
                    <a:pt x="2610067" y="437509"/>
                  </a:cubicBezTo>
                  <a:lnTo>
                    <a:pt x="75914" y="437509"/>
                  </a:lnTo>
                  <a:cubicBezTo>
                    <a:pt x="55780" y="437509"/>
                    <a:pt x="36471" y="429511"/>
                    <a:pt x="22235" y="415274"/>
                  </a:cubicBezTo>
                  <a:cubicBezTo>
                    <a:pt x="7998" y="401037"/>
                    <a:pt x="0" y="381729"/>
                    <a:pt x="0" y="361595"/>
                  </a:cubicBezTo>
                  <a:lnTo>
                    <a:pt x="0" y="75914"/>
                  </a:lnTo>
                  <a:cubicBezTo>
                    <a:pt x="0" y="55780"/>
                    <a:pt x="7998" y="36471"/>
                    <a:pt x="22235" y="22235"/>
                  </a:cubicBezTo>
                  <a:cubicBezTo>
                    <a:pt x="36471" y="7998"/>
                    <a:pt x="55780" y="0"/>
                    <a:pt x="75914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85981" cy="4851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Школа</a:t>
              </a:r>
              <a:r>
                <a:rPr lang="en-US" sz="2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– рольові моделі, очікування вчителів.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9190" y="5598175"/>
            <a:ext cx="10198333" cy="1661165"/>
            <a:chOff x="0" y="0"/>
            <a:chExt cx="2685981" cy="43750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85981" cy="437509"/>
            </a:xfrm>
            <a:custGeom>
              <a:avLst/>
              <a:gdLst/>
              <a:ahLst/>
              <a:cxnLst/>
              <a:rect l="l" t="t" r="r" b="b"/>
              <a:pathLst>
                <a:path w="2685981" h="437509">
                  <a:moveTo>
                    <a:pt x="75914" y="0"/>
                  </a:moveTo>
                  <a:lnTo>
                    <a:pt x="2610067" y="0"/>
                  </a:lnTo>
                  <a:cubicBezTo>
                    <a:pt x="2630201" y="0"/>
                    <a:pt x="2649510" y="7998"/>
                    <a:pt x="2663746" y="22235"/>
                  </a:cubicBezTo>
                  <a:cubicBezTo>
                    <a:pt x="2677983" y="36471"/>
                    <a:pt x="2685981" y="55780"/>
                    <a:pt x="2685981" y="75914"/>
                  </a:cubicBezTo>
                  <a:lnTo>
                    <a:pt x="2685981" y="361595"/>
                  </a:lnTo>
                  <a:cubicBezTo>
                    <a:pt x="2685981" y="381729"/>
                    <a:pt x="2677983" y="401037"/>
                    <a:pt x="2663746" y="415274"/>
                  </a:cubicBezTo>
                  <a:cubicBezTo>
                    <a:pt x="2649510" y="429511"/>
                    <a:pt x="2630201" y="437509"/>
                    <a:pt x="2610067" y="437509"/>
                  </a:cubicBezTo>
                  <a:lnTo>
                    <a:pt x="75914" y="437509"/>
                  </a:lnTo>
                  <a:cubicBezTo>
                    <a:pt x="55780" y="437509"/>
                    <a:pt x="36471" y="429511"/>
                    <a:pt x="22235" y="415274"/>
                  </a:cubicBezTo>
                  <a:cubicBezTo>
                    <a:pt x="7998" y="401037"/>
                    <a:pt x="0" y="381729"/>
                    <a:pt x="0" y="361595"/>
                  </a:cubicBezTo>
                  <a:lnTo>
                    <a:pt x="0" y="75914"/>
                  </a:lnTo>
                  <a:cubicBezTo>
                    <a:pt x="0" y="55780"/>
                    <a:pt x="7998" y="36471"/>
                    <a:pt x="22235" y="22235"/>
                  </a:cubicBezTo>
                  <a:cubicBezTo>
                    <a:pt x="36471" y="7998"/>
                    <a:pt x="55780" y="0"/>
                    <a:pt x="75914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685981" cy="4851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Однолітки </a:t>
              </a:r>
              <a:r>
                <a:rPr lang="en-US" sz="2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– схвалення чи осуд «неправильної» поведінки.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575304" y="1458355"/>
            <a:ext cx="7712696" cy="7683773"/>
          </a:xfrm>
          <a:custGeom>
            <a:avLst/>
            <a:gdLst/>
            <a:ahLst/>
            <a:cxnLst/>
            <a:rect l="l" t="t" r="r" b="b"/>
            <a:pathLst>
              <a:path w="7712696" h="7683773">
                <a:moveTo>
                  <a:pt x="0" y="0"/>
                </a:moveTo>
                <a:lnTo>
                  <a:pt x="7712696" y="0"/>
                </a:lnTo>
                <a:lnTo>
                  <a:pt x="7712696" y="7683773"/>
                </a:lnTo>
                <a:lnTo>
                  <a:pt x="0" y="76837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9190" y="279776"/>
            <a:ext cx="10198333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3A1D1D"/>
                </a:solidFill>
                <a:latin typeface="Chunk Five"/>
                <a:ea typeface="Chunk Five"/>
                <a:cs typeface="Chunk Five"/>
                <a:sym typeface="Chunk Five"/>
              </a:rPr>
              <a:t>Основні агенти соціалізації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209190" y="9246903"/>
            <a:ext cx="15157060" cy="1003876"/>
            <a:chOff x="0" y="0"/>
            <a:chExt cx="3991983" cy="26439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991983" cy="264395"/>
            </a:xfrm>
            <a:custGeom>
              <a:avLst/>
              <a:gdLst/>
              <a:ahLst/>
              <a:cxnLst/>
              <a:rect l="l" t="t" r="r" b="b"/>
              <a:pathLst>
                <a:path w="3991983" h="264395">
                  <a:moveTo>
                    <a:pt x="51078" y="0"/>
                  </a:moveTo>
                  <a:lnTo>
                    <a:pt x="3940905" y="0"/>
                  </a:lnTo>
                  <a:cubicBezTo>
                    <a:pt x="3969115" y="0"/>
                    <a:pt x="3991983" y="22868"/>
                    <a:pt x="3991983" y="51078"/>
                  </a:cubicBezTo>
                  <a:lnTo>
                    <a:pt x="3991983" y="213317"/>
                  </a:lnTo>
                  <a:cubicBezTo>
                    <a:pt x="3991983" y="241527"/>
                    <a:pt x="3969115" y="264395"/>
                    <a:pt x="3940905" y="264395"/>
                  </a:cubicBezTo>
                  <a:lnTo>
                    <a:pt x="51078" y="264395"/>
                  </a:lnTo>
                  <a:cubicBezTo>
                    <a:pt x="22868" y="264395"/>
                    <a:pt x="0" y="241527"/>
                    <a:pt x="0" y="213317"/>
                  </a:cubicBezTo>
                  <a:lnTo>
                    <a:pt x="0" y="51078"/>
                  </a:lnTo>
                  <a:cubicBezTo>
                    <a:pt x="0" y="22868"/>
                    <a:pt x="22868" y="0"/>
                    <a:pt x="51078" y="0"/>
                  </a:cubicBezTo>
                  <a:close/>
                </a:path>
              </a:pathLst>
            </a:custGeom>
            <a:solidFill>
              <a:srgbClr val="F9F5F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991983" cy="312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У класичних мультфільмах дівчата рідко діють самостійно, їх рятує чоловічий персонаж.  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Сучасні приклади уже показують поступову зміну — дівчата стають активними, самостійними.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09190" y="7392691"/>
            <a:ext cx="10198333" cy="1661165"/>
            <a:chOff x="0" y="0"/>
            <a:chExt cx="2685981" cy="43750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85981" cy="437509"/>
            </a:xfrm>
            <a:custGeom>
              <a:avLst/>
              <a:gdLst/>
              <a:ahLst/>
              <a:cxnLst/>
              <a:rect l="l" t="t" r="r" b="b"/>
              <a:pathLst>
                <a:path w="2685981" h="437509">
                  <a:moveTo>
                    <a:pt x="75914" y="0"/>
                  </a:moveTo>
                  <a:lnTo>
                    <a:pt x="2610067" y="0"/>
                  </a:lnTo>
                  <a:cubicBezTo>
                    <a:pt x="2630201" y="0"/>
                    <a:pt x="2649510" y="7998"/>
                    <a:pt x="2663746" y="22235"/>
                  </a:cubicBezTo>
                  <a:cubicBezTo>
                    <a:pt x="2677983" y="36471"/>
                    <a:pt x="2685981" y="55780"/>
                    <a:pt x="2685981" y="75914"/>
                  </a:cubicBezTo>
                  <a:lnTo>
                    <a:pt x="2685981" y="361595"/>
                  </a:lnTo>
                  <a:cubicBezTo>
                    <a:pt x="2685981" y="381729"/>
                    <a:pt x="2677983" y="401037"/>
                    <a:pt x="2663746" y="415274"/>
                  </a:cubicBezTo>
                  <a:cubicBezTo>
                    <a:pt x="2649510" y="429511"/>
                    <a:pt x="2630201" y="437509"/>
                    <a:pt x="2610067" y="437509"/>
                  </a:cubicBezTo>
                  <a:lnTo>
                    <a:pt x="75914" y="437509"/>
                  </a:lnTo>
                  <a:cubicBezTo>
                    <a:pt x="55780" y="437509"/>
                    <a:pt x="36471" y="429511"/>
                    <a:pt x="22235" y="415274"/>
                  </a:cubicBezTo>
                  <a:cubicBezTo>
                    <a:pt x="7998" y="401037"/>
                    <a:pt x="0" y="381729"/>
                    <a:pt x="0" y="361595"/>
                  </a:cubicBezTo>
                  <a:lnTo>
                    <a:pt x="0" y="75914"/>
                  </a:lnTo>
                  <a:cubicBezTo>
                    <a:pt x="0" y="55780"/>
                    <a:pt x="7998" y="36471"/>
                    <a:pt x="22235" y="22235"/>
                  </a:cubicBezTo>
                  <a:cubicBezTo>
                    <a:pt x="36471" y="7998"/>
                    <a:pt x="55780" y="0"/>
                    <a:pt x="75914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85981" cy="4851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Медіа – </a:t>
              </a:r>
              <a:r>
                <a:rPr lang="en-US" sz="2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реклама, кіно, соцмережі.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2E6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109580" y="3059517"/>
            <a:ext cx="537367" cy="537367"/>
          </a:xfrm>
          <a:custGeom>
            <a:avLst/>
            <a:gdLst/>
            <a:ahLst/>
            <a:cxnLst/>
            <a:rect l="l" t="t" r="r" b="b"/>
            <a:pathLst>
              <a:path w="537367" h="537367">
                <a:moveTo>
                  <a:pt x="0" y="0"/>
                </a:moveTo>
                <a:lnTo>
                  <a:pt x="537367" y="0"/>
                </a:lnTo>
                <a:lnTo>
                  <a:pt x="537367" y="537367"/>
                </a:lnTo>
                <a:lnTo>
                  <a:pt x="0" y="537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109580" y="4358173"/>
            <a:ext cx="537367" cy="537367"/>
          </a:xfrm>
          <a:custGeom>
            <a:avLst/>
            <a:gdLst/>
            <a:ahLst/>
            <a:cxnLst/>
            <a:rect l="l" t="t" r="r" b="b"/>
            <a:pathLst>
              <a:path w="537367" h="537367">
                <a:moveTo>
                  <a:pt x="0" y="0"/>
                </a:moveTo>
                <a:lnTo>
                  <a:pt x="537367" y="0"/>
                </a:lnTo>
                <a:lnTo>
                  <a:pt x="537367" y="537367"/>
                </a:lnTo>
                <a:lnTo>
                  <a:pt x="0" y="537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09580" y="5627540"/>
            <a:ext cx="537367" cy="537367"/>
          </a:xfrm>
          <a:custGeom>
            <a:avLst/>
            <a:gdLst/>
            <a:ahLst/>
            <a:cxnLst/>
            <a:rect l="l" t="t" r="r" b="b"/>
            <a:pathLst>
              <a:path w="537367" h="537367">
                <a:moveTo>
                  <a:pt x="0" y="0"/>
                </a:moveTo>
                <a:lnTo>
                  <a:pt x="537367" y="0"/>
                </a:lnTo>
                <a:lnTo>
                  <a:pt x="537367" y="537367"/>
                </a:lnTo>
                <a:lnTo>
                  <a:pt x="0" y="537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109580" y="6868006"/>
            <a:ext cx="537367" cy="537367"/>
          </a:xfrm>
          <a:custGeom>
            <a:avLst/>
            <a:gdLst/>
            <a:ahLst/>
            <a:cxnLst/>
            <a:rect l="l" t="t" r="r" b="b"/>
            <a:pathLst>
              <a:path w="537367" h="537367">
                <a:moveTo>
                  <a:pt x="0" y="0"/>
                </a:moveTo>
                <a:lnTo>
                  <a:pt x="537367" y="0"/>
                </a:lnTo>
                <a:lnTo>
                  <a:pt x="537367" y="537367"/>
                </a:lnTo>
                <a:lnTo>
                  <a:pt x="0" y="537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608699" y="706871"/>
            <a:ext cx="3070602" cy="740783"/>
          </a:xfrm>
          <a:custGeom>
            <a:avLst/>
            <a:gdLst/>
            <a:ahLst/>
            <a:cxnLst/>
            <a:rect l="l" t="t" r="r" b="b"/>
            <a:pathLst>
              <a:path w="3070602" h="740783">
                <a:moveTo>
                  <a:pt x="0" y="0"/>
                </a:moveTo>
                <a:lnTo>
                  <a:pt x="3070602" y="0"/>
                </a:lnTo>
                <a:lnTo>
                  <a:pt x="3070602" y="740783"/>
                </a:lnTo>
                <a:lnTo>
                  <a:pt x="0" y="740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926746" y="2748015"/>
            <a:ext cx="12714307" cy="965196"/>
            <a:chOff x="0" y="0"/>
            <a:chExt cx="3348624" cy="25420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48624" cy="254208"/>
            </a:xfrm>
            <a:custGeom>
              <a:avLst/>
              <a:gdLst/>
              <a:ahLst/>
              <a:cxnLst/>
              <a:rect l="l" t="t" r="r" b="b"/>
              <a:pathLst>
                <a:path w="3348624" h="254208">
                  <a:moveTo>
                    <a:pt x="31055" y="0"/>
                  </a:moveTo>
                  <a:lnTo>
                    <a:pt x="3317569" y="0"/>
                  </a:lnTo>
                  <a:cubicBezTo>
                    <a:pt x="3325806" y="0"/>
                    <a:pt x="3333704" y="3272"/>
                    <a:pt x="3339528" y="9096"/>
                  </a:cubicBezTo>
                  <a:cubicBezTo>
                    <a:pt x="3345352" y="14920"/>
                    <a:pt x="3348624" y="22818"/>
                    <a:pt x="3348624" y="31055"/>
                  </a:cubicBezTo>
                  <a:lnTo>
                    <a:pt x="3348624" y="223153"/>
                  </a:lnTo>
                  <a:cubicBezTo>
                    <a:pt x="3348624" y="231390"/>
                    <a:pt x="3345352" y="239288"/>
                    <a:pt x="3339528" y="245112"/>
                  </a:cubicBezTo>
                  <a:cubicBezTo>
                    <a:pt x="3333704" y="250936"/>
                    <a:pt x="3325806" y="254208"/>
                    <a:pt x="3317569" y="254208"/>
                  </a:cubicBezTo>
                  <a:lnTo>
                    <a:pt x="31055" y="254208"/>
                  </a:lnTo>
                  <a:cubicBezTo>
                    <a:pt x="22818" y="254208"/>
                    <a:pt x="14920" y="250936"/>
                    <a:pt x="9096" y="245112"/>
                  </a:cubicBezTo>
                  <a:cubicBezTo>
                    <a:pt x="3272" y="239288"/>
                    <a:pt x="0" y="231390"/>
                    <a:pt x="0" y="223153"/>
                  </a:cubicBezTo>
                  <a:lnTo>
                    <a:pt x="0" y="31055"/>
                  </a:lnTo>
                  <a:cubicBezTo>
                    <a:pt x="0" y="22818"/>
                    <a:pt x="3272" y="14920"/>
                    <a:pt x="9096" y="9096"/>
                  </a:cubicBezTo>
                  <a:cubicBezTo>
                    <a:pt x="14920" y="3272"/>
                    <a:pt x="22818" y="0"/>
                    <a:pt x="31055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348624" cy="301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Наслідування </a:t>
              </a:r>
              <a:r>
                <a:rPr lang="en-US" sz="2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(імітація поведінки батьків, героїв).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926746" y="4080820"/>
            <a:ext cx="12714307" cy="965196"/>
            <a:chOff x="0" y="0"/>
            <a:chExt cx="3348624" cy="25420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48624" cy="254208"/>
            </a:xfrm>
            <a:custGeom>
              <a:avLst/>
              <a:gdLst/>
              <a:ahLst/>
              <a:cxnLst/>
              <a:rect l="l" t="t" r="r" b="b"/>
              <a:pathLst>
                <a:path w="3348624" h="254208">
                  <a:moveTo>
                    <a:pt x="31055" y="0"/>
                  </a:moveTo>
                  <a:lnTo>
                    <a:pt x="3317569" y="0"/>
                  </a:lnTo>
                  <a:cubicBezTo>
                    <a:pt x="3325806" y="0"/>
                    <a:pt x="3333704" y="3272"/>
                    <a:pt x="3339528" y="9096"/>
                  </a:cubicBezTo>
                  <a:cubicBezTo>
                    <a:pt x="3345352" y="14920"/>
                    <a:pt x="3348624" y="22818"/>
                    <a:pt x="3348624" y="31055"/>
                  </a:cubicBezTo>
                  <a:lnTo>
                    <a:pt x="3348624" y="223153"/>
                  </a:lnTo>
                  <a:cubicBezTo>
                    <a:pt x="3348624" y="231390"/>
                    <a:pt x="3345352" y="239288"/>
                    <a:pt x="3339528" y="245112"/>
                  </a:cubicBezTo>
                  <a:cubicBezTo>
                    <a:pt x="3333704" y="250936"/>
                    <a:pt x="3325806" y="254208"/>
                    <a:pt x="3317569" y="254208"/>
                  </a:cubicBezTo>
                  <a:lnTo>
                    <a:pt x="31055" y="254208"/>
                  </a:lnTo>
                  <a:cubicBezTo>
                    <a:pt x="22818" y="254208"/>
                    <a:pt x="14920" y="250936"/>
                    <a:pt x="9096" y="245112"/>
                  </a:cubicBezTo>
                  <a:cubicBezTo>
                    <a:pt x="3272" y="239288"/>
                    <a:pt x="0" y="231390"/>
                    <a:pt x="0" y="223153"/>
                  </a:cubicBezTo>
                  <a:lnTo>
                    <a:pt x="0" y="31055"/>
                  </a:lnTo>
                  <a:cubicBezTo>
                    <a:pt x="0" y="22818"/>
                    <a:pt x="3272" y="14920"/>
                    <a:pt x="9096" y="9096"/>
                  </a:cubicBezTo>
                  <a:cubicBezTo>
                    <a:pt x="14920" y="3272"/>
                    <a:pt x="22818" y="0"/>
                    <a:pt x="31055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348624" cy="301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Підкріплення </a:t>
              </a:r>
              <a:r>
                <a:rPr lang="en-US" sz="2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(схвалення чи покарання).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926746" y="5413626"/>
            <a:ext cx="12714307" cy="965196"/>
            <a:chOff x="0" y="0"/>
            <a:chExt cx="3348624" cy="25420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348624" cy="254208"/>
            </a:xfrm>
            <a:custGeom>
              <a:avLst/>
              <a:gdLst/>
              <a:ahLst/>
              <a:cxnLst/>
              <a:rect l="l" t="t" r="r" b="b"/>
              <a:pathLst>
                <a:path w="3348624" h="254208">
                  <a:moveTo>
                    <a:pt x="31055" y="0"/>
                  </a:moveTo>
                  <a:lnTo>
                    <a:pt x="3317569" y="0"/>
                  </a:lnTo>
                  <a:cubicBezTo>
                    <a:pt x="3325806" y="0"/>
                    <a:pt x="3333704" y="3272"/>
                    <a:pt x="3339528" y="9096"/>
                  </a:cubicBezTo>
                  <a:cubicBezTo>
                    <a:pt x="3345352" y="14920"/>
                    <a:pt x="3348624" y="22818"/>
                    <a:pt x="3348624" y="31055"/>
                  </a:cubicBezTo>
                  <a:lnTo>
                    <a:pt x="3348624" y="223153"/>
                  </a:lnTo>
                  <a:cubicBezTo>
                    <a:pt x="3348624" y="231390"/>
                    <a:pt x="3345352" y="239288"/>
                    <a:pt x="3339528" y="245112"/>
                  </a:cubicBezTo>
                  <a:cubicBezTo>
                    <a:pt x="3333704" y="250936"/>
                    <a:pt x="3325806" y="254208"/>
                    <a:pt x="3317569" y="254208"/>
                  </a:cubicBezTo>
                  <a:lnTo>
                    <a:pt x="31055" y="254208"/>
                  </a:lnTo>
                  <a:cubicBezTo>
                    <a:pt x="22818" y="254208"/>
                    <a:pt x="14920" y="250936"/>
                    <a:pt x="9096" y="245112"/>
                  </a:cubicBezTo>
                  <a:cubicBezTo>
                    <a:pt x="3272" y="239288"/>
                    <a:pt x="0" y="231390"/>
                    <a:pt x="0" y="223153"/>
                  </a:cubicBezTo>
                  <a:lnTo>
                    <a:pt x="0" y="31055"/>
                  </a:lnTo>
                  <a:cubicBezTo>
                    <a:pt x="0" y="22818"/>
                    <a:pt x="3272" y="14920"/>
                    <a:pt x="9096" y="9096"/>
                  </a:cubicBezTo>
                  <a:cubicBezTo>
                    <a:pt x="14920" y="3272"/>
                    <a:pt x="22818" y="0"/>
                    <a:pt x="31055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3348624" cy="301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Рольові очікування </a:t>
              </a:r>
              <a:r>
                <a:rPr lang="en-US" sz="2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(що «повинен» робити хлопець або дівчина).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926746" y="6750297"/>
            <a:ext cx="12714307" cy="1446033"/>
            <a:chOff x="0" y="0"/>
            <a:chExt cx="3348624" cy="38084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348624" cy="380848"/>
            </a:xfrm>
            <a:custGeom>
              <a:avLst/>
              <a:gdLst/>
              <a:ahLst/>
              <a:cxnLst/>
              <a:rect l="l" t="t" r="r" b="b"/>
              <a:pathLst>
                <a:path w="3348624" h="380848">
                  <a:moveTo>
                    <a:pt x="60891" y="0"/>
                  </a:moveTo>
                  <a:lnTo>
                    <a:pt x="3287733" y="0"/>
                  </a:lnTo>
                  <a:cubicBezTo>
                    <a:pt x="3303882" y="0"/>
                    <a:pt x="3319370" y="6415"/>
                    <a:pt x="3330789" y="17835"/>
                  </a:cubicBezTo>
                  <a:cubicBezTo>
                    <a:pt x="3342208" y="29254"/>
                    <a:pt x="3348624" y="44742"/>
                    <a:pt x="3348624" y="60891"/>
                  </a:cubicBezTo>
                  <a:lnTo>
                    <a:pt x="3348624" y="319957"/>
                  </a:lnTo>
                  <a:cubicBezTo>
                    <a:pt x="3348624" y="353586"/>
                    <a:pt x="3321362" y="380848"/>
                    <a:pt x="3287733" y="380848"/>
                  </a:cubicBezTo>
                  <a:lnTo>
                    <a:pt x="60891" y="380848"/>
                  </a:lnTo>
                  <a:cubicBezTo>
                    <a:pt x="44742" y="380848"/>
                    <a:pt x="29254" y="374433"/>
                    <a:pt x="17835" y="363013"/>
                  </a:cubicBezTo>
                  <a:cubicBezTo>
                    <a:pt x="6415" y="351594"/>
                    <a:pt x="0" y="336106"/>
                    <a:pt x="0" y="319957"/>
                  </a:cubicBezTo>
                  <a:lnTo>
                    <a:pt x="0" y="60891"/>
                  </a:lnTo>
                  <a:cubicBezTo>
                    <a:pt x="0" y="27262"/>
                    <a:pt x="27262" y="0"/>
                    <a:pt x="60891" y="0"/>
                  </a:cubicBezTo>
                  <a:close/>
                </a:path>
              </a:pathLst>
            </a:custGeom>
            <a:solidFill>
              <a:srgbClr val="BAC5B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3348624" cy="428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Соціальне порівняння</a:t>
              </a:r>
              <a:r>
                <a:rPr lang="en-US" sz="2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(орієнтація на однолітків і старших, щоб дізнатися, що «правильно» для їхньої статі).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52856" y="8567805"/>
            <a:ext cx="17182288" cy="1532882"/>
            <a:chOff x="0" y="0"/>
            <a:chExt cx="4525376" cy="40372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25376" cy="403722"/>
            </a:xfrm>
            <a:custGeom>
              <a:avLst/>
              <a:gdLst/>
              <a:ahLst/>
              <a:cxnLst/>
              <a:rect l="l" t="t" r="r" b="b"/>
              <a:pathLst>
                <a:path w="4525376" h="403722">
                  <a:moveTo>
                    <a:pt x="45058" y="0"/>
                  </a:moveTo>
                  <a:lnTo>
                    <a:pt x="4480319" y="0"/>
                  </a:lnTo>
                  <a:cubicBezTo>
                    <a:pt x="4492269" y="0"/>
                    <a:pt x="4503729" y="4747"/>
                    <a:pt x="4512180" y="13197"/>
                  </a:cubicBezTo>
                  <a:cubicBezTo>
                    <a:pt x="4520629" y="21647"/>
                    <a:pt x="4525376" y="33108"/>
                    <a:pt x="4525376" y="45058"/>
                  </a:cubicBezTo>
                  <a:lnTo>
                    <a:pt x="4525376" y="358664"/>
                  </a:lnTo>
                  <a:cubicBezTo>
                    <a:pt x="4525376" y="370614"/>
                    <a:pt x="4520629" y="382075"/>
                    <a:pt x="4512180" y="390525"/>
                  </a:cubicBezTo>
                  <a:cubicBezTo>
                    <a:pt x="4503729" y="398975"/>
                    <a:pt x="4492269" y="403722"/>
                    <a:pt x="4480319" y="403722"/>
                  </a:cubicBezTo>
                  <a:lnTo>
                    <a:pt x="45058" y="403722"/>
                  </a:lnTo>
                  <a:cubicBezTo>
                    <a:pt x="33108" y="403722"/>
                    <a:pt x="21647" y="398975"/>
                    <a:pt x="13197" y="390525"/>
                  </a:cubicBezTo>
                  <a:cubicBezTo>
                    <a:pt x="4747" y="382075"/>
                    <a:pt x="0" y="370614"/>
                    <a:pt x="0" y="358664"/>
                  </a:cubicBezTo>
                  <a:lnTo>
                    <a:pt x="0" y="45058"/>
                  </a:lnTo>
                  <a:cubicBezTo>
                    <a:pt x="0" y="33108"/>
                    <a:pt x="4747" y="21647"/>
                    <a:pt x="13197" y="13197"/>
                  </a:cubicBezTo>
                  <a:cubicBezTo>
                    <a:pt x="21647" y="4747"/>
                    <a:pt x="33108" y="0"/>
                    <a:pt x="45058" y="0"/>
                  </a:cubicBezTo>
                  <a:close/>
                </a:path>
              </a:pathLst>
            </a:custGeom>
            <a:solidFill>
              <a:srgbClr val="F9F5F2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4525376" cy="4513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Такі стереотипи спотворюють реальність і нав’язують обмежені уявлення 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про «чоловіче» та «жіноче».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Вони стримують розвиток потенціалу та самореалізацію людини.</a:t>
              </a:r>
            </a:p>
          </p:txBody>
        </p:sp>
      </p:grpSp>
      <p:sp>
        <p:nvSpPr>
          <p:cNvPr id="25" name="Freeform 25"/>
          <p:cNvSpPr/>
          <p:nvPr/>
        </p:nvSpPr>
        <p:spPr>
          <a:xfrm flipV="1">
            <a:off x="15641053" y="1065798"/>
            <a:ext cx="1618247" cy="1506441"/>
          </a:xfrm>
          <a:custGeom>
            <a:avLst/>
            <a:gdLst/>
            <a:ahLst/>
            <a:cxnLst/>
            <a:rect l="l" t="t" r="r" b="b"/>
            <a:pathLst>
              <a:path w="1618247" h="1506441">
                <a:moveTo>
                  <a:pt x="0" y="1506441"/>
                </a:moveTo>
                <a:lnTo>
                  <a:pt x="1618247" y="1506441"/>
                </a:lnTo>
                <a:lnTo>
                  <a:pt x="1618247" y="0"/>
                </a:lnTo>
                <a:lnTo>
                  <a:pt x="0" y="0"/>
                </a:lnTo>
                <a:lnTo>
                  <a:pt x="0" y="150644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2926746" y="1495279"/>
            <a:ext cx="12434509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Chunk Five"/>
                <a:ea typeface="Chunk Five"/>
                <a:cs typeface="Chunk Five"/>
                <a:sym typeface="Chunk Five"/>
              </a:rPr>
              <a:t>Механізми формування ролей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7267001"/>
            <a:chOff x="0" y="0"/>
            <a:chExt cx="4274726" cy="19139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13943"/>
            </a:xfrm>
            <a:custGeom>
              <a:avLst/>
              <a:gdLst/>
              <a:ahLst/>
              <a:cxnLst/>
              <a:rect l="l" t="t" r="r" b="b"/>
              <a:pathLst>
                <a:path w="4274726" h="1913943">
                  <a:moveTo>
                    <a:pt x="0" y="0"/>
                  </a:moveTo>
                  <a:lnTo>
                    <a:pt x="4274726" y="0"/>
                  </a:lnTo>
                  <a:lnTo>
                    <a:pt x="4274726" y="1913943"/>
                  </a:lnTo>
                  <a:lnTo>
                    <a:pt x="0" y="1913943"/>
                  </a:lnTo>
                  <a:close/>
                </a:path>
              </a:pathLst>
            </a:custGeom>
            <a:solidFill>
              <a:srgbClr val="F2E6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1952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50605" y="2848464"/>
            <a:ext cx="14586791" cy="1018049"/>
            <a:chOff x="0" y="0"/>
            <a:chExt cx="3841788" cy="2681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1788" cy="268128"/>
            </a:xfrm>
            <a:custGeom>
              <a:avLst/>
              <a:gdLst/>
              <a:ahLst/>
              <a:cxnLst/>
              <a:rect l="l" t="t" r="r" b="b"/>
              <a:pathLst>
                <a:path w="3841788" h="268128">
                  <a:moveTo>
                    <a:pt x="26537" y="0"/>
                  </a:moveTo>
                  <a:lnTo>
                    <a:pt x="3815251" y="0"/>
                  </a:lnTo>
                  <a:cubicBezTo>
                    <a:pt x="3829907" y="0"/>
                    <a:pt x="3841788" y="11881"/>
                    <a:pt x="3841788" y="26537"/>
                  </a:cubicBezTo>
                  <a:lnTo>
                    <a:pt x="3841788" y="241591"/>
                  </a:lnTo>
                  <a:cubicBezTo>
                    <a:pt x="3841788" y="256247"/>
                    <a:pt x="3829907" y="268128"/>
                    <a:pt x="3815251" y="268128"/>
                  </a:cubicBezTo>
                  <a:lnTo>
                    <a:pt x="26537" y="268128"/>
                  </a:lnTo>
                  <a:cubicBezTo>
                    <a:pt x="11881" y="268128"/>
                    <a:pt x="0" y="256247"/>
                    <a:pt x="0" y="241591"/>
                  </a:cubicBezTo>
                  <a:lnTo>
                    <a:pt x="0" y="26537"/>
                  </a:lnTo>
                  <a:cubicBezTo>
                    <a:pt x="0" y="11881"/>
                    <a:pt x="11881" y="0"/>
                    <a:pt x="265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41788" cy="306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850605" y="4117831"/>
            <a:ext cx="14586791" cy="1018049"/>
            <a:chOff x="0" y="0"/>
            <a:chExt cx="3841788" cy="2681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41788" cy="268128"/>
            </a:xfrm>
            <a:custGeom>
              <a:avLst/>
              <a:gdLst/>
              <a:ahLst/>
              <a:cxnLst/>
              <a:rect l="l" t="t" r="r" b="b"/>
              <a:pathLst>
                <a:path w="3841788" h="268128">
                  <a:moveTo>
                    <a:pt x="26537" y="0"/>
                  </a:moveTo>
                  <a:lnTo>
                    <a:pt x="3815251" y="0"/>
                  </a:lnTo>
                  <a:cubicBezTo>
                    <a:pt x="3829907" y="0"/>
                    <a:pt x="3841788" y="11881"/>
                    <a:pt x="3841788" y="26537"/>
                  </a:cubicBezTo>
                  <a:lnTo>
                    <a:pt x="3841788" y="241591"/>
                  </a:lnTo>
                  <a:cubicBezTo>
                    <a:pt x="3841788" y="256247"/>
                    <a:pt x="3829907" y="268128"/>
                    <a:pt x="3815251" y="268128"/>
                  </a:cubicBezTo>
                  <a:lnTo>
                    <a:pt x="26537" y="268128"/>
                  </a:lnTo>
                  <a:cubicBezTo>
                    <a:pt x="11881" y="268128"/>
                    <a:pt x="0" y="256247"/>
                    <a:pt x="0" y="241591"/>
                  </a:cubicBezTo>
                  <a:lnTo>
                    <a:pt x="0" y="26537"/>
                  </a:lnTo>
                  <a:cubicBezTo>
                    <a:pt x="0" y="11881"/>
                    <a:pt x="11881" y="0"/>
                    <a:pt x="265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841788" cy="306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850605" y="5387199"/>
            <a:ext cx="14586791" cy="1018049"/>
            <a:chOff x="0" y="0"/>
            <a:chExt cx="3841788" cy="26812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41788" cy="268128"/>
            </a:xfrm>
            <a:custGeom>
              <a:avLst/>
              <a:gdLst/>
              <a:ahLst/>
              <a:cxnLst/>
              <a:rect l="l" t="t" r="r" b="b"/>
              <a:pathLst>
                <a:path w="3841788" h="268128">
                  <a:moveTo>
                    <a:pt x="26537" y="0"/>
                  </a:moveTo>
                  <a:lnTo>
                    <a:pt x="3815251" y="0"/>
                  </a:lnTo>
                  <a:cubicBezTo>
                    <a:pt x="3829907" y="0"/>
                    <a:pt x="3841788" y="11881"/>
                    <a:pt x="3841788" y="26537"/>
                  </a:cubicBezTo>
                  <a:lnTo>
                    <a:pt x="3841788" y="241591"/>
                  </a:lnTo>
                  <a:cubicBezTo>
                    <a:pt x="3841788" y="256247"/>
                    <a:pt x="3829907" y="268128"/>
                    <a:pt x="3815251" y="268128"/>
                  </a:cubicBezTo>
                  <a:lnTo>
                    <a:pt x="26537" y="268128"/>
                  </a:lnTo>
                  <a:cubicBezTo>
                    <a:pt x="11881" y="268128"/>
                    <a:pt x="0" y="256247"/>
                    <a:pt x="0" y="241591"/>
                  </a:cubicBezTo>
                  <a:lnTo>
                    <a:pt x="0" y="26537"/>
                  </a:lnTo>
                  <a:cubicBezTo>
                    <a:pt x="0" y="11881"/>
                    <a:pt x="11881" y="0"/>
                    <a:pt x="265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841788" cy="306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850605" y="6656567"/>
            <a:ext cx="14586791" cy="1018049"/>
            <a:chOff x="0" y="0"/>
            <a:chExt cx="3841788" cy="26812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841788" cy="268128"/>
            </a:xfrm>
            <a:custGeom>
              <a:avLst/>
              <a:gdLst/>
              <a:ahLst/>
              <a:cxnLst/>
              <a:rect l="l" t="t" r="r" b="b"/>
              <a:pathLst>
                <a:path w="3841788" h="268128">
                  <a:moveTo>
                    <a:pt x="26537" y="0"/>
                  </a:moveTo>
                  <a:lnTo>
                    <a:pt x="3815251" y="0"/>
                  </a:lnTo>
                  <a:cubicBezTo>
                    <a:pt x="3829907" y="0"/>
                    <a:pt x="3841788" y="11881"/>
                    <a:pt x="3841788" y="26537"/>
                  </a:cubicBezTo>
                  <a:lnTo>
                    <a:pt x="3841788" y="241591"/>
                  </a:lnTo>
                  <a:cubicBezTo>
                    <a:pt x="3841788" y="256247"/>
                    <a:pt x="3829907" y="268128"/>
                    <a:pt x="3815251" y="268128"/>
                  </a:cubicBezTo>
                  <a:lnTo>
                    <a:pt x="26537" y="268128"/>
                  </a:lnTo>
                  <a:cubicBezTo>
                    <a:pt x="11881" y="268128"/>
                    <a:pt x="0" y="256247"/>
                    <a:pt x="0" y="241591"/>
                  </a:cubicBezTo>
                  <a:lnTo>
                    <a:pt x="0" y="26537"/>
                  </a:lnTo>
                  <a:cubicBezTo>
                    <a:pt x="0" y="11881"/>
                    <a:pt x="11881" y="0"/>
                    <a:pt x="265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841788" cy="306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2109580" y="3059517"/>
            <a:ext cx="537367" cy="537367"/>
          </a:xfrm>
          <a:custGeom>
            <a:avLst/>
            <a:gdLst/>
            <a:ahLst/>
            <a:cxnLst/>
            <a:rect l="l" t="t" r="r" b="b"/>
            <a:pathLst>
              <a:path w="537367" h="537367">
                <a:moveTo>
                  <a:pt x="0" y="0"/>
                </a:moveTo>
                <a:lnTo>
                  <a:pt x="537367" y="0"/>
                </a:lnTo>
                <a:lnTo>
                  <a:pt x="537367" y="537367"/>
                </a:lnTo>
                <a:lnTo>
                  <a:pt x="0" y="537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109580" y="4358173"/>
            <a:ext cx="537367" cy="537367"/>
          </a:xfrm>
          <a:custGeom>
            <a:avLst/>
            <a:gdLst/>
            <a:ahLst/>
            <a:cxnLst/>
            <a:rect l="l" t="t" r="r" b="b"/>
            <a:pathLst>
              <a:path w="537367" h="537367">
                <a:moveTo>
                  <a:pt x="0" y="0"/>
                </a:moveTo>
                <a:lnTo>
                  <a:pt x="537367" y="0"/>
                </a:lnTo>
                <a:lnTo>
                  <a:pt x="537367" y="537367"/>
                </a:lnTo>
                <a:lnTo>
                  <a:pt x="0" y="537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139171" y="5627540"/>
            <a:ext cx="537367" cy="537367"/>
          </a:xfrm>
          <a:custGeom>
            <a:avLst/>
            <a:gdLst/>
            <a:ahLst/>
            <a:cxnLst/>
            <a:rect l="l" t="t" r="r" b="b"/>
            <a:pathLst>
              <a:path w="537367" h="537367">
                <a:moveTo>
                  <a:pt x="0" y="0"/>
                </a:moveTo>
                <a:lnTo>
                  <a:pt x="537367" y="0"/>
                </a:lnTo>
                <a:lnTo>
                  <a:pt x="537367" y="537367"/>
                </a:lnTo>
                <a:lnTo>
                  <a:pt x="0" y="537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168761" y="6896908"/>
            <a:ext cx="537367" cy="537367"/>
          </a:xfrm>
          <a:custGeom>
            <a:avLst/>
            <a:gdLst/>
            <a:ahLst/>
            <a:cxnLst/>
            <a:rect l="l" t="t" r="r" b="b"/>
            <a:pathLst>
              <a:path w="537367" h="537367">
                <a:moveTo>
                  <a:pt x="0" y="0"/>
                </a:moveTo>
                <a:lnTo>
                  <a:pt x="537367" y="0"/>
                </a:lnTo>
                <a:lnTo>
                  <a:pt x="537367" y="537367"/>
                </a:lnTo>
                <a:lnTo>
                  <a:pt x="0" y="537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608699" y="706871"/>
            <a:ext cx="3070602" cy="740783"/>
          </a:xfrm>
          <a:custGeom>
            <a:avLst/>
            <a:gdLst/>
            <a:ahLst/>
            <a:cxnLst/>
            <a:rect l="l" t="t" r="r" b="b"/>
            <a:pathLst>
              <a:path w="3070602" h="740783">
                <a:moveTo>
                  <a:pt x="0" y="0"/>
                </a:moveTo>
                <a:lnTo>
                  <a:pt x="3070602" y="0"/>
                </a:lnTo>
                <a:lnTo>
                  <a:pt x="3070602" y="740783"/>
                </a:lnTo>
                <a:lnTo>
                  <a:pt x="0" y="740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552856" y="8543351"/>
            <a:ext cx="17182288" cy="1532882"/>
            <a:chOff x="0" y="0"/>
            <a:chExt cx="4525376" cy="40372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25376" cy="403722"/>
            </a:xfrm>
            <a:custGeom>
              <a:avLst/>
              <a:gdLst/>
              <a:ahLst/>
              <a:cxnLst/>
              <a:rect l="l" t="t" r="r" b="b"/>
              <a:pathLst>
                <a:path w="4525376" h="403722">
                  <a:moveTo>
                    <a:pt x="45058" y="0"/>
                  </a:moveTo>
                  <a:lnTo>
                    <a:pt x="4480319" y="0"/>
                  </a:lnTo>
                  <a:cubicBezTo>
                    <a:pt x="4492269" y="0"/>
                    <a:pt x="4503729" y="4747"/>
                    <a:pt x="4512180" y="13197"/>
                  </a:cubicBezTo>
                  <a:cubicBezTo>
                    <a:pt x="4520629" y="21647"/>
                    <a:pt x="4525376" y="33108"/>
                    <a:pt x="4525376" y="45058"/>
                  </a:cubicBezTo>
                  <a:lnTo>
                    <a:pt x="4525376" y="358664"/>
                  </a:lnTo>
                  <a:cubicBezTo>
                    <a:pt x="4525376" y="370614"/>
                    <a:pt x="4520629" y="382075"/>
                    <a:pt x="4512180" y="390525"/>
                  </a:cubicBezTo>
                  <a:cubicBezTo>
                    <a:pt x="4503729" y="398975"/>
                    <a:pt x="4492269" y="403722"/>
                    <a:pt x="4480319" y="403722"/>
                  </a:cubicBezTo>
                  <a:lnTo>
                    <a:pt x="45058" y="403722"/>
                  </a:lnTo>
                  <a:cubicBezTo>
                    <a:pt x="33108" y="403722"/>
                    <a:pt x="21647" y="398975"/>
                    <a:pt x="13197" y="390525"/>
                  </a:cubicBezTo>
                  <a:cubicBezTo>
                    <a:pt x="4747" y="382075"/>
                    <a:pt x="0" y="370614"/>
                    <a:pt x="0" y="358664"/>
                  </a:cubicBezTo>
                  <a:lnTo>
                    <a:pt x="0" y="45058"/>
                  </a:lnTo>
                  <a:cubicBezTo>
                    <a:pt x="0" y="33108"/>
                    <a:pt x="4747" y="21647"/>
                    <a:pt x="13197" y="13197"/>
                  </a:cubicBezTo>
                  <a:cubicBezTo>
                    <a:pt x="21647" y="4747"/>
                    <a:pt x="33108" y="0"/>
                    <a:pt x="45058" y="0"/>
                  </a:cubicBezTo>
                  <a:close/>
                </a:path>
              </a:pathLst>
            </a:custGeom>
            <a:solidFill>
              <a:srgbClr val="F9F5F2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4525376" cy="4513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Якщо хлопчик плаче, його можуть осудити, а якщо дівчинка проявляє ініціативу — 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сказати, що це «нежіночно». 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Такі реакції підкріплюють соціальні очікування.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15038358" y="1077263"/>
            <a:ext cx="2220942" cy="1771201"/>
          </a:xfrm>
          <a:custGeom>
            <a:avLst/>
            <a:gdLst/>
            <a:ahLst/>
            <a:cxnLst/>
            <a:rect l="l" t="t" r="r" b="b"/>
            <a:pathLst>
              <a:path w="2220942" h="1771201">
                <a:moveTo>
                  <a:pt x="0" y="0"/>
                </a:moveTo>
                <a:lnTo>
                  <a:pt x="2220942" y="0"/>
                </a:lnTo>
                <a:lnTo>
                  <a:pt x="2220942" y="1771201"/>
                </a:lnTo>
                <a:lnTo>
                  <a:pt x="0" y="17712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2943437" y="3215488"/>
            <a:ext cx="13334880" cy="30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74"/>
              </a:lnSpc>
            </a:pPr>
            <a:r>
              <a:rPr lang="en-US" sz="2499">
                <a:solidFill>
                  <a:srgbClr val="3A1D1D"/>
                </a:solidFill>
                <a:latin typeface="Dekko"/>
                <a:ea typeface="Dekko"/>
                <a:cs typeface="Dekko"/>
                <a:sym typeface="Dekko"/>
              </a:rPr>
              <a:t>«Жінки емоційні, чоловіки раціональні».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984316" y="1523854"/>
            <a:ext cx="8319368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3A1D1D"/>
                </a:solidFill>
                <a:latin typeface="Chunk Five"/>
                <a:ea typeface="Chunk Five"/>
                <a:cs typeface="Chunk Five"/>
                <a:sym typeface="Chunk Five"/>
              </a:rPr>
              <a:t>Гендерні стереотипи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43437" y="7052879"/>
            <a:ext cx="13275699" cy="30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74"/>
              </a:lnSpc>
            </a:pPr>
            <a:r>
              <a:rPr lang="en-US" sz="2499">
                <a:solidFill>
                  <a:srgbClr val="3A1D1D"/>
                </a:solidFill>
                <a:latin typeface="Dekko"/>
                <a:ea typeface="Dekko"/>
                <a:cs typeface="Dekko"/>
                <a:sym typeface="Dekko"/>
              </a:rPr>
              <a:t>«Дівчата мають любити «жіночі» професії, хлопці — технічні».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943437" y="5755006"/>
            <a:ext cx="13275699" cy="30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74"/>
              </a:lnSpc>
            </a:pPr>
            <a:r>
              <a:rPr lang="en-US" sz="2499">
                <a:solidFill>
                  <a:srgbClr val="3A1D1D"/>
                </a:solidFill>
                <a:latin typeface="Dekko"/>
                <a:ea typeface="Dekko"/>
                <a:cs typeface="Dekko"/>
                <a:sym typeface="Dekko"/>
              </a:rPr>
              <a:t>«Успіх чоловіка – в кар’єрі, жінки – у сім’ї».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943437" y="4549488"/>
            <a:ext cx="13334880" cy="30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74"/>
              </a:lnSpc>
            </a:pPr>
            <a:r>
              <a:rPr lang="en-US" sz="2499">
                <a:solidFill>
                  <a:srgbClr val="3A1D1D"/>
                </a:solidFill>
                <a:latin typeface="Dekko"/>
                <a:ea typeface="Dekko"/>
                <a:cs typeface="Dekko"/>
                <a:sym typeface="Dekko"/>
              </a:rPr>
              <a:t>«Чоловіки – годувальники, жінки – берегині».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1059</Words>
  <Application>Microsoft Office PowerPoint</Application>
  <PresentationFormat>Довільний</PresentationFormat>
  <Paragraphs>121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4" baseType="lpstr">
      <vt:lpstr>Canva Sans</vt:lpstr>
      <vt:lpstr>Arial</vt:lpstr>
      <vt:lpstr>Chunk Five</vt:lpstr>
      <vt:lpstr>Canva Sans Bold</vt:lpstr>
      <vt:lpstr>Dekko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Гендерна соціалізація</dc:title>
  <cp:lastModifiedBy>columba@outlook.ua</cp:lastModifiedBy>
  <cp:revision>2</cp:revision>
  <dcterms:created xsi:type="dcterms:W3CDTF">2006-08-16T00:00:00Z</dcterms:created>
  <dcterms:modified xsi:type="dcterms:W3CDTF">2026-02-06T19:32:44Z</dcterms:modified>
  <dc:identifier>DAG17p93cOE</dc:identifier>
</cp:coreProperties>
</file>