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6" r:id="rId3"/>
    <p:sldId id="268" r:id="rId4"/>
    <p:sldId id="267" r:id="rId5"/>
    <p:sldId id="272" r:id="rId6"/>
    <p:sldId id="258" r:id="rId7"/>
    <p:sldId id="271" r:id="rId8"/>
    <p:sldId id="261" r:id="rId9"/>
    <p:sldId id="262" r:id="rId10"/>
    <p:sldId id="263" r:id="rId11"/>
    <p:sldId id="275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Playfair Display" panose="020B0604020202020204" charset="0"/>
      <p:regular r:id="rId18"/>
    </p:embeddedFont>
    <p:embeddedFont>
      <p:font typeface="Playfair Display Bold" panose="020B0604020202020204" charset="0"/>
      <p:regular r:id="rId19"/>
    </p:embeddedFont>
    <p:embeddedFont>
      <p:font typeface="Playfair Display Semi Bold" panose="020B0604020202020204" charset="-52"/>
      <p:regular r:id="rId20"/>
    </p:embeddedFont>
    <p:embeddedFont>
      <p:font typeface="Public Sans" panose="020B0604020202020204" charset="0"/>
      <p:regular r:id="rId21"/>
    </p:embeddedFont>
    <p:embeddedFont>
      <p:font typeface="Public Sans Bold" panose="020B0604020202020204" charset="0"/>
      <p:regular r:id="rId22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6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81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59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oz.gov.ua/" TargetMode="External"/><Relationship Id="rId7" Type="http://schemas.openxmlformats.org/officeDocument/2006/relationships/hyperlink" Target="https://imzo.gov.u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ppsychology.org.ua/" TargetMode="External"/><Relationship Id="rId5" Type="http://schemas.openxmlformats.org/officeDocument/2006/relationships/hyperlink" Target="https://journals.oa.edu.ua/" TargetMode="External"/><Relationship Id="rId4" Type="http://schemas.openxmlformats.org/officeDocument/2006/relationships/hyperlink" Target="https://visnyk.uzhnu.edu.ua/psycholog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89" y="1861941"/>
            <a:ext cx="732823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uk-UA" sz="4800" b="1" dirty="0" err="1">
                <a:solidFill>
                  <a:srgbClr val="00206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Пізна</a:t>
            </a:r>
            <a:r>
              <a:rPr lang="en-US" sz="4800" b="1" dirty="0" err="1">
                <a:solidFill>
                  <a:srgbClr val="00206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ємо</a:t>
            </a:r>
            <a:r>
              <a:rPr lang="en-US" sz="4800" b="1" dirty="0">
                <a:solidFill>
                  <a:srgbClr val="00206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РДУГ разом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480194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3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Супутник для батьків, учителів і дітей</a:t>
            </a:r>
            <a:endParaRPr lang="en-US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8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8641" y="537805"/>
            <a:ext cx="7579519" cy="12222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b="1" dirty="0">
                <a:solidFill>
                  <a:srgbClr val="00206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Як учителі можуть підтримати учнів з РДУГ</a:t>
            </a:r>
            <a:endParaRPr lang="en-US" sz="3800" b="1" dirty="0">
              <a:solidFill>
                <a:srgbClr val="00206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268641" y="2053352"/>
            <a:ext cx="7579519" cy="938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Учителі грають ключову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роль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uk-UA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успіху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дітей з РДУГ. Розуміння розладу й налаштування класу для підтримки учнів можуть трансформувати їх шкільний досвід та успіхи в навчанні.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6268641" y="3407450"/>
            <a:ext cx="2444710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У класі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268641" y="3908465"/>
            <a:ext cx="3551158" cy="938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Дозвольте дитині сидіти біля передньої частини класу, де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менше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розсіювачів</a:t>
            </a:r>
            <a:r>
              <a:rPr lang="uk-UA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уваги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6268641" y="4915495"/>
            <a:ext cx="3551158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Розбивайте завдання на менші, керовані частини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6268641" y="5609630"/>
            <a:ext cx="3551158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Використовуйте таймери для структурування часу роботи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6268641" y="6303764"/>
            <a:ext cx="3551158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Надавайте регулярні перерви для руху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6268641" y="6997898"/>
            <a:ext cx="3551158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Будьте конкретні з інструкціями, запишіть їх на дошці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10304621" y="3407450"/>
            <a:ext cx="2942272" cy="305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У спілкуванні з дитиною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0304621" y="3908465"/>
            <a:ext cx="3551158" cy="938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Будьте терпеливі й розуміючі — дитина намагається, навіть якщо це не видно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10304621" y="4915495"/>
            <a:ext cx="3551158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Хвал</a:t>
            </a:r>
            <a:r>
              <a:rPr lang="uk-UA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іть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зусилля, а не результати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10304621" y="5296733"/>
            <a:ext cx="3551158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Фокусуйтеся на сильних сторонах дитини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10304621" y="5990868"/>
            <a:ext cx="3551158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Уникайте негативних порівнянь з однолітками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10304621" y="6685002"/>
            <a:ext cx="3551158" cy="625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Спілкуйтеся з батьками щодо </a:t>
            </a:r>
            <a:r>
              <a:rPr lang="en-US" sz="15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стратегій</a:t>
            </a: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uk-UA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вдома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630400" cy="82296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4630400" cy="82296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AF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43840" y="579121"/>
            <a:ext cx="14081760" cy="4794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50"/>
              </a:lnSpc>
            </a:pPr>
            <a:r>
              <a:rPr lang="uk-UA" sz="2240" b="1" dirty="0">
                <a:solidFill>
                  <a:srgbClr val="4B698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Список використаних джерел:</a:t>
            </a:r>
            <a:endParaRPr lang="en-US" sz="2240" b="1" dirty="0">
              <a:solidFill>
                <a:srgbClr val="4B6981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>
              <a:lnSpc>
                <a:spcPts val="4850"/>
              </a:lnSpc>
            </a:pPr>
            <a:endParaRPr lang="uk-UA" sz="2240" b="1" dirty="0">
              <a:solidFill>
                <a:srgbClr val="4B6981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 marL="274320" indent="-274320">
              <a:lnSpc>
                <a:spcPct val="107000"/>
              </a:lnSpc>
              <a:spcAft>
                <a:spcPts val="640"/>
              </a:spcAft>
              <a:buFont typeface="+mj-lt"/>
              <a:buAutoNum type="arabicPeriod"/>
              <a:tabLst>
                <a:tab pos="365760" algn="l"/>
              </a:tabLst>
            </a:pPr>
            <a:r>
              <a:rPr lang="uk-UA" sz="1600" b="1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Настанови для батьків та опікунів: «Розлад із дефіцитом уваги та гіперактивністю (РДУГ)»</a:t>
            </a:r>
            <a:r>
              <a:rPr lang="uk-UA" sz="1600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. — Інформаційний буклет. — Київ: МОЗ України, 2023. — [Електронний ресурс]. — Режим доступу: </a:t>
            </a:r>
            <a:r>
              <a:rPr lang="uk-UA" sz="1600" u="sng" dirty="0">
                <a:solidFill>
                  <a:srgbClr val="0563C1"/>
                </a:solidFill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https://moz.gov.ua</a:t>
            </a:r>
            <a:r>
              <a:rPr lang="uk-UA" sz="1600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(вільний доступ).</a:t>
            </a:r>
          </a:p>
          <a:p>
            <a:pPr marL="274320" indent="-274320">
              <a:lnSpc>
                <a:spcPct val="107000"/>
              </a:lnSpc>
              <a:spcAft>
                <a:spcPts val="640"/>
              </a:spcAft>
              <a:buFont typeface="+mj-lt"/>
              <a:buAutoNum type="arabicPeriod"/>
              <a:tabLst>
                <a:tab pos="365760" algn="l"/>
              </a:tabLst>
            </a:pPr>
            <a:r>
              <a:rPr lang="uk-UA" sz="1600" b="1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Психологічні механізми самодіагностики РДУГ</a:t>
            </a:r>
            <a:r>
              <a:rPr lang="uk-UA" sz="1600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// </a:t>
            </a:r>
            <a:r>
              <a:rPr lang="uk-UA" sz="1600" i="1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Психологічний вісник Ужгородського національного університету</a:t>
            </a:r>
            <a:r>
              <a:rPr lang="uk-UA" sz="1600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, 2022. — №1. — [Електронний ресурс]. — Режим доступу: </a:t>
            </a:r>
            <a:r>
              <a:rPr lang="uk-UA" sz="1600" u="sng" dirty="0">
                <a:solidFill>
                  <a:srgbClr val="0563C1"/>
                </a:solidFill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https://visnyk.uzhnu.edu.ua/psychology</a:t>
            </a:r>
            <a:r>
              <a:rPr lang="uk-UA" sz="1600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(вільний доступ).</a:t>
            </a:r>
          </a:p>
          <a:p>
            <a:pPr marL="274320" indent="-274320">
              <a:lnSpc>
                <a:spcPct val="107000"/>
              </a:lnSpc>
              <a:spcAft>
                <a:spcPts val="640"/>
              </a:spcAft>
              <a:buFont typeface="+mj-lt"/>
              <a:buAutoNum type="arabicPeriod"/>
              <a:tabLst>
                <a:tab pos="365760" algn="l"/>
              </a:tabLst>
            </a:pPr>
            <a:r>
              <a:rPr lang="uk-UA" sz="1600" b="1" dirty="0" err="1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Смутчак</a:t>
            </a:r>
            <a:r>
              <a:rPr lang="uk-UA" sz="1600" b="1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С.</a:t>
            </a:r>
            <a:r>
              <a:rPr lang="uk-UA" sz="1600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Розлад дефіциту уваги з гіперактивністю: вікові й ґендерні особливості // </a:t>
            </a:r>
            <a:r>
              <a:rPr lang="uk-UA" sz="1600" i="1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Психологічні науки: проблеми і досягнення</a:t>
            </a:r>
            <a:r>
              <a:rPr lang="uk-UA" sz="1600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, 2025. — №2. — С. 45–54. — [Електронний ресурс]. — Режим доступу: </a:t>
            </a:r>
            <a:r>
              <a:rPr lang="uk-UA" sz="1600" u="sng" dirty="0">
                <a:solidFill>
                  <a:srgbClr val="0563C1"/>
                </a:solidFill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https://journals.oa.edu.ua</a:t>
            </a:r>
            <a:r>
              <a:rPr lang="uk-UA" sz="1600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(вільний доступ).</a:t>
            </a:r>
          </a:p>
          <a:p>
            <a:pPr marL="274320" indent="-274320">
              <a:lnSpc>
                <a:spcPct val="107000"/>
              </a:lnSpc>
              <a:spcAft>
                <a:spcPts val="640"/>
              </a:spcAft>
              <a:buFont typeface="+mj-lt"/>
              <a:buAutoNum type="arabicPeriod"/>
              <a:tabLst>
                <a:tab pos="365760" algn="l"/>
              </a:tabLst>
            </a:pPr>
            <a:r>
              <a:rPr lang="uk-UA" sz="1600" b="1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Чопик Л.</a:t>
            </a:r>
            <a:r>
              <a:rPr lang="uk-UA" sz="1600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Особливості прояву розладу дефіциту уваги з гіперактивністю // </a:t>
            </a:r>
            <a:r>
              <a:rPr lang="uk-UA" sz="1600" i="1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Актуальні проблеми психології</a:t>
            </a:r>
            <a:r>
              <a:rPr lang="uk-UA" sz="1600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, 2024. — Т. 5, №3. — С. 78–85. — [Електронний ресурс]. — Режим доступу: </a:t>
            </a:r>
            <a:r>
              <a:rPr lang="uk-UA" sz="1600" u="sng" dirty="0">
                <a:solidFill>
                  <a:srgbClr val="0563C1"/>
                </a:solidFill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https://appsychology.org.ua</a:t>
            </a:r>
            <a:r>
              <a:rPr lang="uk-UA" sz="1600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(вільний доступ).</a:t>
            </a:r>
          </a:p>
          <a:p>
            <a:pPr marL="274320" indent="-274320">
              <a:lnSpc>
                <a:spcPct val="107000"/>
              </a:lnSpc>
              <a:spcAft>
                <a:spcPts val="640"/>
              </a:spcAft>
              <a:buFont typeface="+mj-lt"/>
              <a:buAutoNum type="arabicPeriod"/>
              <a:tabLst>
                <a:tab pos="365760" algn="l"/>
              </a:tabLst>
            </a:pPr>
            <a:r>
              <a:rPr lang="uk-UA" sz="1600" b="1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Розлад із дефіцитом уваги та гіперактивністю у дітей</a:t>
            </a:r>
            <a:r>
              <a:rPr lang="uk-UA" sz="1600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. — Практичний посібник для педагогів і психологів. — Київ: Інститут модернізації змісту освіти, 2023. — [Електронний ресурс]. — Режим доступу: </a:t>
            </a:r>
            <a:r>
              <a:rPr lang="uk-UA" sz="1600" u="sng" dirty="0">
                <a:solidFill>
                  <a:srgbClr val="0563C1"/>
                </a:solidFill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https://imzo.gov.ua</a:t>
            </a:r>
            <a:r>
              <a:rPr lang="uk-UA" sz="1600" dirty="0">
                <a:latin typeface="Playfair Display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 (вільний доступ).</a:t>
            </a:r>
          </a:p>
          <a:p>
            <a:pPr>
              <a:lnSpc>
                <a:spcPts val="4850"/>
              </a:lnSpc>
            </a:pPr>
            <a:endParaRPr lang="uk-UA" sz="1600" b="1" dirty="0">
              <a:solidFill>
                <a:srgbClr val="4B6981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</p:spTree>
    <p:extLst>
      <p:ext uri="{BB962C8B-B14F-4D97-AF65-F5344CB8AC3E}">
        <p14:creationId xmlns:p14="http://schemas.microsoft.com/office/powerpoint/2010/main" val="1541848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630400" cy="82296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4630400" cy="82296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A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839215" y="7749540"/>
            <a:ext cx="1722605" cy="411480"/>
            <a:chOff x="0" y="0"/>
            <a:chExt cx="2871008" cy="685800"/>
          </a:xfrm>
        </p:grpSpPr>
        <p:sp>
          <p:nvSpPr>
            <p:cNvPr id="7" name="Freeform 7" descr="preencoded.png">
              <a:hlinkClick r:id="rId3" tooltip="https://gamma.app/?utm_source=made-with-gamma"/>
            </p:cNvPr>
            <p:cNvSpPr/>
            <p:nvPr/>
          </p:nvSpPr>
          <p:spPr>
            <a:xfrm>
              <a:off x="0" y="0"/>
              <a:ext cx="2870962" cy="685800"/>
            </a:xfrm>
            <a:custGeom>
              <a:avLst/>
              <a:gdLst/>
              <a:ahLst/>
              <a:cxnLst/>
              <a:rect l="l" t="t" r="r" b="b"/>
              <a:pathLst>
                <a:path w="2870962" h="685800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595360" y="0"/>
            <a:ext cx="6035040" cy="8229600"/>
            <a:chOff x="0" y="0"/>
            <a:chExt cx="10058400" cy="13716000"/>
          </a:xfrm>
        </p:grpSpPr>
        <p:sp>
          <p:nvSpPr>
            <p:cNvPr id="9" name="Freeform 9" descr="preencoded.png"/>
            <p:cNvSpPr/>
            <p:nvPr/>
          </p:nvSpPr>
          <p:spPr>
            <a:xfrm>
              <a:off x="0" y="0"/>
              <a:ext cx="10058400" cy="13716000"/>
            </a:xfrm>
            <a:custGeom>
              <a:avLst/>
              <a:gdLst/>
              <a:ahLst/>
              <a:cxnLst/>
              <a:rect l="l" t="t" r="r" b="b"/>
              <a:pathLst>
                <a:path w="10058400" h="13716000">
                  <a:moveTo>
                    <a:pt x="0" y="0"/>
                  </a:moveTo>
                  <a:lnTo>
                    <a:pt x="10058400" y="0"/>
                  </a:lnTo>
                  <a:lnTo>
                    <a:pt x="100584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793791" y="1610201"/>
            <a:ext cx="4961811" cy="58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Що</a:t>
            </a:r>
            <a:r>
              <a:rPr lang="en-US" sz="3900" b="1" dirty="0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3900" b="1" dirty="0" err="1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таке</a:t>
            </a:r>
            <a:r>
              <a:rPr lang="en-US" sz="3900" b="1" dirty="0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РДУГ?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3791" y="2741533"/>
            <a:ext cx="2480905" cy="287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en-US" sz="1950" b="1" dirty="0" err="1">
                <a:solidFill>
                  <a:srgbClr val="4B698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Визначення</a:t>
            </a:r>
            <a:endParaRPr lang="en-US" sz="1950" b="1" dirty="0">
              <a:solidFill>
                <a:srgbClr val="4B6981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93790" y="3181470"/>
            <a:ext cx="7801570" cy="1582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Розлад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дефіциту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уваги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гіперактивності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(РДУГ) — </a:t>
            </a:r>
            <a:r>
              <a:rPr lang="uk-UA" sz="2000" dirty="0">
                <a:solidFill>
                  <a:srgbClr val="6F655D"/>
                </a:solidFill>
              </a:rPr>
              <a:t>це </a:t>
            </a:r>
            <a:r>
              <a:rPr lang="uk-UA" sz="2000" b="1" dirty="0" err="1">
                <a:solidFill>
                  <a:srgbClr val="6F655D"/>
                </a:solidFill>
              </a:rPr>
              <a:t>нейророзвитковий</a:t>
            </a:r>
            <a:r>
              <a:rPr lang="uk-UA" sz="2000" b="1" dirty="0">
                <a:solidFill>
                  <a:srgbClr val="6F655D"/>
                </a:solidFill>
              </a:rPr>
              <a:t> розлад</a:t>
            </a:r>
            <a:r>
              <a:rPr lang="uk-UA" sz="2000" dirty="0">
                <a:solidFill>
                  <a:srgbClr val="6F655D"/>
                </a:solidFill>
              </a:rPr>
              <a:t>, що характеризується стійкими та вираженими труднощами з </a:t>
            </a:r>
            <a:r>
              <a:rPr lang="uk-UA" sz="2000" b="1" dirty="0">
                <a:solidFill>
                  <a:srgbClr val="6F655D"/>
                </a:solidFill>
              </a:rPr>
              <a:t>увагою</a:t>
            </a:r>
            <a:r>
              <a:rPr lang="uk-UA" sz="2000" dirty="0">
                <a:solidFill>
                  <a:srgbClr val="6F655D"/>
                </a:solidFill>
              </a:rPr>
              <a:t>, </a:t>
            </a:r>
            <a:r>
              <a:rPr lang="uk-UA" sz="2000" b="1" dirty="0">
                <a:solidFill>
                  <a:srgbClr val="6F655D"/>
                </a:solidFill>
              </a:rPr>
              <a:t>контролем імпульсів</a:t>
            </a:r>
            <a:r>
              <a:rPr lang="uk-UA" sz="2000" dirty="0">
                <a:solidFill>
                  <a:srgbClr val="6F655D"/>
                </a:solidFill>
              </a:rPr>
              <a:t> та/або </a:t>
            </a:r>
            <a:r>
              <a:rPr lang="uk-UA" sz="2000" b="1" dirty="0">
                <a:solidFill>
                  <a:srgbClr val="6F655D"/>
                </a:solidFill>
              </a:rPr>
              <a:t>гіперактивною поведінкою</a:t>
            </a:r>
            <a:r>
              <a:rPr lang="uk-UA" sz="2000" dirty="0">
                <a:solidFill>
                  <a:srgbClr val="6F655D"/>
                </a:solidFill>
              </a:rPr>
              <a:t>, які не відповідають віковому рівню дитини, проявляються в різних ситуаціях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3790" y="5529488"/>
            <a:ext cx="2480905" cy="287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en-US" sz="1950" b="1" dirty="0" err="1">
                <a:solidFill>
                  <a:srgbClr val="4B6981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Поширеність</a:t>
            </a:r>
            <a:endParaRPr lang="en-US" sz="1950" b="1" dirty="0">
              <a:solidFill>
                <a:srgbClr val="4B6981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93790" y="6011139"/>
            <a:ext cx="7732963" cy="1258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РДУГ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вражає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близько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b="1" dirty="0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5-15% </a:t>
            </a:r>
            <a:r>
              <a:rPr lang="en-US" sz="1920" b="1" dirty="0" err="1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дітей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шкільного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віку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частіше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діагностується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у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хлопчиків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(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до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4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разів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частіше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за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дівчаток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).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Симптоми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зазвичай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починають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проявлятися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b="1" dirty="0" err="1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до</a:t>
            </a:r>
            <a:r>
              <a:rPr lang="en-US" sz="1920" b="1" dirty="0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12 </a:t>
            </a:r>
            <a:r>
              <a:rPr lang="en-US" sz="1920" b="1" dirty="0" err="1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років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і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можуть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зберігатися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протягом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усього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дорослого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92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життя</a:t>
            </a:r>
            <a:r>
              <a:rPr lang="en-US" sz="192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630400" cy="82296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4630400" cy="82296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AF6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93791" y="1308616"/>
            <a:ext cx="5843677" cy="585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Чому</a:t>
            </a:r>
            <a:r>
              <a:rPr lang="en-US" sz="3900" b="1" dirty="0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3900" b="1" dirty="0" err="1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виникає</a:t>
            </a:r>
            <a:r>
              <a:rPr lang="en-US" sz="3900" b="1" dirty="0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РДУГ?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54912" y="3773567"/>
            <a:ext cx="2480905" cy="28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99"/>
              </a:lnSpc>
            </a:pPr>
            <a:r>
              <a:rPr lang="en-US" sz="1950" b="1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Генетика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3791" y="4134207"/>
            <a:ext cx="3842028" cy="927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Близько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b="1" dirty="0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75% </a:t>
            </a:r>
            <a:r>
              <a:rPr lang="en-US" sz="1600" b="1" dirty="0" err="1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випадків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РДУГ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мають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генетичне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походження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Якщо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в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родині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був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РДУГ,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ризик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у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дитини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значно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вищий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032653" y="2340769"/>
            <a:ext cx="4564975" cy="4564975"/>
            <a:chOff x="0" y="0"/>
            <a:chExt cx="7608292" cy="7608292"/>
          </a:xfrm>
        </p:grpSpPr>
        <p:sp>
          <p:nvSpPr>
            <p:cNvPr id="10" name="Freeform 10" descr="preencoded.png"/>
            <p:cNvSpPr/>
            <p:nvPr/>
          </p:nvSpPr>
          <p:spPr>
            <a:xfrm>
              <a:off x="0" y="0"/>
              <a:ext cx="7608316" cy="7608316"/>
            </a:xfrm>
            <a:custGeom>
              <a:avLst/>
              <a:gdLst/>
              <a:ahLst/>
              <a:cxnLst/>
              <a:rect l="l" t="t" r="r" b="b"/>
              <a:pathLst>
                <a:path w="7608316" h="7608316">
                  <a:moveTo>
                    <a:pt x="0" y="0"/>
                  </a:moveTo>
                  <a:lnTo>
                    <a:pt x="7608316" y="0"/>
                  </a:lnTo>
                  <a:lnTo>
                    <a:pt x="7608316" y="7608316"/>
                  </a:lnTo>
                  <a:lnTo>
                    <a:pt x="0" y="7608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1" name="Freeform 11" descr="preencoded.png"/>
          <p:cNvSpPr/>
          <p:nvPr/>
        </p:nvSpPr>
        <p:spPr>
          <a:xfrm>
            <a:off x="5568851" y="4474666"/>
            <a:ext cx="296942" cy="296942"/>
          </a:xfrm>
          <a:custGeom>
            <a:avLst/>
            <a:gdLst/>
            <a:ahLst/>
            <a:cxnLst/>
            <a:rect l="l" t="t" r="r" b="b"/>
            <a:pathLst>
              <a:path w="371178" h="371177">
                <a:moveTo>
                  <a:pt x="0" y="0"/>
                </a:moveTo>
                <a:lnTo>
                  <a:pt x="371177" y="0"/>
                </a:lnTo>
                <a:lnTo>
                  <a:pt x="371177" y="371178"/>
                </a:lnTo>
                <a:lnTo>
                  <a:pt x="0" y="3711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9743" b="-3974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895284" y="2478524"/>
            <a:ext cx="2480905" cy="28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en-US" sz="1950" b="1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Нейробіологія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95284" y="2839164"/>
            <a:ext cx="3941326" cy="1568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Нейробіологічні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зміни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включають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порушення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роботи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префронтальної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кори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головного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мозку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дефіцит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нейротрансмітерів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дофаміну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норадреналіну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032653" y="2340769"/>
            <a:ext cx="4564975" cy="4564975"/>
            <a:chOff x="0" y="0"/>
            <a:chExt cx="7608292" cy="7608292"/>
          </a:xfrm>
        </p:grpSpPr>
        <p:sp>
          <p:nvSpPr>
            <p:cNvPr id="15" name="Freeform 15" descr="preencoded.png"/>
            <p:cNvSpPr/>
            <p:nvPr/>
          </p:nvSpPr>
          <p:spPr>
            <a:xfrm>
              <a:off x="0" y="0"/>
              <a:ext cx="7608316" cy="7608316"/>
            </a:xfrm>
            <a:custGeom>
              <a:avLst/>
              <a:gdLst/>
              <a:ahLst/>
              <a:cxnLst/>
              <a:rect l="l" t="t" r="r" b="b"/>
              <a:pathLst>
                <a:path w="7608316" h="7608316">
                  <a:moveTo>
                    <a:pt x="0" y="0"/>
                  </a:moveTo>
                  <a:lnTo>
                    <a:pt x="7608316" y="0"/>
                  </a:lnTo>
                  <a:lnTo>
                    <a:pt x="7608316" y="7608316"/>
                  </a:lnTo>
                  <a:lnTo>
                    <a:pt x="0" y="7608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16" name="Freeform 16" descr="preencoded.png"/>
          <p:cNvSpPr/>
          <p:nvPr/>
        </p:nvSpPr>
        <p:spPr>
          <a:xfrm>
            <a:off x="7965460" y="3091041"/>
            <a:ext cx="296942" cy="296942"/>
          </a:xfrm>
          <a:custGeom>
            <a:avLst/>
            <a:gdLst/>
            <a:ahLst/>
            <a:cxnLst/>
            <a:rect l="l" t="t" r="r" b="b"/>
            <a:pathLst>
              <a:path w="371177" h="371178">
                <a:moveTo>
                  <a:pt x="0" y="0"/>
                </a:moveTo>
                <a:lnTo>
                  <a:pt x="371177" y="0"/>
                </a:lnTo>
                <a:lnTo>
                  <a:pt x="371177" y="371178"/>
                </a:lnTo>
                <a:lnTo>
                  <a:pt x="0" y="3711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3846" b="-384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895284" y="5068610"/>
            <a:ext cx="3393996" cy="287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en-US" sz="1950" b="1" dirty="0" err="1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Навколишнє</a:t>
            </a:r>
            <a:r>
              <a:rPr lang="en-US" sz="1950" b="1" dirty="0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1950" b="1" dirty="0" err="1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середовище</a:t>
            </a:r>
            <a:endParaRPr lang="en-US" sz="1950" b="1" dirty="0">
              <a:solidFill>
                <a:srgbClr val="6F655D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895284" y="5429249"/>
            <a:ext cx="3941326" cy="1247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Факторами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ризику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є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вплив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токсинів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під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час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вагітності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передчасні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пологи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травми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головного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мозку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або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гіпоксія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в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ранньому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дитинстві</a:t>
            </a:r>
            <a:r>
              <a:rPr lang="en-US" sz="16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5032653" y="2340769"/>
            <a:ext cx="4564975" cy="4564975"/>
            <a:chOff x="0" y="0"/>
            <a:chExt cx="7608292" cy="7608292"/>
          </a:xfrm>
        </p:grpSpPr>
        <p:sp>
          <p:nvSpPr>
            <p:cNvPr id="20" name="Freeform 20" descr="preencoded.png"/>
            <p:cNvSpPr/>
            <p:nvPr/>
          </p:nvSpPr>
          <p:spPr>
            <a:xfrm>
              <a:off x="0" y="0"/>
              <a:ext cx="7608316" cy="7608316"/>
            </a:xfrm>
            <a:custGeom>
              <a:avLst/>
              <a:gdLst/>
              <a:ahLst/>
              <a:cxnLst/>
              <a:rect l="l" t="t" r="r" b="b"/>
              <a:pathLst>
                <a:path w="7608316" h="7608316">
                  <a:moveTo>
                    <a:pt x="0" y="0"/>
                  </a:moveTo>
                  <a:lnTo>
                    <a:pt x="7608316" y="0"/>
                  </a:lnTo>
                  <a:lnTo>
                    <a:pt x="7608316" y="7608316"/>
                  </a:lnTo>
                  <a:lnTo>
                    <a:pt x="0" y="7608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21" name="Freeform 21" descr="preencoded.png"/>
          <p:cNvSpPr/>
          <p:nvPr/>
        </p:nvSpPr>
        <p:spPr>
          <a:xfrm>
            <a:off x="7965460" y="5858292"/>
            <a:ext cx="296942" cy="296942"/>
          </a:xfrm>
          <a:custGeom>
            <a:avLst/>
            <a:gdLst/>
            <a:ahLst/>
            <a:cxnLst/>
            <a:rect l="l" t="t" r="r" b="b"/>
            <a:pathLst>
              <a:path w="371177" h="371178">
                <a:moveTo>
                  <a:pt x="0" y="0"/>
                </a:moveTo>
                <a:lnTo>
                  <a:pt x="371177" y="0"/>
                </a:lnTo>
                <a:lnTo>
                  <a:pt x="371177" y="371178"/>
                </a:lnTo>
                <a:lnTo>
                  <a:pt x="0" y="371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7692" b="-7692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630400" cy="82296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4630400" cy="82296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AF6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793791" y="705922"/>
            <a:ext cx="4961811" cy="58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50"/>
              </a:lnSpc>
            </a:pPr>
            <a:r>
              <a:rPr lang="uk-UA" sz="3900" b="1" dirty="0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Т</a:t>
            </a:r>
            <a:r>
              <a:rPr lang="en-US" sz="3900" b="1" dirty="0" err="1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ипи</a:t>
            </a:r>
            <a:r>
              <a:rPr lang="en-US" sz="3900" b="1" dirty="0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РДУГ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82360" y="1627465"/>
            <a:ext cx="7579281" cy="1847136"/>
            <a:chOff x="0" y="0"/>
            <a:chExt cx="12632135" cy="3078560"/>
          </a:xfrm>
        </p:grpSpPr>
        <p:sp>
          <p:nvSpPr>
            <p:cNvPr id="12" name="Freeform 12"/>
            <p:cNvSpPr/>
            <p:nvPr/>
          </p:nvSpPr>
          <p:spPr>
            <a:xfrm>
              <a:off x="19050" y="19050"/>
              <a:ext cx="12593955" cy="3040507"/>
            </a:xfrm>
            <a:custGeom>
              <a:avLst/>
              <a:gdLst/>
              <a:ahLst/>
              <a:cxnLst/>
              <a:rect l="l" t="t" r="r" b="b"/>
              <a:pathLst>
                <a:path w="12593955" h="3040507">
                  <a:moveTo>
                    <a:pt x="0" y="138938"/>
                  </a:moveTo>
                  <a:cubicBezTo>
                    <a:pt x="0" y="62230"/>
                    <a:pt x="62738" y="0"/>
                    <a:pt x="140208" y="0"/>
                  </a:cubicBezTo>
                  <a:lnTo>
                    <a:pt x="12453747" y="0"/>
                  </a:lnTo>
                  <a:cubicBezTo>
                    <a:pt x="12531217" y="0"/>
                    <a:pt x="12593955" y="62230"/>
                    <a:pt x="12593955" y="138938"/>
                  </a:cubicBezTo>
                  <a:lnTo>
                    <a:pt x="12593955" y="2901569"/>
                  </a:lnTo>
                  <a:cubicBezTo>
                    <a:pt x="12593955" y="2978277"/>
                    <a:pt x="12531217" y="3040507"/>
                    <a:pt x="12453747" y="3040507"/>
                  </a:cubicBezTo>
                  <a:lnTo>
                    <a:pt x="140208" y="3040507"/>
                  </a:lnTo>
                  <a:cubicBezTo>
                    <a:pt x="62738" y="3040507"/>
                    <a:pt x="0" y="2978277"/>
                    <a:pt x="0" y="2901569"/>
                  </a:cubicBezTo>
                  <a:close/>
                </a:path>
              </a:pathLst>
            </a:custGeom>
            <a:solidFill>
              <a:srgbClr val="FFFAF6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2632055" cy="3078607"/>
            </a:xfrm>
            <a:custGeom>
              <a:avLst/>
              <a:gdLst/>
              <a:ahLst/>
              <a:cxnLst/>
              <a:rect l="l" t="t" r="r" b="b"/>
              <a:pathLst>
                <a:path w="12632055" h="3078607">
                  <a:moveTo>
                    <a:pt x="0" y="157988"/>
                  </a:moveTo>
                  <a:cubicBezTo>
                    <a:pt x="0" y="70612"/>
                    <a:pt x="71501" y="0"/>
                    <a:pt x="159258" y="0"/>
                  </a:cubicBezTo>
                  <a:lnTo>
                    <a:pt x="12472797" y="0"/>
                  </a:lnTo>
                  <a:lnTo>
                    <a:pt x="12472797" y="19050"/>
                  </a:lnTo>
                  <a:lnTo>
                    <a:pt x="12472797" y="0"/>
                  </a:lnTo>
                  <a:cubicBezTo>
                    <a:pt x="12560553" y="0"/>
                    <a:pt x="12632055" y="70612"/>
                    <a:pt x="12632055" y="157988"/>
                  </a:cubicBezTo>
                  <a:lnTo>
                    <a:pt x="12613005" y="157988"/>
                  </a:lnTo>
                  <a:lnTo>
                    <a:pt x="12632055" y="157988"/>
                  </a:lnTo>
                  <a:lnTo>
                    <a:pt x="12632055" y="2920619"/>
                  </a:lnTo>
                  <a:lnTo>
                    <a:pt x="12613005" y="2920619"/>
                  </a:lnTo>
                  <a:lnTo>
                    <a:pt x="12632055" y="2920619"/>
                  </a:lnTo>
                  <a:cubicBezTo>
                    <a:pt x="12632055" y="3007995"/>
                    <a:pt x="12560553" y="3078607"/>
                    <a:pt x="12472797" y="3078607"/>
                  </a:cubicBezTo>
                  <a:lnTo>
                    <a:pt x="12472797" y="3059557"/>
                  </a:lnTo>
                  <a:lnTo>
                    <a:pt x="12472797" y="3078607"/>
                  </a:lnTo>
                  <a:lnTo>
                    <a:pt x="159258" y="3078607"/>
                  </a:lnTo>
                  <a:lnTo>
                    <a:pt x="159258" y="3059557"/>
                  </a:lnTo>
                  <a:lnTo>
                    <a:pt x="159258" y="3078607"/>
                  </a:lnTo>
                  <a:cubicBezTo>
                    <a:pt x="71501" y="3078607"/>
                    <a:pt x="0" y="3007995"/>
                    <a:pt x="0" y="2920619"/>
                  </a:cubicBezTo>
                  <a:lnTo>
                    <a:pt x="0" y="157988"/>
                  </a:lnTo>
                  <a:lnTo>
                    <a:pt x="19050" y="157988"/>
                  </a:lnTo>
                  <a:lnTo>
                    <a:pt x="0" y="157988"/>
                  </a:lnTo>
                  <a:moveTo>
                    <a:pt x="38100" y="157988"/>
                  </a:moveTo>
                  <a:lnTo>
                    <a:pt x="38100" y="2920619"/>
                  </a:lnTo>
                  <a:lnTo>
                    <a:pt x="19050" y="2920619"/>
                  </a:lnTo>
                  <a:lnTo>
                    <a:pt x="38100" y="2920619"/>
                  </a:lnTo>
                  <a:cubicBezTo>
                    <a:pt x="38100" y="2986659"/>
                    <a:pt x="92202" y="3040507"/>
                    <a:pt x="159258" y="3040507"/>
                  </a:cubicBezTo>
                  <a:lnTo>
                    <a:pt x="12472797" y="3040507"/>
                  </a:lnTo>
                  <a:cubicBezTo>
                    <a:pt x="12539853" y="3040507"/>
                    <a:pt x="12593955" y="2986659"/>
                    <a:pt x="12593955" y="2920619"/>
                  </a:cubicBezTo>
                  <a:lnTo>
                    <a:pt x="12593955" y="157988"/>
                  </a:lnTo>
                  <a:cubicBezTo>
                    <a:pt x="12593955" y="91948"/>
                    <a:pt x="12539853" y="38100"/>
                    <a:pt x="12472797" y="38100"/>
                  </a:cubicBezTo>
                  <a:lnTo>
                    <a:pt x="159258" y="38100"/>
                  </a:lnTo>
                  <a:lnTo>
                    <a:pt x="159258" y="19050"/>
                  </a:lnTo>
                  <a:lnTo>
                    <a:pt x="159258" y="38100"/>
                  </a:lnTo>
                  <a:cubicBezTo>
                    <a:pt x="92202" y="38100"/>
                    <a:pt x="38100" y="91948"/>
                    <a:pt x="38100" y="157988"/>
                  </a:cubicBezTo>
                  <a:close/>
                </a:path>
              </a:pathLst>
            </a:custGeom>
            <a:solidFill>
              <a:srgbClr val="E1C2C2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16650" y="1661756"/>
            <a:ext cx="793790" cy="1778556"/>
            <a:chOff x="0" y="0"/>
            <a:chExt cx="1322983" cy="29642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22959" cy="2964307"/>
            </a:xfrm>
            <a:custGeom>
              <a:avLst/>
              <a:gdLst/>
              <a:ahLst/>
              <a:cxnLst/>
              <a:rect l="l" t="t" r="r" b="b"/>
              <a:pathLst>
                <a:path w="1322959" h="2964307">
                  <a:moveTo>
                    <a:pt x="0" y="93218"/>
                  </a:moveTo>
                  <a:cubicBezTo>
                    <a:pt x="0" y="41783"/>
                    <a:pt x="41783" y="0"/>
                    <a:pt x="93218" y="0"/>
                  </a:cubicBezTo>
                  <a:lnTo>
                    <a:pt x="1229741" y="0"/>
                  </a:lnTo>
                  <a:cubicBezTo>
                    <a:pt x="1281176" y="0"/>
                    <a:pt x="1322959" y="41783"/>
                    <a:pt x="1322959" y="93218"/>
                  </a:cubicBezTo>
                  <a:lnTo>
                    <a:pt x="1322959" y="2871089"/>
                  </a:lnTo>
                  <a:cubicBezTo>
                    <a:pt x="1322959" y="2922524"/>
                    <a:pt x="1281176" y="2964307"/>
                    <a:pt x="1229741" y="2964307"/>
                  </a:cubicBezTo>
                  <a:lnTo>
                    <a:pt x="93218" y="2964307"/>
                  </a:lnTo>
                  <a:cubicBezTo>
                    <a:pt x="41783" y="2964307"/>
                    <a:pt x="0" y="2922524"/>
                    <a:pt x="0" y="2871089"/>
                  </a:cubicBezTo>
                  <a:close/>
                </a:path>
              </a:pathLst>
            </a:custGeom>
            <a:solidFill>
              <a:srgbClr val="E1C2C2">
                <a:alpha val="24706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060847" y="2418278"/>
            <a:ext cx="29765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99"/>
              </a:lnSpc>
            </a:pPr>
            <a:r>
              <a:rPr lang="en-US" sz="2299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08799" y="1763464"/>
            <a:ext cx="361664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en-US" sz="2000" b="1" dirty="0" err="1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Переважно</a:t>
            </a:r>
            <a:r>
              <a:rPr lang="en-US" sz="2000" b="1" dirty="0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2000" b="1" dirty="0" err="1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неуважний</a:t>
            </a:r>
            <a:r>
              <a:rPr lang="en-US" sz="2000" b="1" dirty="0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2000" b="1" dirty="0" err="1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тип</a:t>
            </a:r>
            <a:endParaRPr lang="en-US" sz="2000" b="1" dirty="0">
              <a:solidFill>
                <a:srgbClr val="6F655D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808799" y="2130371"/>
            <a:ext cx="6518553" cy="1255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Основні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uk-UA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про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яви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пов'язані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з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проблемами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концентрації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організації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Дитина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часто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забуває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важливі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деталі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складно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uk-UA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дотримується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інструкці</a:t>
            </a:r>
            <a:r>
              <a:rPr lang="uk-UA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й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легко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відволікається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Гіперактивність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менш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помітна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782360" y="3650099"/>
            <a:ext cx="7579281" cy="1847136"/>
            <a:chOff x="0" y="0"/>
            <a:chExt cx="12632135" cy="3078560"/>
          </a:xfrm>
        </p:grpSpPr>
        <p:sp>
          <p:nvSpPr>
            <p:cNvPr id="20" name="Freeform 20"/>
            <p:cNvSpPr/>
            <p:nvPr/>
          </p:nvSpPr>
          <p:spPr>
            <a:xfrm>
              <a:off x="19050" y="19050"/>
              <a:ext cx="12593955" cy="3040507"/>
            </a:xfrm>
            <a:custGeom>
              <a:avLst/>
              <a:gdLst/>
              <a:ahLst/>
              <a:cxnLst/>
              <a:rect l="l" t="t" r="r" b="b"/>
              <a:pathLst>
                <a:path w="12593955" h="3040507">
                  <a:moveTo>
                    <a:pt x="0" y="138938"/>
                  </a:moveTo>
                  <a:cubicBezTo>
                    <a:pt x="0" y="62230"/>
                    <a:pt x="62738" y="0"/>
                    <a:pt x="140208" y="0"/>
                  </a:cubicBezTo>
                  <a:lnTo>
                    <a:pt x="12453747" y="0"/>
                  </a:lnTo>
                  <a:cubicBezTo>
                    <a:pt x="12531217" y="0"/>
                    <a:pt x="12593955" y="62230"/>
                    <a:pt x="12593955" y="138938"/>
                  </a:cubicBezTo>
                  <a:lnTo>
                    <a:pt x="12593955" y="2901569"/>
                  </a:lnTo>
                  <a:cubicBezTo>
                    <a:pt x="12593955" y="2978277"/>
                    <a:pt x="12531217" y="3040507"/>
                    <a:pt x="12453747" y="3040507"/>
                  </a:cubicBezTo>
                  <a:lnTo>
                    <a:pt x="140208" y="3040507"/>
                  </a:lnTo>
                  <a:cubicBezTo>
                    <a:pt x="62738" y="3040507"/>
                    <a:pt x="0" y="2978277"/>
                    <a:pt x="0" y="2901569"/>
                  </a:cubicBezTo>
                  <a:close/>
                </a:path>
              </a:pathLst>
            </a:custGeom>
            <a:solidFill>
              <a:srgbClr val="FFFAF6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12632055" cy="3078607"/>
            </a:xfrm>
            <a:custGeom>
              <a:avLst/>
              <a:gdLst/>
              <a:ahLst/>
              <a:cxnLst/>
              <a:rect l="l" t="t" r="r" b="b"/>
              <a:pathLst>
                <a:path w="12632055" h="3078607">
                  <a:moveTo>
                    <a:pt x="0" y="157988"/>
                  </a:moveTo>
                  <a:cubicBezTo>
                    <a:pt x="0" y="70612"/>
                    <a:pt x="71501" y="0"/>
                    <a:pt x="159258" y="0"/>
                  </a:cubicBezTo>
                  <a:lnTo>
                    <a:pt x="12472797" y="0"/>
                  </a:lnTo>
                  <a:lnTo>
                    <a:pt x="12472797" y="19050"/>
                  </a:lnTo>
                  <a:lnTo>
                    <a:pt x="12472797" y="0"/>
                  </a:lnTo>
                  <a:cubicBezTo>
                    <a:pt x="12560553" y="0"/>
                    <a:pt x="12632055" y="70612"/>
                    <a:pt x="12632055" y="157988"/>
                  </a:cubicBezTo>
                  <a:lnTo>
                    <a:pt x="12613005" y="157988"/>
                  </a:lnTo>
                  <a:lnTo>
                    <a:pt x="12632055" y="157988"/>
                  </a:lnTo>
                  <a:lnTo>
                    <a:pt x="12632055" y="2920619"/>
                  </a:lnTo>
                  <a:lnTo>
                    <a:pt x="12613005" y="2920619"/>
                  </a:lnTo>
                  <a:lnTo>
                    <a:pt x="12632055" y="2920619"/>
                  </a:lnTo>
                  <a:cubicBezTo>
                    <a:pt x="12632055" y="3007995"/>
                    <a:pt x="12560553" y="3078607"/>
                    <a:pt x="12472797" y="3078607"/>
                  </a:cubicBezTo>
                  <a:lnTo>
                    <a:pt x="12472797" y="3059557"/>
                  </a:lnTo>
                  <a:lnTo>
                    <a:pt x="12472797" y="3078607"/>
                  </a:lnTo>
                  <a:lnTo>
                    <a:pt x="159258" y="3078607"/>
                  </a:lnTo>
                  <a:lnTo>
                    <a:pt x="159258" y="3059557"/>
                  </a:lnTo>
                  <a:lnTo>
                    <a:pt x="159258" y="3078607"/>
                  </a:lnTo>
                  <a:cubicBezTo>
                    <a:pt x="71501" y="3078607"/>
                    <a:pt x="0" y="3007995"/>
                    <a:pt x="0" y="2920619"/>
                  </a:cubicBezTo>
                  <a:lnTo>
                    <a:pt x="0" y="157988"/>
                  </a:lnTo>
                  <a:lnTo>
                    <a:pt x="19050" y="157988"/>
                  </a:lnTo>
                  <a:lnTo>
                    <a:pt x="0" y="157988"/>
                  </a:lnTo>
                  <a:moveTo>
                    <a:pt x="38100" y="157988"/>
                  </a:moveTo>
                  <a:lnTo>
                    <a:pt x="38100" y="2920619"/>
                  </a:lnTo>
                  <a:lnTo>
                    <a:pt x="19050" y="2920619"/>
                  </a:lnTo>
                  <a:lnTo>
                    <a:pt x="38100" y="2920619"/>
                  </a:lnTo>
                  <a:cubicBezTo>
                    <a:pt x="38100" y="2986659"/>
                    <a:pt x="92202" y="3040507"/>
                    <a:pt x="159258" y="3040507"/>
                  </a:cubicBezTo>
                  <a:lnTo>
                    <a:pt x="12472797" y="3040507"/>
                  </a:lnTo>
                  <a:cubicBezTo>
                    <a:pt x="12539853" y="3040507"/>
                    <a:pt x="12593955" y="2986659"/>
                    <a:pt x="12593955" y="2920619"/>
                  </a:cubicBezTo>
                  <a:lnTo>
                    <a:pt x="12593955" y="157988"/>
                  </a:lnTo>
                  <a:cubicBezTo>
                    <a:pt x="12593955" y="91948"/>
                    <a:pt x="12539853" y="38100"/>
                    <a:pt x="12472797" y="38100"/>
                  </a:cubicBezTo>
                  <a:lnTo>
                    <a:pt x="159258" y="38100"/>
                  </a:lnTo>
                  <a:lnTo>
                    <a:pt x="159258" y="19050"/>
                  </a:lnTo>
                  <a:lnTo>
                    <a:pt x="159258" y="38100"/>
                  </a:lnTo>
                  <a:cubicBezTo>
                    <a:pt x="92202" y="38100"/>
                    <a:pt x="38100" y="91948"/>
                    <a:pt x="38100" y="157988"/>
                  </a:cubicBezTo>
                  <a:close/>
                </a:path>
              </a:pathLst>
            </a:custGeom>
            <a:solidFill>
              <a:srgbClr val="CCC4EC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816650" y="3684389"/>
            <a:ext cx="793790" cy="1778556"/>
            <a:chOff x="0" y="0"/>
            <a:chExt cx="1322983" cy="296426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22959" cy="2964307"/>
            </a:xfrm>
            <a:custGeom>
              <a:avLst/>
              <a:gdLst/>
              <a:ahLst/>
              <a:cxnLst/>
              <a:rect l="l" t="t" r="r" b="b"/>
              <a:pathLst>
                <a:path w="1322959" h="2964307">
                  <a:moveTo>
                    <a:pt x="0" y="93218"/>
                  </a:moveTo>
                  <a:cubicBezTo>
                    <a:pt x="0" y="41783"/>
                    <a:pt x="41783" y="0"/>
                    <a:pt x="93218" y="0"/>
                  </a:cubicBezTo>
                  <a:lnTo>
                    <a:pt x="1229741" y="0"/>
                  </a:lnTo>
                  <a:cubicBezTo>
                    <a:pt x="1281176" y="0"/>
                    <a:pt x="1322959" y="41783"/>
                    <a:pt x="1322959" y="93218"/>
                  </a:cubicBezTo>
                  <a:lnTo>
                    <a:pt x="1322959" y="2871089"/>
                  </a:lnTo>
                  <a:cubicBezTo>
                    <a:pt x="1322959" y="2922524"/>
                    <a:pt x="1281176" y="2964307"/>
                    <a:pt x="1229741" y="2964307"/>
                  </a:cubicBezTo>
                  <a:lnTo>
                    <a:pt x="93218" y="2964307"/>
                  </a:lnTo>
                  <a:cubicBezTo>
                    <a:pt x="41783" y="2964307"/>
                    <a:pt x="0" y="2922524"/>
                    <a:pt x="0" y="2871089"/>
                  </a:cubicBezTo>
                  <a:close/>
                </a:path>
              </a:pathLst>
            </a:custGeom>
            <a:solidFill>
              <a:srgbClr val="CCC4EC">
                <a:alpha val="24706"/>
              </a:srgbClr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1060847" y="4440913"/>
            <a:ext cx="29765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99"/>
              </a:lnSpc>
            </a:pPr>
            <a:r>
              <a:rPr lang="en-US" sz="2299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808798" y="3832323"/>
            <a:ext cx="562832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en-US" sz="2000" b="1" dirty="0" err="1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Переважно</a:t>
            </a:r>
            <a:r>
              <a:rPr lang="en-US" sz="2000" b="1" dirty="0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2000" b="1" dirty="0" err="1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гіперактивно-імпульсивний</a:t>
            </a:r>
            <a:r>
              <a:rPr lang="en-US" sz="2000" b="1" dirty="0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2000" b="1" dirty="0" err="1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тип</a:t>
            </a:r>
            <a:endParaRPr lang="en-US" sz="2000" b="1" dirty="0">
              <a:solidFill>
                <a:srgbClr val="6F655D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808799" y="4243388"/>
            <a:ext cx="6518553" cy="927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На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першому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плані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рухова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активність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імпульсивність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Дитина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постійно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рухається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мимовільно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говорить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перебиває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інших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нетерпляча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Проблеми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з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увагою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менш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вираженні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782360" y="5672733"/>
            <a:ext cx="7579281" cy="1847136"/>
            <a:chOff x="0" y="0"/>
            <a:chExt cx="12632135" cy="3078560"/>
          </a:xfrm>
        </p:grpSpPr>
        <p:sp>
          <p:nvSpPr>
            <p:cNvPr id="28" name="Freeform 28"/>
            <p:cNvSpPr/>
            <p:nvPr/>
          </p:nvSpPr>
          <p:spPr>
            <a:xfrm>
              <a:off x="19050" y="19050"/>
              <a:ext cx="12593955" cy="3040507"/>
            </a:xfrm>
            <a:custGeom>
              <a:avLst/>
              <a:gdLst/>
              <a:ahLst/>
              <a:cxnLst/>
              <a:rect l="l" t="t" r="r" b="b"/>
              <a:pathLst>
                <a:path w="12593955" h="3040507">
                  <a:moveTo>
                    <a:pt x="0" y="138938"/>
                  </a:moveTo>
                  <a:cubicBezTo>
                    <a:pt x="0" y="62230"/>
                    <a:pt x="62738" y="0"/>
                    <a:pt x="140208" y="0"/>
                  </a:cubicBezTo>
                  <a:lnTo>
                    <a:pt x="12453747" y="0"/>
                  </a:lnTo>
                  <a:cubicBezTo>
                    <a:pt x="12531217" y="0"/>
                    <a:pt x="12593955" y="62230"/>
                    <a:pt x="12593955" y="138938"/>
                  </a:cubicBezTo>
                  <a:lnTo>
                    <a:pt x="12593955" y="2901569"/>
                  </a:lnTo>
                  <a:cubicBezTo>
                    <a:pt x="12593955" y="2978277"/>
                    <a:pt x="12531217" y="3040507"/>
                    <a:pt x="12453747" y="3040507"/>
                  </a:cubicBezTo>
                  <a:lnTo>
                    <a:pt x="140208" y="3040507"/>
                  </a:lnTo>
                  <a:cubicBezTo>
                    <a:pt x="62738" y="3040507"/>
                    <a:pt x="0" y="2978277"/>
                    <a:pt x="0" y="2901569"/>
                  </a:cubicBezTo>
                  <a:close/>
                </a:path>
              </a:pathLst>
            </a:custGeom>
            <a:solidFill>
              <a:srgbClr val="FFFAF6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12632055" cy="3078607"/>
            </a:xfrm>
            <a:custGeom>
              <a:avLst/>
              <a:gdLst/>
              <a:ahLst/>
              <a:cxnLst/>
              <a:rect l="l" t="t" r="r" b="b"/>
              <a:pathLst>
                <a:path w="12632055" h="3078607">
                  <a:moveTo>
                    <a:pt x="0" y="157988"/>
                  </a:moveTo>
                  <a:cubicBezTo>
                    <a:pt x="0" y="70612"/>
                    <a:pt x="71501" y="0"/>
                    <a:pt x="159258" y="0"/>
                  </a:cubicBezTo>
                  <a:lnTo>
                    <a:pt x="12472797" y="0"/>
                  </a:lnTo>
                  <a:lnTo>
                    <a:pt x="12472797" y="19050"/>
                  </a:lnTo>
                  <a:lnTo>
                    <a:pt x="12472797" y="0"/>
                  </a:lnTo>
                  <a:cubicBezTo>
                    <a:pt x="12560553" y="0"/>
                    <a:pt x="12632055" y="70612"/>
                    <a:pt x="12632055" y="157988"/>
                  </a:cubicBezTo>
                  <a:lnTo>
                    <a:pt x="12613005" y="157988"/>
                  </a:lnTo>
                  <a:lnTo>
                    <a:pt x="12632055" y="157988"/>
                  </a:lnTo>
                  <a:lnTo>
                    <a:pt x="12632055" y="2920619"/>
                  </a:lnTo>
                  <a:lnTo>
                    <a:pt x="12613005" y="2920619"/>
                  </a:lnTo>
                  <a:lnTo>
                    <a:pt x="12632055" y="2920619"/>
                  </a:lnTo>
                  <a:cubicBezTo>
                    <a:pt x="12632055" y="3007995"/>
                    <a:pt x="12560553" y="3078607"/>
                    <a:pt x="12472797" y="3078607"/>
                  </a:cubicBezTo>
                  <a:lnTo>
                    <a:pt x="12472797" y="3059557"/>
                  </a:lnTo>
                  <a:lnTo>
                    <a:pt x="12472797" y="3078607"/>
                  </a:lnTo>
                  <a:lnTo>
                    <a:pt x="159258" y="3078607"/>
                  </a:lnTo>
                  <a:lnTo>
                    <a:pt x="159258" y="3059557"/>
                  </a:lnTo>
                  <a:lnTo>
                    <a:pt x="159258" y="3078607"/>
                  </a:lnTo>
                  <a:cubicBezTo>
                    <a:pt x="71501" y="3078607"/>
                    <a:pt x="0" y="3007995"/>
                    <a:pt x="0" y="2920619"/>
                  </a:cubicBezTo>
                  <a:lnTo>
                    <a:pt x="0" y="157988"/>
                  </a:lnTo>
                  <a:lnTo>
                    <a:pt x="19050" y="157988"/>
                  </a:lnTo>
                  <a:lnTo>
                    <a:pt x="0" y="157988"/>
                  </a:lnTo>
                  <a:moveTo>
                    <a:pt x="38100" y="157988"/>
                  </a:moveTo>
                  <a:lnTo>
                    <a:pt x="38100" y="2920619"/>
                  </a:lnTo>
                  <a:lnTo>
                    <a:pt x="19050" y="2920619"/>
                  </a:lnTo>
                  <a:lnTo>
                    <a:pt x="38100" y="2920619"/>
                  </a:lnTo>
                  <a:cubicBezTo>
                    <a:pt x="38100" y="2986659"/>
                    <a:pt x="92202" y="3040507"/>
                    <a:pt x="159258" y="3040507"/>
                  </a:cubicBezTo>
                  <a:lnTo>
                    <a:pt x="12472797" y="3040507"/>
                  </a:lnTo>
                  <a:cubicBezTo>
                    <a:pt x="12539853" y="3040507"/>
                    <a:pt x="12593955" y="2986659"/>
                    <a:pt x="12593955" y="2920619"/>
                  </a:cubicBezTo>
                  <a:lnTo>
                    <a:pt x="12593955" y="157988"/>
                  </a:lnTo>
                  <a:cubicBezTo>
                    <a:pt x="12593955" y="91948"/>
                    <a:pt x="12539853" y="38100"/>
                    <a:pt x="12472797" y="38100"/>
                  </a:cubicBezTo>
                  <a:lnTo>
                    <a:pt x="159258" y="38100"/>
                  </a:lnTo>
                  <a:lnTo>
                    <a:pt x="159258" y="19050"/>
                  </a:lnTo>
                  <a:lnTo>
                    <a:pt x="159258" y="38100"/>
                  </a:lnTo>
                  <a:cubicBezTo>
                    <a:pt x="92202" y="38100"/>
                    <a:pt x="38100" y="91948"/>
                    <a:pt x="38100" y="157988"/>
                  </a:cubicBezTo>
                  <a:close/>
                </a:path>
              </a:pathLst>
            </a:custGeom>
            <a:solidFill>
              <a:srgbClr val="B4DAE4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816650" y="5707024"/>
            <a:ext cx="793790" cy="1778556"/>
            <a:chOff x="0" y="0"/>
            <a:chExt cx="1322983" cy="296426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322959" cy="2964307"/>
            </a:xfrm>
            <a:custGeom>
              <a:avLst/>
              <a:gdLst/>
              <a:ahLst/>
              <a:cxnLst/>
              <a:rect l="l" t="t" r="r" b="b"/>
              <a:pathLst>
                <a:path w="1322959" h="2964307">
                  <a:moveTo>
                    <a:pt x="0" y="93218"/>
                  </a:moveTo>
                  <a:cubicBezTo>
                    <a:pt x="0" y="41783"/>
                    <a:pt x="41783" y="0"/>
                    <a:pt x="93218" y="0"/>
                  </a:cubicBezTo>
                  <a:lnTo>
                    <a:pt x="1229741" y="0"/>
                  </a:lnTo>
                  <a:cubicBezTo>
                    <a:pt x="1281176" y="0"/>
                    <a:pt x="1322959" y="41783"/>
                    <a:pt x="1322959" y="93218"/>
                  </a:cubicBezTo>
                  <a:lnTo>
                    <a:pt x="1322959" y="2871089"/>
                  </a:lnTo>
                  <a:cubicBezTo>
                    <a:pt x="1322959" y="2922524"/>
                    <a:pt x="1281176" y="2964307"/>
                    <a:pt x="1229741" y="2964307"/>
                  </a:cubicBezTo>
                  <a:lnTo>
                    <a:pt x="93218" y="2964307"/>
                  </a:lnTo>
                  <a:cubicBezTo>
                    <a:pt x="41783" y="2964307"/>
                    <a:pt x="0" y="2922524"/>
                    <a:pt x="0" y="2871089"/>
                  </a:cubicBezTo>
                  <a:close/>
                </a:path>
              </a:pathLst>
            </a:custGeom>
            <a:solidFill>
              <a:srgbClr val="B4DAE4">
                <a:alpha val="24706"/>
              </a:srgbClr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1060847" y="6463546"/>
            <a:ext cx="297656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99"/>
              </a:lnSpc>
            </a:pPr>
            <a:r>
              <a:rPr lang="en-US" sz="2299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3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808799" y="5905381"/>
            <a:ext cx="248090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en-US" sz="2000" b="1" dirty="0" err="1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Змішаний</a:t>
            </a:r>
            <a:r>
              <a:rPr lang="en-US" sz="2000" b="1" dirty="0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2000" b="1" dirty="0" err="1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тип</a:t>
            </a:r>
            <a:endParaRPr lang="en-US" sz="2000" b="1" dirty="0">
              <a:solidFill>
                <a:srgbClr val="6F655D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808799" y="6266021"/>
            <a:ext cx="6518553" cy="927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Поєднання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симптомів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обох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попередніх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типів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Дитина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демонструє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проблеми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як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з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увагою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так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і з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імпульсивністю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гіперактивністю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Це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найскладніший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у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лікуванні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тип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pic>
        <p:nvPicPr>
          <p:cNvPr id="35" name="Image 0" descr="preencoded.png">
            <a:extLst>
              <a:ext uri="{FF2B5EF4-FFF2-40B4-BE49-F238E27FC236}">
                <a16:creationId xmlns:a16="http://schemas.microsoft.com/office/drawing/2014/main" id="{C71CB442-5A87-44F0-B666-169F85B5D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075" y="0"/>
            <a:ext cx="603504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630400" cy="82296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4630400" cy="82296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A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6035040" cy="8230433"/>
            <a:chOff x="0" y="0"/>
            <a:chExt cx="10058400" cy="13717388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10058400" cy="13717397"/>
            </a:xfrm>
            <a:custGeom>
              <a:avLst/>
              <a:gdLst/>
              <a:ahLst/>
              <a:cxnLst/>
              <a:rect l="l" t="t" r="r" b="b"/>
              <a:pathLst>
                <a:path w="10058400" h="13717397">
                  <a:moveTo>
                    <a:pt x="0" y="0"/>
                  </a:moveTo>
                  <a:lnTo>
                    <a:pt x="10058400" y="0"/>
                  </a:lnTo>
                  <a:lnTo>
                    <a:pt x="10058400" y="13717397"/>
                  </a:lnTo>
                  <a:lnTo>
                    <a:pt x="0" y="13717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" r="-5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165176" y="451367"/>
            <a:ext cx="5904905" cy="500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0"/>
              </a:lnSpc>
            </a:pPr>
            <a:r>
              <a:rPr lang="en-US" sz="3299" b="1" dirty="0" err="1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Діагностика</a:t>
            </a:r>
            <a:r>
              <a:rPr lang="en-US" sz="3299" b="1" dirty="0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РДУГ у </a:t>
            </a:r>
            <a:r>
              <a:rPr lang="en-US" sz="3299" b="1" dirty="0" err="1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дітей</a:t>
            </a:r>
            <a:endParaRPr lang="en-US" sz="3299" b="1" dirty="0">
              <a:solidFill>
                <a:srgbClr val="002060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165175" y="1197888"/>
            <a:ext cx="296584" cy="239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300" dirty="0">
                <a:solidFill>
                  <a:srgbClr val="6F655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01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165176" y="1516737"/>
            <a:ext cx="7786449" cy="22860"/>
            <a:chOff x="0" y="0"/>
            <a:chExt cx="12977415" cy="38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977368" cy="38100"/>
            </a:xfrm>
            <a:custGeom>
              <a:avLst/>
              <a:gdLst/>
              <a:ahLst/>
              <a:cxnLst/>
              <a:rect l="l" t="t" r="r" b="b"/>
              <a:pathLst>
                <a:path w="12977368" h="38100">
                  <a:moveTo>
                    <a:pt x="0" y="0"/>
                  </a:moveTo>
                  <a:lnTo>
                    <a:pt x="12977368" y="0"/>
                  </a:lnTo>
                  <a:lnTo>
                    <a:pt x="1297736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E1C2C2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6165175" y="1647230"/>
            <a:ext cx="2121218" cy="250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0"/>
              </a:lnSpc>
            </a:pPr>
            <a:r>
              <a:rPr lang="en-US" sz="1650" b="1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Збір анамнезу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65176" y="1953220"/>
            <a:ext cx="778644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Діагностичний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процес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починається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з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докладної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інформації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від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батьків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про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розвиток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дитини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поведінку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сімейний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анамнез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медичну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історію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65175" y="2800588"/>
            <a:ext cx="296584" cy="239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300" dirty="0">
                <a:solidFill>
                  <a:srgbClr val="6F655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02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165176" y="3119439"/>
            <a:ext cx="7786449" cy="22860"/>
            <a:chOff x="0" y="0"/>
            <a:chExt cx="12977415" cy="381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977368" cy="38100"/>
            </a:xfrm>
            <a:custGeom>
              <a:avLst/>
              <a:gdLst/>
              <a:ahLst/>
              <a:cxnLst/>
              <a:rect l="l" t="t" r="r" b="b"/>
              <a:pathLst>
                <a:path w="12977368" h="38100">
                  <a:moveTo>
                    <a:pt x="0" y="0"/>
                  </a:moveTo>
                  <a:lnTo>
                    <a:pt x="12977368" y="0"/>
                  </a:lnTo>
                  <a:lnTo>
                    <a:pt x="1297736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CCC4EC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6165175" y="3249930"/>
            <a:ext cx="3207544" cy="250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0"/>
              </a:lnSpc>
            </a:pPr>
            <a:r>
              <a:rPr lang="en-US" sz="1650" b="1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Спостереження та опитування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65176" y="3555921"/>
            <a:ext cx="7786449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Фахівці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збирають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інформацію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від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вчителів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психологів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інших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дорослих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які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спостерігають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дитину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в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різних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середовищах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Використовуються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стандартизовані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опитувальники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шкали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оцінки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65175" y="4674751"/>
            <a:ext cx="296584" cy="239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300" dirty="0">
                <a:solidFill>
                  <a:srgbClr val="6F655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03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6165176" y="4993600"/>
            <a:ext cx="7786449" cy="22860"/>
            <a:chOff x="0" y="0"/>
            <a:chExt cx="12977415" cy="381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977368" cy="38100"/>
            </a:xfrm>
            <a:custGeom>
              <a:avLst/>
              <a:gdLst/>
              <a:ahLst/>
              <a:cxnLst/>
              <a:rect l="l" t="t" r="r" b="b"/>
              <a:pathLst>
                <a:path w="12977368" h="38100">
                  <a:moveTo>
                    <a:pt x="0" y="0"/>
                  </a:moveTo>
                  <a:lnTo>
                    <a:pt x="12977368" y="0"/>
                  </a:lnTo>
                  <a:lnTo>
                    <a:pt x="1297736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B4DAE4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6165175" y="5124093"/>
            <a:ext cx="2121218" cy="250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0"/>
              </a:lnSpc>
            </a:pPr>
            <a:r>
              <a:rPr lang="en-US" sz="1650" b="1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Клінічна оцінка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165176" y="5430083"/>
            <a:ext cx="7786449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Застосовуються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критерії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DSM-5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МКХ-11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для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оцінки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симптомів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їх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тривалості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Проводяться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психологічні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тести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для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виключення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інших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причин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поведінки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165175" y="6277451"/>
            <a:ext cx="296585" cy="239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300" dirty="0">
                <a:solidFill>
                  <a:srgbClr val="6F655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04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6165176" y="6596301"/>
            <a:ext cx="7786449" cy="22860"/>
            <a:chOff x="0" y="0"/>
            <a:chExt cx="12977415" cy="38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977368" cy="38100"/>
            </a:xfrm>
            <a:custGeom>
              <a:avLst/>
              <a:gdLst/>
              <a:ahLst/>
              <a:cxnLst/>
              <a:rect l="l" t="t" r="r" b="b"/>
              <a:pathLst>
                <a:path w="12977368" h="38100">
                  <a:moveTo>
                    <a:pt x="0" y="0"/>
                  </a:moveTo>
                  <a:lnTo>
                    <a:pt x="12977368" y="0"/>
                  </a:lnTo>
                  <a:lnTo>
                    <a:pt x="1297736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E1C2C2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6165175" y="6726793"/>
            <a:ext cx="2917865" cy="250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50"/>
              </a:lnSpc>
            </a:pPr>
            <a:r>
              <a:rPr lang="en-US" sz="1650" b="1" dirty="0" err="1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Виключення</a:t>
            </a:r>
            <a:r>
              <a:rPr lang="en-US" sz="1650" b="1" dirty="0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1650" b="1" dirty="0" err="1">
                <a:solidFill>
                  <a:srgbClr val="6F655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альтернатив</a:t>
            </a:r>
            <a:endParaRPr lang="en-US" sz="1650" b="1" dirty="0">
              <a:solidFill>
                <a:srgbClr val="6F655D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165176" y="7032784"/>
            <a:ext cx="778644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Важливо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виключити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інші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стани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: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тривожність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депресію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порушення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сну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навчальні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труднощі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інші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медичні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умови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які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можуть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імітувати</a:t>
            </a:r>
            <a:r>
              <a:rPr lang="en-US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РДУГ.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630400" cy="82296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4630400" cy="82296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A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6035040" cy="8229600"/>
            <a:chOff x="0" y="0"/>
            <a:chExt cx="10058400" cy="13716000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10058400" cy="13716000"/>
            </a:xfrm>
            <a:custGeom>
              <a:avLst/>
              <a:gdLst/>
              <a:ahLst/>
              <a:cxnLst/>
              <a:rect l="l" t="t" r="r" b="b"/>
              <a:pathLst>
                <a:path w="10058400" h="13716000">
                  <a:moveTo>
                    <a:pt x="0" y="0"/>
                  </a:moveTo>
                  <a:lnTo>
                    <a:pt x="10058400" y="0"/>
                  </a:lnTo>
                  <a:lnTo>
                    <a:pt x="100584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267688" y="14580"/>
            <a:ext cx="7810262" cy="574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3850" b="1" dirty="0" err="1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Основні</a:t>
            </a:r>
            <a:r>
              <a:rPr lang="en-US" sz="3850" b="1" dirty="0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3850" b="1" dirty="0" err="1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симптоми</a:t>
            </a:r>
            <a:r>
              <a:rPr lang="en-US" sz="3850" b="1" dirty="0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РДУГ у </a:t>
            </a:r>
            <a:r>
              <a:rPr lang="en-US" sz="3850" b="1" dirty="0" err="1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дітей</a:t>
            </a:r>
            <a:endParaRPr lang="en-US" sz="3850" b="1" dirty="0">
              <a:solidFill>
                <a:srgbClr val="002060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267688" y="1750338"/>
            <a:ext cx="3696414" cy="3195161"/>
            <a:chOff x="0" y="0"/>
            <a:chExt cx="6160690" cy="5325268"/>
          </a:xfrm>
        </p:grpSpPr>
        <p:sp>
          <p:nvSpPr>
            <p:cNvPr id="10" name="Freeform 10"/>
            <p:cNvSpPr/>
            <p:nvPr/>
          </p:nvSpPr>
          <p:spPr>
            <a:xfrm>
              <a:off x="6350" y="6350"/>
              <a:ext cx="6147943" cy="5312537"/>
            </a:xfrm>
            <a:custGeom>
              <a:avLst/>
              <a:gdLst/>
              <a:ahLst/>
              <a:cxnLst/>
              <a:rect l="l" t="t" r="r" b="b"/>
              <a:pathLst>
                <a:path w="6147943" h="5312537">
                  <a:moveTo>
                    <a:pt x="0" y="137414"/>
                  </a:moveTo>
                  <a:cubicBezTo>
                    <a:pt x="0" y="61468"/>
                    <a:pt x="61468" y="0"/>
                    <a:pt x="137414" y="0"/>
                  </a:cubicBezTo>
                  <a:lnTo>
                    <a:pt x="6010529" y="0"/>
                  </a:lnTo>
                  <a:cubicBezTo>
                    <a:pt x="6086475" y="0"/>
                    <a:pt x="6147943" y="61468"/>
                    <a:pt x="6147943" y="137414"/>
                  </a:cubicBezTo>
                  <a:lnTo>
                    <a:pt x="6147943" y="5175123"/>
                  </a:lnTo>
                  <a:cubicBezTo>
                    <a:pt x="6147943" y="5250942"/>
                    <a:pt x="6086475" y="5312537"/>
                    <a:pt x="6010529" y="5312537"/>
                  </a:cubicBezTo>
                  <a:lnTo>
                    <a:pt x="137414" y="5312537"/>
                  </a:lnTo>
                  <a:cubicBezTo>
                    <a:pt x="61468" y="5312537"/>
                    <a:pt x="0" y="5251069"/>
                    <a:pt x="0" y="5175123"/>
                  </a:cubicBezTo>
                  <a:close/>
                </a:path>
              </a:pathLst>
            </a:custGeom>
            <a:solidFill>
              <a:srgbClr val="F0DED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160643" cy="5325237"/>
            </a:xfrm>
            <a:custGeom>
              <a:avLst/>
              <a:gdLst/>
              <a:ahLst/>
              <a:cxnLst/>
              <a:rect l="l" t="t" r="r" b="b"/>
              <a:pathLst>
                <a:path w="6160643" h="5325237">
                  <a:moveTo>
                    <a:pt x="0" y="143764"/>
                  </a:moveTo>
                  <a:cubicBezTo>
                    <a:pt x="0" y="64389"/>
                    <a:pt x="64389" y="0"/>
                    <a:pt x="143764" y="0"/>
                  </a:cubicBezTo>
                  <a:lnTo>
                    <a:pt x="6016879" y="0"/>
                  </a:lnTo>
                  <a:lnTo>
                    <a:pt x="6016879" y="6350"/>
                  </a:lnTo>
                  <a:lnTo>
                    <a:pt x="6016879" y="0"/>
                  </a:lnTo>
                  <a:cubicBezTo>
                    <a:pt x="6096254" y="0"/>
                    <a:pt x="6160643" y="64389"/>
                    <a:pt x="6160643" y="143764"/>
                  </a:cubicBezTo>
                  <a:lnTo>
                    <a:pt x="6154293" y="143764"/>
                  </a:lnTo>
                  <a:lnTo>
                    <a:pt x="6160643" y="143764"/>
                  </a:lnTo>
                  <a:lnTo>
                    <a:pt x="6160643" y="5181473"/>
                  </a:lnTo>
                  <a:lnTo>
                    <a:pt x="6154293" y="5181473"/>
                  </a:lnTo>
                  <a:lnTo>
                    <a:pt x="6160643" y="5181473"/>
                  </a:lnTo>
                  <a:cubicBezTo>
                    <a:pt x="6160643" y="5260848"/>
                    <a:pt x="6096254" y="5325237"/>
                    <a:pt x="6016879" y="5325237"/>
                  </a:cubicBezTo>
                  <a:lnTo>
                    <a:pt x="6016879" y="5318887"/>
                  </a:lnTo>
                  <a:lnTo>
                    <a:pt x="6016879" y="5325237"/>
                  </a:lnTo>
                  <a:lnTo>
                    <a:pt x="143764" y="5325237"/>
                  </a:lnTo>
                  <a:lnTo>
                    <a:pt x="143764" y="5318887"/>
                  </a:lnTo>
                  <a:lnTo>
                    <a:pt x="143764" y="5325237"/>
                  </a:lnTo>
                  <a:cubicBezTo>
                    <a:pt x="64389" y="5325237"/>
                    <a:pt x="0" y="5260975"/>
                    <a:pt x="0" y="5181473"/>
                  </a:cubicBezTo>
                  <a:lnTo>
                    <a:pt x="0" y="143764"/>
                  </a:lnTo>
                  <a:lnTo>
                    <a:pt x="6350" y="143764"/>
                  </a:lnTo>
                  <a:lnTo>
                    <a:pt x="0" y="143764"/>
                  </a:lnTo>
                  <a:moveTo>
                    <a:pt x="12700" y="143764"/>
                  </a:moveTo>
                  <a:lnTo>
                    <a:pt x="12700" y="5181473"/>
                  </a:lnTo>
                  <a:lnTo>
                    <a:pt x="6350" y="5181473"/>
                  </a:lnTo>
                  <a:lnTo>
                    <a:pt x="12700" y="5181473"/>
                  </a:lnTo>
                  <a:cubicBezTo>
                    <a:pt x="12700" y="5253863"/>
                    <a:pt x="71374" y="5312537"/>
                    <a:pt x="143764" y="5312537"/>
                  </a:cubicBezTo>
                  <a:lnTo>
                    <a:pt x="6016879" y="5312537"/>
                  </a:lnTo>
                  <a:cubicBezTo>
                    <a:pt x="6089269" y="5312537"/>
                    <a:pt x="6147943" y="5253863"/>
                    <a:pt x="6147943" y="5181473"/>
                  </a:cubicBezTo>
                  <a:lnTo>
                    <a:pt x="6147943" y="143764"/>
                  </a:lnTo>
                  <a:cubicBezTo>
                    <a:pt x="6147943" y="71374"/>
                    <a:pt x="6089269" y="12700"/>
                    <a:pt x="6016879" y="12700"/>
                  </a:cubicBezTo>
                  <a:lnTo>
                    <a:pt x="143764" y="12700"/>
                  </a:lnTo>
                  <a:lnTo>
                    <a:pt x="143764" y="6350"/>
                  </a:lnTo>
                  <a:lnTo>
                    <a:pt x="143764" y="12700"/>
                  </a:lnTo>
                  <a:cubicBezTo>
                    <a:pt x="71374" y="12700"/>
                    <a:pt x="12700" y="71374"/>
                    <a:pt x="12700" y="143764"/>
                  </a:cubicBezTo>
                  <a:close/>
                </a:path>
              </a:pathLst>
            </a:custGeom>
            <a:solidFill>
              <a:srgbClr val="E1C2C2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475333" y="1957984"/>
            <a:ext cx="588764" cy="588764"/>
            <a:chOff x="0" y="0"/>
            <a:chExt cx="981273" cy="9812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81329" cy="981329"/>
            </a:xfrm>
            <a:custGeom>
              <a:avLst/>
              <a:gdLst/>
              <a:ahLst/>
              <a:cxnLst/>
              <a:rect l="l" t="t" r="r" b="b"/>
              <a:pathLst>
                <a:path w="981329" h="981329">
                  <a:moveTo>
                    <a:pt x="0" y="490601"/>
                  </a:moveTo>
                  <a:cubicBezTo>
                    <a:pt x="0" y="219710"/>
                    <a:pt x="219710" y="0"/>
                    <a:pt x="490601" y="0"/>
                  </a:cubicBezTo>
                  <a:cubicBezTo>
                    <a:pt x="761492" y="0"/>
                    <a:pt x="981329" y="219710"/>
                    <a:pt x="981329" y="490601"/>
                  </a:cubicBezTo>
                  <a:cubicBezTo>
                    <a:pt x="981329" y="761492"/>
                    <a:pt x="761619" y="981329"/>
                    <a:pt x="490601" y="981329"/>
                  </a:cubicBezTo>
                  <a:cubicBezTo>
                    <a:pt x="219583" y="981329"/>
                    <a:pt x="0" y="761619"/>
                    <a:pt x="0" y="490601"/>
                  </a:cubicBezTo>
                  <a:close/>
                </a:path>
              </a:pathLst>
            </a:custGeom>
            <a:solidFill>
              <a:srgbClr val="E1C2C2"/>
            </a:solidFill>
          </p:spPr>
        </p:sp>
      </p:grpSp>
      <p:sp>
        <p:nvSpPr>
          <p:cNvPr id="14" name="Freeform 14" descr="preencoded.png"/>
          <p:cNvSpPr/>
          <p:nvPr/>
        </p:nvSpPr>
        <p:spPr>
          <a:xfrm>
            <a:off x="6637258" y="2119789"/>
            <a:ext cx="264914" cy="264914"/>
          </a:xfrm>
          <a:custGeom>
            <a:avLst/>
            <a:gdLst/>
            <a:ahLst/>
            <a:cxnLst/>
            <a:rect l="l" t="t" r="r" b="b"/>
            <a:pathLst>
              <a:path w="331143" h="331142">
                <a:moveTo>
                  <a:pt x="0" y="0"/>
                </a:moveTo>
                <a:lnTo>
                  <a:pt x="331143" y="0"/>
                </a:lnTo>
                <a:lnTo>
                  <a:pt x="331143" y="331143"/>
                </a:lnTo>
                <a:lnTo>
                  <a:pt x="0" y="331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714" b="-5714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475333" y="2720102"/>
            <a:ext cx="2453640" cy="286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900" b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Неуважність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75333" y="3098840"/>
            <a:ext cx="3281124" cy="156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0"/>
              </a:lnSpc>
            </a:pP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Труднощі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з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концентрацією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на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завданнях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часте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забування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легке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відволікання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на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зовнішні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подразники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проблеми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з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організацією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часу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матеріалів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152698" y="1750338"/>
            <a:ext cx="3696414" cy="3195161"/>
            <a:chOff x="0" y="0"/>
            <a:chExt cx="6160690" cy="5325268"/>
          </a:xfrm>
        </p:grpSpPr>
        <p:sp>
          <p:nvSpPr>
            <p:cNvPr id="18" name="Freeform 18"/>
            <p:cNvSpPr/>
            <p:nvPr/>
          </p:nvSpPr>
          <p:spPr>
            <a:xfrm>
              <a:off x="6350" y="6350"/>
              <a:ext cx="6147943" cy="5312537"/>
            </a:xfrm>
            <a:custGeom>
              <a:avLst/>
              <a:gdLst/>
              <a:ahLst/>
              <a:cxnLst/>
              <a:rect l="l" t="t" r="r" b="b"/>
              <a:pathLst>
                <a:path w="6147943" h="5312537">
                  <a:moveTo>
                    <a:pt x="0" y="137414"/>
                  </a:moveTo>
                  <a:cubicBezTo>
                    <a:pt x="0" y="61468"/>
                    <a:pt x="61468" y="0"/>
                    <a:pt x="137414" y="0"/>
                  </a:cubicBezTo>
                  <a:lnTo>
                    <a:pt x="6010529" y="0"/>
                  </a:lnTo>
                  <a:cubicBezTo>
                    <a:pt x="6086475" y="0"/>
                    <a:pt x="6147943" y="61468"/>
                    <a:pt x="6147943" y="137414"/>
                  </a:cubicBezTo>
                  <a:lnTo>
                    <a:pt x="6147943" y="5175123"/>
                  </a:lnTo>
                  <a:cubicBezTo>
                    <a:pt x="6147943" y="5250942"/>
                    <a:pt x="6086475" y="5312537"/>
                    <a:pt x="6010529" y="5312537"/>
                  </a:cubicBezTo>
                  <a:lnTo>
                    <a:pt x="137414" y="5312537"/>
                  </a:lnTo>
                  <a:cubicBezTo>
                    <a:pt x="61468" y="5312537"/>
                    <a:pt x="0" y="5251069"/>
                    <a:pt x="0" y="5175123"/>
                  </a:cubicBezTo>
                  <a:close/>
                </a:path>
              </a:pathLst>
            </a:custGeom>
            <a:solidFill>
              <a:srgbClr val="F0DEDC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6160643" cy="5325237"/>
            </a:xfrm>
            <a:custGeom>
              <a:avLst/>
              <a:gdLst/>
              <a:ahLst/>
              <a:cxnLst/>
              <a:rect l="l" t="t" r="r" b="b"/>
              <a:pathLst>
                <a:path w="6160643" h="5325237">
                  <a:moveTo>
                    <a:pt x="0" y="143764"/>
                  </a:moveTo>
                  <a:cubicBezTo>
                    <a:pt x="0" y="64389"/>
                    <a:pt x="64389" y="0"/>
                    <a:pt x="143764" y="0"/>
                  </a:cubicBezTo>
                  <a:lnTo>
                    <a:pt x="6016879" y="0"/>
                  </a:lnTo>
                  <a:lnTo>
                    <a:pt x="6016879" y="6350"/>
                  </a:lnTo>
                  <a:lnTo>
                    <a:pt x="6016879" y="0"/>
                  </a:lnTo>
                  <a:cubicBezTo>
                    <a:pt x="6096254" y="0"/>
                    <a:pt x="6160643" y="64389"/>
                    <a:pt x="6160643" y="143764"/>
                  </a:cubicBezTo>
                  <a:lnTo>
                    <a:pt x="6154293" y="143764"/>
                  </a:lnTo>
                  <a:lnTo>
                    <a:pt x="6160643" y="143764"/>
                  </a:lnTo>
                  <a:lnTo>
                    <a:pt x="6160643" y="5181473"/>
                  </a:lnTo>
                  <a:lnTo>
                    <a:pt x="6154293" y="5181473"/>
                  </a:lnTo>
                  <a:lnTo>
                    <a:pt x="6160643" y="5181473"/>
                  </a:lnTo>
                  <a:cubicBezTo>
                    <a:pt x="6160643" y="5260848"/>
                    <a:pt x="6096254" y="5325237"/>
                    <a:pt x="6016879" y="5325237"/>
                  </a:cubicBezTo>
                  <a:lnTo>
                    <a:pt x="6016879" y="5318887"/>
                  </a:lnTo>
                  <a:lnTo>
                    <a:pt x="6016879" y="5325237"/>
                  </a:lnTo>
                  <a:lnTo>
                    <a:pt x="143764" y="5325237"/>
                  </a:lnTo>
                  <a:lnTo>
                    <a:pt x="143764" y="5318887"/>
                  </a:lnTo>
                  <a:lnTo>
                    <a:pt x="143764" y="5325237"/>
                  </a:lnTo>
                  <a:cubicBezTo>
                    <a:pt x="64389" y="5325237"/>
                    <a:pt x="0" y="5260975"/>
                    <a:pt x="0" y="5181473"/>
                  </a:cubicBezTo>
                  <a:lnTo>
                    <a:pt x="0" y="143764"/>
                  </a:lnTo>
                  <a:lnTo>
                    <a:pt x="6350" y="143764"/>
                  </a:lnTo>
                  <a:lnTo>
                    <a:pt x="0" y="143764"/>
                  </a:lnTo>
                  <a:moveTo>
                    <a:pt x="12700" y="143764"/>
                  </a:moveTo>
                  <a:lnTo>
                    <a:pt x="12700" y="5181473"/>
                  </a:lnTo>
                  <a:lnTo>
                    <a:pt x="6350" y="5181473"/>
                  </a:lnTo>
                  <a:lnTo>
                    <a:pt x="12700" y="5181473"/>
                  </a:lnTo>
                  <a:cubicBezTo>
                    <a:pt x="12700" y="5253863"/>
                    <a:pt x="71374" y="5312537"/>
                    <a:pt x="143764" y="5312537"/>
                  </a:cubicBezTo>
                  <a:lnTo>
                    <a:pt x="6016879" y="5312537"/>
                  </a:lnTo>
                  <a:cubicBezTo>
                    <a:pt x="6089269" y="5312537"/>
                    <a:pt x="6147943" y="5253863"/>
                    <a:pt x="6147943" y="5181473"/>
                  </a:cubicBezTo>
                  <a:lnTo>
                    <a:pt x="6147943" y="143764"/>
                  </a:lnTo>
                  <a:cubicBezTo>
                    <a:pt x="6147943" y="71374"/>
                    <a:pt x="6089269" y="12700"/>
                    <a:pt x="6016879" y="12700"/>
                  </a:cubicBezTo>
                  <a:lnTo>
                    <a:pt x="143764" y="12700"/>
                  </a:lnTo>
                  <a:lnTo>
                    <a:pt x="143764" y="6350"/>
                  </a:lnTo>
                  <a:lnTo>
                    <a:pt x="143764" y="12700"/>
                  </a:lnTo>
                  <a:cubicBezTo>
                    <a:pt x="71374" y="12700"/>
                    <a:pt x="12700" y="71374"/>
                    <a:pt x="12700" y="143764"/>
                  </a:cubicBezTo>
                  <a:close/>
                </a:path>
              </a:pathLst>
            </a:custGeom>
            <a:solidFill>
              <a:srgbClr val="CCC4EC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2861346" y="1957984"/>
            <a:ext cx="588764" cy="588764"/>
            <a:chOff x="0" y="0"/>
            <a:chExt cx="981273" cy="98127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81329" cy="981329"/>
            </a:xfrm>
            <a:custGeom>
              <a:avLst/>
              <a:gdLst/>
              <a:ahLst/>
              <a:cxnLst/>
              <a:rect l="l" t="t" r="r" b="b"/>
              <a:pathLst>
                <a:path w="981329" h="981329">
                  <a:moveTo>
                    <a:pt x="0" y="490601"/>
                  </a:moveTo>
                  <a:cubicBezTo>
                    <a:pt x="0" y="219710"/>
                    <a:pt x="219710" y="0"/>
                    <a:pt x="490601" y="0"/>
                  </a:cubicBezTo>
                  <a:cubicBezTo>
                    <a:pt x="761492" y="0"/>
                    <a:pt x="981329" y="219710"/>
                    <a:pt x="981329" y="490601"/>
                  </a:cubicBezTo>
                  <a:cubicBezTo>
                    <a:pt x="981329" y="761492"/>
                    <a:pt x="761619" y="981329"/>
                    <a:pt x="490601" y="981329"/>
                  </a:cubicBezTo>
                  <a:cubicBezTo>
                    <a:pt x="219583" y="981329"/>
                    <a:pt x="0" y="761619"/>
                    <a:pt x="0" y="490601"/>
                  </a:cubicBezTo>
                  <a:close/>
                </a:path>
              </a:pathLst>
            </a:custGeom>
            <a:solidFill>
              <a:srgbClr val="CCC4EC"/>
            </a:solidFill>
          </p:spPr>
        </p:sp>
      </p:grpSp>
      <p:sp>
        <p:nvSpPr>
          <p:cNvPr id="22" name="Freeform 22" descr="preencoded.png"/>
          <p:cNvSpPr/>
          <p:nvPr/>
        </p:nvSpPr>
        <p:spPr>
          <a:xfrm>
            <a:off x="13045292" y="2133439"/>
            <a:ext cx="264914" cy="264914"/>
          </a:xfrm>
          <a:custGeom>
            <a:avLst/>
            <a:gdLst/>
            <a:ahLst/>
            <a:cxnLst/>
            <a:rect l="l" t="t" r="r" b="b"/>
            <a:pathLst>
              <a:path w="331143" h="331142">
                <a:moveTo>
                  <a:pt x="0" y="0"/>
                </a:moveTo>
                <a:lnTo>
                  <a:pt x="331142" y="0"/>
                </a:lnTo>
                <a:lnTo>
                  <a:pt x="331142" y="331143"/>
                </a:lnTo>
                <a:lnTo>
                  <a:pt x="0" y="331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360343" y="2720102"/>
            <a:ext cx="2453640" cy="286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900" b="1" dirty="0" err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Гіперактивність</a:t>
            </a:r>
            <a:endParaRPr lang="en-US" sz="1900" b="1" dirty="0">
              <a:solidFill>
                <a:srgbClr val="000000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360344" y="3098840"/>
            <a:ext cx="3281124" cy="1569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0"/>
              </a:lnSpc>
            </a:pP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Постійний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рух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неспокій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неможливість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сидіти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спокійно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інтенсивна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фізична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активність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складність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у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виконанні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тихих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занять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6267688" y="5134094"/>
            <a:ext cx="3696386" cy="2912626"/>
            <a:chOff x="0" y="0"/>
            <a:chExt cx="12635707" cy="3754835"/>
          </a:xfrm>
        </p:grpSpPr>
        <p:sp>
          <p:nvSpPr>
            <p:cNvPr id="26" name="Freeform 26"/>
            <p:cNvSpPr/>
            <p:nvPr/>
          </p:nvSpPr>
          <p:spPr>
            <a:xfrm>
              <a:off x="6350" y="6350"/>
              <a:ext cx="12623038" cy="3742182"/>
            </a:xfrm>
            <a:custGeom>
              <a:avLst/>
              <a:gdLst/>
              <a:ahLst/>
              <a:cxnLst/>
              <a:rect l="l" t="t" r="r" b="b"/>
              <a:pathLst>
                <a:path w="12623038" h="3742182">
                  <a:moveTo>
                    <a:pt x="0" y="137414"/>
                  </a:moveTo>
                  <a:cubicBezTo>
                    <a:pt x="0" y="61468"/>
                    <a:pt x="61722" y="0"/>
                    <a:pt x="137795" y="0"/>
                  </a:cubicBezTo>
                  <a:lnTo>
                    <a:pt x="12485243" y="0"/>
                  </a:lnTo>
                  <a:cubicBezTo>
                    <a:pt x="12561316" y="0"/>
                    <a:pt x="12623038" y="61468"/>
                    <a:pt x="12623038" y="137414"/>
                  </a:cubicBezTo>
                  <a:lnTo>
                    <a:pt x="12623038" y="3604768"/>
                  </a:lnTo>
                  <a:cubicBezTo>
                    <a:pt x="12623038" y="3680714"/>
                    <a:pt x="12561316" y="3742182"/>
                    <a:pt x="12485243" y="3742182"/>
                  </a:cubicBezTo>
                  <a:lnTo>
                    <a:pt x="137795" y="3742182"/>
                  </a:lnTo>
                  <a:cubicBezTo>
                    <a:pt x="61722" y="3742182"/>
                    <a:pt x="0" y="3680587"/>
                    <a:pt x="0" y="3604768"/>
                  </a:cubicBezTo>
                  <a:close/>
                </a:path>
              </a:pathLst>
            </a:custGeom>
            <a:solidFill>
              <a:srgbClr val="F0DEDC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12635738" cy="3754882"/>
            </a:xfrm>
            <a:custGeom>
              <a:avLst/>
              <a:gdLst/>
              <a:ahLst/>
              <a:cxnLst/>
              <a:rect l="l" t="t" r="r" b="b"/>
              <a:pathLst>
                <a:path w="12635738" h="3754882">
                  <a:moveTo>
                    <a:pt x="0" y="143764"/>
                  </a:moveTo>
                  <a:cubicBezTo>
                    <a:pt x="0" y="64389"/>
                    <a:pt x="64516" y="0"/>
                    <a:pt x="144145" y="0"/>
                  </a:cubicBezTo>
                  <a:lnTo>
                    <a:pt x="12491593" y="0"/>
                  </a:lnTo>
                  <a:lnTo>
                    <a:pt x="12491593" y="6350"/>
                  </a:lnTo>
                  <a:lnTo>
                    <a:pt x="12491593" y="0"/>
                  </a:lnTo>
                  <a:cubicBezTo>
                    <a:pt x="12571095" y="0"/>
                    <a:pt x="12635738" y="64389"/>
                    <a:pt x="12635738" y="143764"/>
                  </a:cubicBezTo>
                  <a:lnTo>
                    <a:pt x="12629388" y="143764"/>
                  </a:lnTo>
                  <a:lnTo>
                    <a:pt x="12635738" y="143764"/>
                  </a:lnTo>
                  <a:lnTo>
                    <a:pt x="12635738" y="3611118"/>
                  </a:lnTo>
                  <a:lnTo>
                    <a:pt x="12629388" y="3611118"/>
                  </a:lnTo>
                  <a:lnTo>
                    <a:pt x="12635738" y="3611118"/>
                  </a:lnTo>
                  <a:cubicBezTo>
                    <a:pt x="12635738" y="3690493"/>
                    <a:pt x="12571223" y="3754882"/>
                    <a:pt x="12491593" y="3754882"/>
                  </a:cubicBezTo>
                  <a:lnTo>
                    <a:pt x="12491593" y="3748532"/>
                  </a:lnTo>
                  <a:lnTo>
                    <a:pt x="12491593" y="3754882"/>
                  </a:lnTo>
                  <a:lnTo>
                    <a:pt x="144145" y="3754882"/>
                  </a:lnTo>
                  <a:lnTo>
                    <a:pt x="144145" y="3748532"/>
                  </a:lnTo>
                  <a:lnTo>
                    <a:pt x="144145" y="3754882"/>
                  </a:lnTo>
                  <a:cubicBezTo>
                    <a:pt x="64516" y="3754882"/>
                    <a:pt x="0" y="3690493"/>
                    <a:pt x="0" y="3611118"/>
                  </a:cubicBezTo>
                  <a:lnTo>
                    <a:pt x="0" y="143764"/>
                  </a:lnTo>
                  <a:lnTo>
                    <a:pt x="6350" y="143764"/>
                  </a:lnTo>
                  <a:lnTo>
                    <a:pt x="0" y="143764"/>
                  </a:lnTo>
                  <a:moveTo>
                    <a:pt x="12700" y="143764"/>
                  </a:moveTo>
                  <a:lnTo>
                    <a:pt x="12700" y="3611118"/>
                  </a:lnTo>
                  <a:lnTo>
                    <a:pt x="6350" y="3611118"/>
                  </a:lnTo>
                  <a:lnTo>
                    <a:pt x="12700" y="3611118"/>
                  </a:lnTo>
                  <a:cubicBezTo>
                    <a:pt x="12700" y="3683508"/>
                    <a:pt x="71501" y="3742182"/>
                    <a:pt x="144145" y="3742182"/>
                  </a:cubicBezTo>
                  <a:lnTo>
                    <a:pt x="12491593" y="3742182"/>
                  </a:lnTo>
                  <a:cubicBezTo>
                    <a:pt x="12564111" y="3742182"/>
                    <a:pt x="12623038" y="3683508"/>
                    <a:pt x="12623038" y="3611118"/>
                  </a:cubicBezTo>
                  <a:lnTo>
                    <a:pt x="12623038" y="143764"/>
                  </a:lnTo>
                  <a:cubicBezTo>
                    <a:pt x="12623038" y="71374"/>
                    <a:pt x="12564237" y="12700"/>
                    <a:pt x="12491593" y="12700"/>
                  </a:cubicBezTo>
                  <a:lnTo>
                    <a:pt x="144145" y="12700"/>
                  </a:lnTo>
                  <a:lnTo>
                    <a:pt x="144145" y="6350"/>
                  </a:lnTo>
                  <a:lnTo>
                    <a:pt x="144145" y="12700"/>
                  </a:lnTo>
                  <a:cubicBezTo>
                    <a:pt x="71501" y="12700"/>
                    <a:pt x="12700" y="71374"/>
                    <a:pt x="12700" y="143764"/>
                  </a:cubicBezTo>
                  <a:close/>
                </a:path>
              </a:pathLst>
            </a:custGeom>
            <a:solidFill>
              <a:srgbClr val="B4DAE4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6475333" y="5341740"/>
            <a:ext cx="588764" cy="588764"/>
            <a:chOff x="0" y="0"/>
            <a:chExt cx="981273" cy="9812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81329" cy="981329"/>
            </a:xfrm>
            <a:custGeom>
              <a:avLst/>
              <a:gdLst/>
              <a:ahLst/>
              <a:cxnLst/>
              <a:rect l="l" t="t" r="r" b="b"/>
              <a:pathLst>
                <a:path w="981329" h="981329">
                  <a:moveTo>
                    <a:pt x="0" y="490601"/>
                  </a:moveTo>
                  <a:cubicBezTo>
                    <a:pt x="0" y="219710"/>
                    <a:pt x="219710" y="0"/>
                    <a:pt x="490601" y="0"/>
                  </a:cubicBezTo>
                  <a:cubicBezTo>
                    <a:pt x="761492" y="0"/>
                    <a:pt x="981329" y="219710"/>
                    <a:pt x="981329" y="490601"/>
                  </a:cubicBezTo>
                  <a:cubicBezTo>
                    <a:pt x="981329" y="761492"/>
                    <a:pt x="761619" y="981329"/>
                    <a:pt x="490601" y="981329"/>
                  </a:cubicBezTo>
                  <a:cubicBezTo>
                    <a:pt x="219583" y="981329"/>
                    <a:pt x="0" y="761619"/>
                    <a:pt x="0" y="490601"/>
                  </a:cubicBezTo>
                  <a:close/>
                </a:path>
              </a:pathLst>
            </a:custGeom>
            <a:solidFill>
              <a:srgbClr val="B4DAE4"/>
            </a:solidFill>
          </p:spPr>
        </p:sp>
      </p:grpSp>
      <p:sp>
        <p:nvSpPr>
          <p:cNvPr id="30" name="Freeform 30" descr="preencoded.png"/>
          <p:cNvSpPr/>
          <p:nvPr/>
        </p:nvSpPr>
        <p:spPr>
          <a:xfrm>
            <a:off x="6637258" y="5503545"/>
            <a:ext cx="264914" cy="264914"/>
          </a:xfrm>
          <a:custGeom>
            <a:avLst/>
            <a:gdLst/>
            <a:ahLst/>
            <a:cxnLst/>
            <a:rect l="l" t="t" r="r" b="b"/>
            <a:pathLst>
              <a:path w="331143" h="331143">
                <a:moveTo>
                  <a:pt x="0" y="0"/>
                </a:moveTo>
                <a:lnTo>
                  <a:pt x="331143" y="0"/>
                </a:lnTo>
                <a:lnTo>
                  <a:pt x="331143" y="331143"/>
                </a:lnTo>
                <a:lnTo>
                  <a:pt x="0" y="331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32857" b="-32857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6475333" y="6103858"/>
            <a:ext cx="2453640" cy="286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900" b="1" dirty="0" err="1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Імпульсивність</a:t>
            </a:r>
            <a:endParaRPr lang="en-US" sz="1900" b="1" dirty="0">
              <a:solidFill>
                <a:srgbClr val="000000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475333" y="6482596"/>
            <a:ext cx="3484931" cy="1249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50"/>
              </a:lnSpc>
            </a:pP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Перебивання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інших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нетерплячість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у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чергових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ситуаціях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необдумані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вчинки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без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передбачення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наслідків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утруднення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 з </a:t>
            </a:r>
            <a:r>
              <a:rPr lang="en-US" sz="1600" dirty="0" err="1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самоконтролем</a:t>
            </a:r>
            <a:r>
              <a:rPr lang="en-US" sz="1600" dirty="0">
                <a:solidFill>
                  <a:srgbClr val="000000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F46F4EFD-9853-48DD-A802-B21EA1FD352F}"/>
              </a:ext>
            </a:extLst>
          </p:cNvPr>
          <p:cNvSpPr txBox="1"/>
          <p:nvPr/>
        </p:nvSpPr>
        <p:spPr>
          <a:xfrm>
            <a:off x="5218771" y="643762"/>
            <a:ext cx="9333570" cy="940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Ці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симптоми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мають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бути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000" b="1" dirty="0" err="1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постійними</a:t>
            </a:r>
            <a:r>
              <a:rPr lang="en-US" sz="2000" b="1" dirty="0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, </a:t>
            </a:r>
            <a:r>
              <a:rPr lang="en-US" sz="2000" b="1" dirty="0" err="1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інтенсивними</a:t>
            </a:r>
            <a:r>
              <a:rPr lang="en-US" sz="2000" b="1" dirty="0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та</a:t>
            </a:r>
            <a:r>
              <a:rPr lang="en-US" sz="2000" b="1" dirty="0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непропорційними</a:t>
            </a:r>
            <a:r>
              <a:rPr lang="en-US" sz="2000" b="1" dirty="0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віку</a:t>
            </a:r>
            <a:r>
              <a:rPr lang="en-US" sz="2000" b="1" dirty="0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000" b="1" dirty="0" err="1">
                <a:solidFill>
                  <a:srgbClr val="6F655D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дитини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щоб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розглядатися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як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ознаки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РДУГ.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Вони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повинні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проявлятися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в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різних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середовищах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негативно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впливати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на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функціонування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200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дитини</a:t>
            </a:r>
            <a:r>
              <a:rPr lang="en-US" sz="200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grpSp>
        <p:nvGrpSpPr>
          <p:cNvPr id="37" name="Group 25">
            <a:extLst>
              <a:ext uri="{FF2B5EF4-FFF2-40B4-BE49-F238E27FC236}">
                <a16:creationId xmlns:a16="http://schemas.microsoft.com/office/drawing/2014/main" id="{4B23F37E-13DE-4E28-B187-DCD430DA0F45}"/>
              </a:ext>
            </a:extLst>
          </p:cNvPr>
          <p:cNvGrpSpPr/>
          <p:nvPr/>
        </p:nvGrpSpPr>
        <p:grpSpPr>
          <a:xfrm>
            <a:off x="10182479" y="5103475"/>
            <a:ext cx="3696386" cy="2949585"/>
            <a:chOff x="0" y="0"/>
            <a:chExt cx="12635707" cy="3754835"/>
          </a:xfrm>
        </p:grpSpPr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337F1298-5892-415E-B93D-FD34360ED327}"/>
                </a:ext>
              </a:extLst>
            </p:cNvPr>
            <p:cNvSpPr/>
            <p:nvPr/>
          </p:nvSpPr>
          <p:spPr>
            <a:xfrm>
              <a:off x="6350" y="6350"/>
              <a:ext cx="12623038" cy="3742182"/>
            </a:xfrm>
            <a:custGeom>
              <a:avLst/>
              <a:gdLst/>
              <a:ahLst/>
              <a:cxnLst/>
              <a:rect l="l" t="t" r="r" b="b"/>
              <a:pathLst>
                <a:path w="12623038" h="3742182">
                  <a:moveTo>
                    <a:pt x="0" y="137414"/>
                  </a:moveTo>
                  <a:cubicBezTo>
                    <a:pt x="0" y="61468"/>
                    <a:pt x="61722" y="0"/>
                    <a:pt x="137795" y="0"/>
                  </a:cubicBezTo>
                  <a:lnTo>
                    <a:pt x="12485243" y="0"/>
                  </a:lnTo>
                  <a:cubicBezTo>
                    <a:pt x="12561316" y="0"/>
                    <a:pt x="12623038" y="61468"/>
                    <a:pt x="12623038" y="137414"/>
                  </a:cubicBezTo>
                  <a:lnTo>
                    <a:pt x="12623038" y="3604768"/>
                  </a:lnTo>
                  <a:cubicBezTo>
                    <a:pt x="12623038" y="3680714"/>
                    <a:pt x="12561316" y="3742182"/>
                    <a:pt x="12485243" y="3742182"/>
                  </a:cubicBezTo>
                  <a:lnTo>
                    <a:pt x="137795" y="3742182"/>
                  </a:lnTo>
                  <a:cubicBezTo>
                    <a:pt x="61722" y="3742182"/>
                    <a:pt x="0" y="3680587"/>
                    <a:pt x="0" y="3604768"/>
                  </a:cubicBezTo>
                  <a:close/>
                </a:path>
              </a:pathLst>
            </a:custGeom>
            <a:solidFill>
              <a:srgbClr val="F0DEDC"/>
            </a:solidFill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2A3A97CF-9DFC-429B-B336-A6A8E9DAE525}"/>
                </a:ext>
              </a:extLst>
            </p:cNvPr>
            <p:cNvSpPr/>
            <p:nvPr/>
          </p:nvSpPr>
          <p:spPr>
            <a:xfrm>
              <a:off x="0" y="0"/>
              <a:ext cx="12635738" cy="3754882"/>
            </a:xfrm>
            <a:custGeom>
              <a:avLst/>
              <a:gdLst/>
              <a:ahLst/>
              <a:cxnLst/>
              <a:rect l="l" t="t" r="r" b="b"/>
              <a:pathLst>
                <a:path w="12635738" h="3754882">
                  <a:moveTo>
                    <a:pt x="0" y="143764"/>
                  </a:moveTo>
                  <a:cubicBezTo>
                    <a:pt x="0" y="64389"/>
                    <a:pt x="64516" y="0"/>
                    <a:pt x="144145" y="0"/>
                  </a:cubicBezTo>
                  <a:lnTo>
                    <a:pt x="12491593" y="0"/>
                  </a:lnTo>
                  <a:lnTo>
                    <a:pt x="12491593" y="6350"/>
                  </a:lnTo>
                  <a:lnTo>
                    <a:pt x="12491593" y="0"/>
                  </a:lnTo>
                  <a:cubicBezTo>
                    <a:pt x="12571095" y="0"/>
                    <a:pt x="12635738" y="64389"/>
                    <a:pt x="12635738" y="143764"/>
                  </a:cubicBezTo>
                  <a:lnTo>
                    <a:pt x="12629388" y="143764"/>
                  </a:lnTo>
                  <a:lnTo>
                    <a:pt x="12635738" y="143764"/>
                  </a:lnTo>
                  <a:lnTo>
                    <a:pt x="12635738" y="3611118"/>
                  </a:lnTo>
                  <a:lnTo>
                    <a:pt x="12629388" y="3611118"/>
                  </a:lnTo>
                  <a:lnTo>
                    <a:pt x="12635738" y="3611118"/>
                  </a:lnTo>
                  <a:cubicBezTo>
                    <a:pt x="12635738" y="3690493"/>
                    <a:pt x="12571223" y="3754882"/>
                    <a:pt x="12491593" y="3754882"/>
                  </a:cubicBezTo>
                  <a:lnTo>
                    <a:pt x="12491593" y="3748532"/>
                  </a:lnTo>
                  <a:lnTo>
                    <a:pt x="12491593" y="3754882"/>
                  </a:lnTo>
                  <a:lnTo>
                    <a:pt x="144145" y="3754882"/>
                  </a:lnTo>
                  <a:lnTo>
                    <a:pt x="144145" y="3748532"/>
                  </a:lnTo>
                  <a:lnTo>
                    <a:pt x="144145" y="3754882"/>
                  </a:lnTo>
                  <a:cubicBezTo>
                    <a:pt x="64516" y="3754882"/>
                    <a:pt x="0" y="3690493"/>
                    <a:pt x="0" y="3611118"/>
                  </a:cubicBezTo>
                  <a:lnTo>
                    <a:pt x="0" y="143764"/>
                  </a:lnTo>
                  <a:lnTo>
                    <a:pt x="6350" y="143764"/>
                  </a:lnTo>
                  <a:lnTo>
                    <a:pt x="0" y="143764"/>
                  </a:lnTo>
                  <a:moveTo>
                    <a:pt x="12700" y="143764"/>
                  </a:moveTo>
                  <a:lnTo>
                    <a:pt x="12700" y="3611118"/>
                  </a:lnTo>
                  <a:lnTo>
                    <a:pt x="6350" y="3611118"/>
                  </a:lnTo>
                  <a:lnTo>
                    <a:pt x="12700" y="3611118"/>
                  </a:lnTo>
                  <a:cubicBezTo>
                    <a:pt x="12700" y="3683508"/>
                    <a:pt x="71501" y="3742182"/>
                    <a:pt x="144145" y="3742182"/>
                  </a:cubicBezTo>
                  <a:lnTo>
                    <a:pt x="12491593" y="3742182"/>
                  </a:lnTo>
                  <a:cubicBezTo>
                    <a:pt x="12564111" y="3742182"/>
                    <a:pt x="12623038" y="3683508"/>
                    <a:pt x="12623038" y="3611118"/>
                  </a:cubicBezTo>
                  <a:lnTo>
                    <a:pt x="12623038" y="143764"/>
                  </a:lnTo>
                  <a:cubicBezTo>
                    <a:pt x="12623038" y="71374"/>
                    <a:pt x="12564237" y="12700"/>
                    <a:pt x="12491593" y="12700"/>
                  </a:cubicBezTo>
                  <a:lnTo>
                    <a:pt x="144145" y="12700"/>
                  </a:lnTo>
                  <a:lnTo>
                    <a:pt x="144145" y="6350"/>
                  </a:lnTo>
                  <a:lnTo>
                    <a:pt x="144145" y="12700"/>
                  </a:lnTo>
                  <a:cubicBezTo>
                    <a:pt x="71501" y="12700"/>
                    <a:pt x="12700" y="71374"/>
                    <a:pt x="12700" y="143764"/>
                  </a:cubicBezTo>
                  <a:close/>
                </a:path>
              </a:pathLst>
            </a:custGeom>
            <a:solidFill>
              <a:srgbClr val="B4DAE4"/>
            </a:solidFill>
          </p:spPr>
        </p:sp>
      </p:grpSp>
      <p:sp>
        <p:nvSpPr>
          <p:cNvPr id="41" name="TextBox 31">
            <a:extLst>
              <a:ext uri="{FF2B5EF4-FFF2-40B4-BE49-F238E27FC236}">
                <a16:creationId xmlns:a16="http://schemas.microsoft.com/office/drawing/2014/main" id="{272F2F13-A308-4010-BC3B-4D9D868F9C48}"/>
              </a:ext>
            </a:extLst>
          </p:cNvPr>
          <p:cNvSpPr txBox="1"/>
          <p:nvPr/>
        </p:nvSpPr>
        <p:spPr>
          <a:xfrm>
            <a:off x="10297580" y="5806821"/>
            <a:ext cx="2453640" cy="594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uk-UA" sz="1900" b="1" dirty="0">
                <a:solidFill>
                  <a:srgbClr val="00000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Емоційна нестабільність</a:t>
            </a:r>
            <a:endParaRPr lang="en-US" sz="1900" b="1" dirty="0">
              <a:solidFill>
                <a:srgbClr val="000000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42" name="TextBox 32">
            <a:extLst>
              <a:ext uri="{FF2B5EF4-FFF2-40B4-BE49-F238E27FC236}">
                <a16:creationId xmlns:a16="http://schemas.microsoft.com/office/drawing/2014/main" id="{78756FD7-137B-4943-A1DB-3BE17821FBD4}"/>
              </a:ext>
            </a:extLst>
          </p:cNvPr>
          <p:cNvSpPr txBox="1"/>
          <p:nvPr/>
        </p:nvSpPr>
        <p:spPr>
          <a:xfrm>
            <a:off x="10288210" y="6457502"/>
            <a:ext cx="3484931" cy="1249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6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Дитина</a:t>
            </a:r>
            <a:r>
              <a:rPr lang="en-US" sz="16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6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може</a:t>
            </a:r>
            <a:r>
              <a:rPr lang="en-US" sz="16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6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мати</a:t>
            </a:r>
            <a:r>
              <a:rPr lang="en-US" sz="16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6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перепади</a:t>
            </a:r>
            <a:r>
              <a:rPr lang="en-US" sz="16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6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настрою</a:t>
            </a:r>
            <a:r>
              <a:rPr lang="en-US" sz="16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sz="16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розпачливо</a:t>
            </a:r>
            <a:r>
              <a:rPr lang="en-US" sz="16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6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реагувати</a:t>
            </a:r>
            <a:r>
              <a:rPr lang="en-US" sz="16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6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</a:t>
            </a:r>
            <a:r>
              <a:rPr lang="en-US" sz="16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6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критику</a:t>
            </a:r>
            <a:r>
              <a:rPr lang="en-US" sz="16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6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чи</a:t>
            </a:r>
            <a:r>
              <a:rPr lang="en-US" sz="16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6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розчарування</a:t>
            </a:r>
            <a:r>
              <a:rPr lang="en-US" sz="16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з </a:t>
            </a:r>
            <a:r>
              <a:rPr lang="en-US" sz="16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трудом</a:t>
            </a:r>
            <a:r>
              <a:rPr lang="en-US" sz="16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6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керувати</a:t>
            </a:r>
            <a:r>
              <a:rPr lang="en-US" sz="16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6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гнівом</a:t>
            </a:r>
            <a:r>
              <a:rPr lang="en-US" sz="16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6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або</a:t>
            </a:r>
            <a:r>
              <a:rPr lang="en-US" sz="16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600" dirty="0" err="1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фрустрацією</a:t>
            </a:r>
            <a:r>
              <a:rPr lang="en-US" sz="1600" dirty="0"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600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1198BA7-A33B-4BF7-A6BF-856B7BA3B5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61346" y="5255381"/>
            <a:ext cx="769294" cy="76929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630400" cy="82296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4630400" cy="82296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AF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6035040" cy="8229600"/>
            <a:chOff x="0" y="0"/>
            <a:chExt cx="10058400" cy="13716000"/>
          </a:xfrm>
        </p:grpSpPr>
        <p:sp>
          <p:nvSpPr>
            <p:cNvPr id="7" name="Freeform 7" descr="preencoded.png"/>
            <p:cNvSpPr/>
            <p:nvPr/>
          </p:nvSpPr>
          <p:spPr>
            <a:xfrm>
              <a:off x="0" y="0"/>
              <a:ext cx="10058400" cy="13716000"/>
            </a:xfrm>
            <a:custGeom>
              <a:avLst/>
              <a:gdLst/>
              <a:ahLst/>
              <a:cxnLst/>
              <a:rect l="l" t="t" r="r" b="b"/>
              <a:pathLst>
                <a:path w="10058400" h="13716000">
                  <a:moveTo>
                    <a:pt x="0" y="0"/>
                  </a:moveTo>
                  <a:lnTo>
                    <a:pt x="10058400" y="0"/>
                  </a:lnTo>
                  <a:lnTo>
                    <a:pt x="100584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280189" y="588774"/>
            <a:ext cx="7570709" cy="585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50"/>
              </a:lnSpc>
            </a:pPr>
            <a:r>
              <a:rPr lang="en-US" sz="3900" b="1" dirty="0" err="1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Вплив</a:t>
            </a:r>
            <a:r>
              <a:rPr lang="en-US" sz="3900" b="1" dirty="0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РДУГ </a:t>
            </a:r>
            <a:r>
              <a:rPr lang="en-US" sz="3900" b="1" dirty="0" err="1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на</a:t>
            </a:r>
            <a:r>
              <a:rPr lang="en-US" sz="3900" b="1" dirty="0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3900" b="1" dirty="0" err="1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життя</a:t>
            </a:r>
            <a:r>
              <a:rPr lang="en-US" sz="3900" b="1" dirty="0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3900" b="1" dirty="0" err="1">
                <a:solidFill>
                  <a:srgbClr val="002060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дитини</a:t>
            </a:r>
            <a:endParaRPr lang="en-US" sz="3900" b="1" dirty="0">
              <a:solidFill>
                <a:srgbClr val="002060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80189" y="1879097"/>
            <a:ext cx="2195751" cy="595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en-US" sz="1950" b="1" dirty="0" err="1">
                <a:solidFill>
                  <a:schemeClr val="accent5">
                    <a:lumMod val="50000"/>
                  </a:schemeClr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Сімейні</a:t>
            </a:r>
            <a:r>
              <a:rPr lang="en-US" sz="1950" b="1" dirty="0">
                <a:solidFill>
                  <a:schemeClr val="accent5">
                    <a:lumMod val="50000"/>
                  </a:schemeClr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endParaRPr lang="uk-UA" sz="1950" b="1" dirty="0">
              <a:solidFill>
                <a:schemeClr val="accent5">
                  <a:lumMod val="50000"/>
                </a:schemeClr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>
              <a:lnSpc>
                <a:spcPts val="2399"/>
              </a:lnSpc>
            </a:pPr>
            <a:r>
              <a:rPr lang="en-US" sz="1950" b="1" dirty="0" err="1">
                <a:solidFill>
                  <a:schemeClr val="accent5">
                    <a:lumMod val="50000"/>
                  </a:schemeClr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стосунки</a:t>
            </a:r>
            <a:endParaRPr lang="en-US" sz="1950" b="1" dirty="0">
              <a:solidFill>
                <a:schemeClr val="accent5">
                  <a:lumMod val="50000"/>
                </a:schemeClr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280190" y="2982899"/>
            <a:ext cx="2195751" cy="317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uk-UA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Поведінкові труднощі дитини з РДУГ спричиняють напругу в родині. Батьки відчувають втому та виснаження, брати й сестри — ревнощі. Зростає ризик конфліктів і зниження емоційного контакту.</a:t>
            </a:r>
            <a:endParaRPr lang="en-US" sz="1550" dirty="0">
              <a:solidFill>
                <a:srgbClr val="6F655D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967667" y="1879097"/>
            <a:ext cx="2195751" cy="595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en-US" sz="1950" b="1" dirty="0" err="1">
                <a:solidFill>
                  <a:schemeClr val="accent5">
                    <a:lumMod val="50000"/>
                  </a:schemeClr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Соціальні</a:t>
            </a:r>
            <a:r>
              <a:rPr lang="en-US" sz="1950" b="1" dirty="0">
                <a:solidFill>
                  <a:schemeClr val="accent5">
                    <a:lumMod val="50000"/>
                  </a:schemeClr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1950" b="1" dirty="0" err="1">
                <a:solidFill>
                  <a:schemeClr val="accent5">
                    <a:lumMod val="50000"/>
                  </a:schemeClr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виклики</a:t>
            </a:r>
            <a:endParaRPr lang="en-US" sz="1950" b="1" dirty="0">
              <a:solidFill>
                <a:schemeClr val="accent5">
                  <a:lumMod val="50000"/>
                </a:schemeClr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967666" y="2982899"/>
            <a:ext cx="2195751" cy="317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Гіперактивність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імпульсивність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спричиняють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конфлікти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з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однолітками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Діти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часто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стають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об'єктами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булінгу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через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поведінку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що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відрізняється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від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норми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82637" y="1879097"/>
            <a:ext cx="2195751" cy="595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en-US" sz="1950" b="1" dirty="0" err="1">
                <a:solidFill>
                  <a:schemeClr val="accent5">
                    <a:lumMod val="50000"/>
                  </a:schemeClr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Емоційні</a:t>
            </a:r>
            <a:r>
              <a:rPr lang="en-US" sz="1950" b="1" dirty="0">
                <a:solidFill>
                  <a:schemeClr val="accent5">
                    <a:lumMod val="50000"/>
                  </a:schemeClr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1950" b="1" dirty="0" err="1">
                <a:solidFill>
                  <a:schemeClr val="accent5">
                    <a:lumMod val="50000"/>
                  </a:schemeClr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наслідки</a:t>
            </a:r>
            <a:endParaRPr lang="en-US" sz="1950" b="1" dirty="0">
              <a:solidFill>
                <a:schemeClr val="accent5">
                  <a:lumMod val="50000"/>
                </a:schemeClr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582637" y="2982899"/>
            <a:ext cx="2195751" cy="2209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Постійні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невдач</a:t>
            </a:r>
            <a:r>
              <a:rPr lang="uk-UA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і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uk-UA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о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суд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оточуючих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призводять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до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низької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самооцінки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тривожності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депресії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Дитина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почувається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неповноцінною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та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ізольованою</a:t>
            </a:r>
            <a:r>
              <a:rPr lang="en-US" sz="1550" dirty="0">
                <a:solidFill>
                  <a:srgbClr val="6F655D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E5548F91-F1E9-449C-AA97-27241E21D5AB}"/>
              </a:ext>
            </a:extLst>
          </p:cNvPr>
          <p:cNvSpPr txBox="1"/>
          <p:nvPr/>
        </p:nvSpPr>
        <p:spPr>
          <a:xfrm>
            <a:off x="6280190" y="6369469"/>
            <a:ext cx="7570709" cy="2134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en-US" sz="1950" b="1" dirty="0">
                <a:solidFill>
                  <a:schemeClr val="accent5">
                    <a:lumMod val="50000"/>
                  </a:schemeClr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С</a:t>
            </a:r>
            <a:r>
              <a:rPr lang="uk-UA" sz="1950" b="1" dirty="0" err="1">
                <a:solidFill>
                  <a:schemeClr val="accent5">
                    <a:lumMod val="50000"/>
                  </a:schemeClr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амоконтроль</a:t>
            </a:r>
            <a:endParaRPr lang="uk-UA" sz="1950" b="1" dirty="0">
              <a:solidFill>
                <a:schemeClr val="accent5">
                  <a:lumMod val="50000"/>
                </a:schemeClr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>
              <a:lnSpc>
                <a:spcPts val="2399"/>
              </a:lnSpc>
            </a:pPr>
            <a:endParaRPr lang="uk-UA" sz="1950" b="1" dirty="0">
              <a:solidFill>
                <a:schemeClr val="accent5">
                  <a:lumMod val="50000"/>
                </a:schemeClr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>
              <a:lnSpc>
                <a:spcPts val="2399"/>
              </a:lnSpc>
            </a:pPr>
            <a:r>
              <a:rPr lang="uk-UA" sz="1600" dirty="0">
                <a:solidFill>
                  <a:srgbClr val="6F655D"/>
                </a:solidFill>
              </a:rPr>
              <a:t>Дітям із РДУГ складно керувати імпульсами та емоціями. Вони швидко реагують, не обдумуючи наслідків, важко зупиняються або змінюють дію.</a:t>
            </a:r>
            <a:br>
              <a:rPr lang="uk-UA" sz="1600" dirty="0">
                <a:solidFill>
                  <a:srgbClr val="6F655D"/>
                </a:solidFill>
              </a:rPr>
            </a:br>
            <a:r>
              <a:rPr lang="uk-UA" sz="1600" dirty="0">
                <a:solidFill>
                  <a:srgbClr val="6F655D"/>
                </a:solidFill>
              </a:rPr>
              <a:t>Недостатній самоконтроль ускладнює навчання, спілкування й виконання щоденних завдань.</a:t>
            </a:r>
            <a:endParaRPr lang="uk-UA" sz="1600" b="1" dirty="0">
              <a:solidFill>
                <a:srgbClr val="6F655D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>
              <a:lnSpc>
                <a:spcPts val="2399"/>
              </a:lnSpc>
            </a:pPr>
            <a:endParaRPr lang="uk-UA" sz="1950" b="1" dirty="0">
              <a:solidFill>
                <a:schemeClr val="accent5">
                  <a:lumMod val="50000"/>
                </a:schemeClr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36188"/>
            <a:ext cx="910911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206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Як РДУГ впливає на навчання в школі</a:t>
            </a:r>
            <a:endParaRPr lang="en-US" sz="3900" b="1" dirty="0">
              <a:solidFill>
                <a:srgbClr val="00206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70930" y="1858805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Школа для дитини з РДУГ може </a:t>
            </a:r>
            <a:r>
              <a:rPr lang="en-US" sz="20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бути</a:t>
            </a:r>
            <a:r>
              <a:rPr lang="en-US" sz="20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20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одн</a:t>
            </a:r>
            <a:r>
              <a:rPr lang="uk-UA" sz="200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им</a:t>
            </a:r>
            <a:r>
              <a:rPr lang="en-US" sz="20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з найбільших викликів. Кімната з багатьма стимулами, необхідність сидіти непорушно протягом довгих годин, виконання завдань без безпосередньої винагороди — усе це суперечить тому, як працює мозок дитини з РДУГ.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793790" y="3128963"/>
            <a:ext cx="6422231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770930" y="3128963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</p:sp>
      <p:sp>
        <p:nvSpPr>
          <p:cNvPr id="6" name="Text 4"/>
          <p:cNvSpPr/>
          <p:nvPr/>
        </p:nvSpPr>
        <p:spPr>
          <a:xfrm>
            <a:off x="1083588" y="3350181"/>
            <a:ext cx="32336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Труднощі з концентрацією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83588" y="3779401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Дитина не може зосередитися на уроці, особливо якщо він нецікавий. Вона постійно слухає звуки навколо, думає про інші речі, не розуміє матеріалу.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3128963"/>
            <a:ext cx="6422231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7391519" y="3128963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CCC4EC"/>
          </a:solidFill>
          <a:ln/>
        </p:spPr>
      </p:sp>
      <p:sp>
        <p:nvSpPr>
          <p:cNvPr id="10" name="Text 8"/>
          <p:cNvSpPr/>
          <p:nvPr/>
        </p:nvSpPr>
        <p:spPr>
          <a:xfrm>
            <a:off x="7704177" y="3350181"/>
            <a:ext cx="302823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Проблеми з організацією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704177" y="3779401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Дитина забуває домашнє завдання, губить речі, не може організувати матеріал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для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uk-UA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навча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ння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Школа може здаватися їй хаосом.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5151596"/>
            <a:ext cx="6422231" cy="2141815"/>
          </a:xfrm>
          <a:prstGeom prst="roundRect">
            <a:avLst>
              <a:gd name="adj" fmla="val 5123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3" name="Shape 11"/>
          <p:cNvSpPr/>
          <p:nvPr/>
        </p:nvSpPr>
        <p:spPr>
          <a:xfrm>
            <a:off x="770930" y="5151596"/>
            <a:ext cx="91440" cy="2141815"/>
          </a:xfrm>
          <a:prstGeom prst="roundRect">
            <a:avLst>
              <a:gd name="adj" fmla="val 91163"/>
            </a:avLst>
          </a:prstGeom>
          <a:solidFill>
            <a:srgbClr val="B4DAE4"/>
          </a:solidFill>
          <a:ln/>
        </p:spPr>
      </p:sp>
      <p:sp>
        <p:nvSpPr>
          <p:cNvPr id="14" name="Text 12"/>
          <p:cNvSpPr/>
          <p:nvPr/>
        </p:nvSpPr>
        <p:spPr>
          <a:xfrm>
            <a:off x="1083588" y="53728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Соціальні виклики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083588" y="5802035"/>
            <a:ext cx="591121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Імпульсивність та гіперактивність можуть призвести до конфліктів з однолітками. Дитина може перебивати, виглядати нечутливою або мати труднощі з розумінням соціальних правил.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414379" y="5151596"/>
            <a:ext cx="6422231" cy="2141815"/>
          </a:xfrm>
          <a:prstGeom prst="roundRect">
            <a:avLst>
              <a:gd name="adj" fmla="val 5123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17" name="Shape 15"/>
          <p:cNvSpPr/>
          <p:nvPr/>
        </p:nvSpPr>
        <p:spPr>
          <a:xfrm>
            <a:off x="7391519" y="5151596"/>
            <a:ext cx="91440" cy="2141815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</p:sp>
      <p:sp>
        <p:nvSpPr>
          <p:cNvPr id="18" name="Text 16"/>
          <p:cNvSpPr/>
          <p:nvPr/>
        </p:nvSpPr>
        <p:spPr>
          <a:xfrm>
            <a:off x="7704177" y="53728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Низька самооцінка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704177" y="5802035"/>
            <a:ext cx="59112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uk-UA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Часта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критик</a:t>
            </a:r>
            <a:r>
              <a:rPr lang="uk-UA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а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невдачі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та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uk-UA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відчу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ття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того, що вона «інша», можуть зруйнувати впевненість дитини в собі та бажання вчитися.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9492" y="480893"/>
            <a:ext cx="8260437" cy="546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00" b="1" dirty="0">
                <a:solidFill>
                  <a:srgbClr val="00206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Стратегії допомоги дітям з РДУГ вдома</a:t>
            </a:r>
            <a:endParaRPr lang="en-US" sz="3400" b="1" dirty="0">
              <a:solidFill>
                <a:srgbClr val="00206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99492" y="1377077"/>
            <a:ext cx="13231416" cy="559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Батьки мають надзвичайну силу у допомозі дитині з РДУГ. Дотримання послідовних стратегій і розуміння потреб дитини можуть значно поліпшити її життя та саму впевненість.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699492" y="2133362"/>
            <a:ext cx="174784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01</a:t>
            </a:r>
            <a:endParaRPr lang="en-US" sz="1350" dirty="0"/>
          </a:p>
        </p:txBody>
      </p:sp>
      <p:sp>
        <p:nvSpPr>
          <p:cNvPr id="5" name="Shape 3"/>
          <p:cNvSpPr/>
          <p:nvPr/>
        </p:nvSpPr>
        <p:spPr>
          <a:xfrm>
            <a:off x="699492" y="2407563"/>
            <a:ext cx="6528316" cy="22860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6" name="Text 4"/>
          <p:cNvSpPr/>
          <p:nvPr/>
        </p:nvSpPr>
        <p:spPr>
          <a:xfrm>
            <a:off x="699492" y="2540675"/>
            <a:ext cx="2185868" cy="273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Структура і рутина</a:t>
            </a:r>
            <a:endParaRPr lang="en-US" sz="1700" b="1" dirty="0"/>
          </a:p>
        </p:txBody>
      </p:sp>
      <p:sp>
        <p:nvSpPr>
          <p:cNvPr id="7" name="Text 5"/>
          <p:cNvSpPr/>
          <p:nvPr/>
        </p:nvSpPr>
        <p:spPr>
          <a:xfrm>
            <a:off x="699492" y="2918817"/>
            <a:ext cx="6528316" cy="839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Попередн</a:t>
            </a:r>
            <a:r>
              <a:rPr lang="uk-UA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є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планування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дня,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</a:t>
            </a:r>
            <a:r>
              <a:rPr lang="uk-UA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жим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д</a:t>
            </a:r>
            <a:r>
              <a:rPr lang="uk-UA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я </a:t>
            </a:r>
            <a:r>
              <a:rPr lang="uk-UA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(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їж</a:t>
            </a:r>
            <a:r>
              <a:rPr lang="uk-UA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а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uk-UA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навча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ння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,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гр</a:t>
            </a:r>
            <a:r>
              <a:rPr lang="uk-UA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а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та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с</a:t>
            </a:r>
            <a:r>
              <a:rPr lang="uk-UA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он)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Дітям з РДУГ потрібна передбачуваність — вона знижує тривогу та допомагає концентрації.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7402592" y="2133362"/>
            <a:ext cx="174784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02</a:t>
            </a:r>
            <a:endParaRPr lang="en-US" sz="1350" dirty="0"/>
          </a:p>
        </p:txBody>
      </p:sp>
      <p:sp>
        <p:nvSpPr>
          <p:cNvPr id="9" name="Shape 7"/>
          <p:cNvSpPr/>
          <p:nvPr/>
        </p:nvSpPr>
        <p:spPr>
          <a:xfrm>
            <a:off x="7402592" y="2407563"/>
            <a:ext cx="6528316" cy="22860"/>
          </a:xfrm>
          <a:prstGeom prst="rect">
            <a:avLst/>
          </a:prstGeom>
          <a:solidFill>
            <a:srgbClr val="CCC4EC"/>
          </a:solidFill>
          <a:ln/>
        </p:spPr>
      </p:sp>
      <p:sp>
        <p:nvSpPr>
          <p:cNvPr id="10" name="Text 8"/>
          <p:cNvSpPr/>
          <p:nvPr/>
        </p:nvSpPr>
        <p:spPr>
          <a:xfrm>
            <a:off x="7402592" y="2540675"/>
            <a:ext cx="2848808" cy="273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Розбиття завдань на етапи</a:t>
            </a:r>
            <a:endParaRPr lang="en-US" sz="1700" b="1" dirty="0"/>
          </a:p>
        </p:txBody>
      </p:sp>
      <p:sp>
        <p:nvSpPr>
          <p:cNvPr id="11" name="Text 9"/>
          <p:cNvSpPr/>
          <p:nvPr/>
        </p:nvSpPr>
        <p:spPr>
          <a:xfrm>
            <a:off x="7402592" y="2918817"/>
            <a:ext cx="6528316" cy="839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Замість того, щоб сказати «прибери кімнату», розділіть на більш дрібні кроки: «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спочатку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</a:t>
            </a:r>
            <a:r>
              <a:rPr lang="uk-UA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клади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іграшки в коробку, потім склади книги». Це робить завдання менш перевантажуючим.</a:t>
            </a: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699492" y="4064079"/>
            <a:ext cx="174784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03</a:t>
            </a:r>
            <a:endParaRPr lang="en-US" sz="1350" dirty="0"/>
          </a:p>
        </p:txBody>
      </p:sp>
      <p:sp>
        <p:nvSpPr>
          <p:cNvPr id="13" name="Shape 11"/>
          <p:cNvSpPr/>
          <p:nvPr/>
        </p:nvSpPr>
        <p:spPr>
          <a:xfrm>
            <a:off x="699492" y="4338280"/>
            <a:ext cx="6528316" cy="22860"/>
          </a:xfrm>
          <a:prstGeom prst="rect">
            <a:avLst/>
          </a:prstGeom>
          <a:solidFill>
            <a:srgbClr val="B4DAE4"/>
          </a:solidFill>
          <a:ln/>
        </p:spPr>
      </p:sp>
      <p:sp>
        <p:nvSpPr>
          <p:cNvPr id="14" name="Text 12"/>
          <p:cNvSpPr/>
          <p:nvPr/>
        </p:nvSpPr>
        <p:spPr>
          <a:xfrm>
            <a:off x="699492" y="4471392"/>
            <a:ext cx="2371249" cy="273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Позитивне посилення</a:t>
            </a:r>
            <a:endParaRPr lang="en-US" sz="1700" b="1" dirty="0"/>
          </a:p>
        </p:txBody>
      </p:sp>
      <p:sp>
        <p:nvSpPr>
          <p:cNvPr id="15" name="Text 13"/>
          <p:cNvSpPr/>
          <p:nvPr/>
        </p:nvSpPr>
        <p:spPr>
          <a:xfrm>
            <a:off x="699492" y="4849535"/>
            <a:ext cx="6528316" cy="839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Фокусуйтеся на позитивній поведінці й досягненнях. </a:t>
            </a:r>
            <a:r>
              <a:rPr lang="uk-UA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Щира п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охвала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«Мені подобається, як ти спокійно сидів під час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обіду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»</a:t>
            </a:r>
            <a:r>
              <a:rPr lang="uk-UA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Це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краще, ніж просто «Молодець!»</a:t>
            </a:r>
            <a:endParaRPr lang="en-US" dirty="0"/>
          </a:p>
        </p:txBody>
      </p:sp>
      <p:sp>
        <p:nvSpPr>
          <p:cNvPr id="16" name="Text 14"/>
          <p:cNvSpPr/>
          <p:nvPr/>
        </p:nvSpPr>
        <p:spPr>
          <a:xfrm>
            <a:off x="7402592" y="4064079"/>
            <a:ext cx="174784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04</a:t>
            </a:r>
            <a:endParaRPr lang="en-US" sz="1350" dirty="0"/>
          </a:p>
        </p:txBody>
      </p:sp>
      <p:sp>
        <p:nvSpPr>
          <p:cNvPr id="17" name="Shape 15"/>
          <p:cNvSpPr/>
          <p:nvPr/>
        </p:nvSpPr>
        <p:spPr>
          <a:xfrm>
            <a:off x="7402592" y="4338280"/>
            <a:ext cx="6528316" cy="22860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18" name="Text 16"/>
          <p:cNvSpPr/>
          <p:nvPr/>
        </p:nvSpPr>
        <p:spPr>
          <a:xfrm>
            <a:off x="7402592" y="4471392"/>
            <a:ext cx="2185868" cy="273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Керування мінусами</a:t>
            </a:r>
            <a:endParaRPr lang="en-US" sz="1700" b="1" dirty="0"/>
          </a:p>
        </p:txBody>
      </p:sp>
      <p:sp>
        <p:nvSpPr>
          <p:cNvPr id="19" name="Text 17"/>
          <p:cNvSpPr/>
          <p:nvPr/>
        </p:nvSpPr>
        <p:spPr>
          <a:xfrm>
            <a:off x="7402592" y="4849535"/>
            <a:ext cx="6528316" cy="559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Встановіть логічні наслідки для поведінки. Уникайте довгих лекцій — дитина її не почує. Замість цього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дайте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uk-UA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короткий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час для роздумів.</a:t>
            </a:r>
            <a:endParaRPr lang="en-US" dirty="0"/>
          </a:p>
        </p:txBody>
      </p:sp>
      <p:sp>
        <p:nvSpPr>
          <p:cNvPr id="20" name="Text 18"/>
          <p:cNvSpPr/>
          <p:nvPr/>
        </p:nvSpPr>
        <p:spPr>
          <a:xfrm>
            <a:off x="699492" y="5994797"/>
            <a:ext cx="174784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05</a:t>
            </a:r>
            <a:endParaRPr lang="en-US" sz="1350" dirty="0"/>
          </a:p>
        </p:txBody>
      </p:sp>
      <p:sp>
        <p:nvSpPr>
          <p:cNvPr id="21" name="Shape 19"/>
          <p:cNvSpPr/>
          <p:nvPr/>
        </p:nvSpPr>
        <p:spPr>
          <a:xfrm>
            <a:off x="699492" y="6268998"/>
            <a:ext cx="6528316" cy="22860"/>
          </a:xfrm>
          <a:prstGeom prst="rect">
            <a:avLst/>
          </a:prstGeom>
          <a:solidFill>
            <a:srgbClr val="CCC4EC"/>
          </a:solidFill>
          <a:ln/>
        </p:spPr>
      </p:sp>
      <p:sp>
        <p:nvSpPr>
          <p:cNvPr id="22" name="Text 20"/>
          <p:cNvSpPr/>
          <p:nvPr/>
        </p:nvSpPr>
        <p:spPr>
          <a:xfrm>
            <a:off x="699492" y="6402110"/>
            <a:ext cx="2185868" cy="273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Фізична активність</a:t>
            </a:r>
            <a:endParaRPr lang="en-US" sz="1700" b="1" dirty="0"/>
          </a:p>
        </p:txBody>
      </p:sp>
      <p:sp>
        <p:nvSpPr>
          <p:cNvPr id="23" name="Text 21"/>
          <p:cNvSpPr/>
          <p:nvPr/>
        </p:nvSpPr>
        <p:spPr>
          <a:xfrm>
            <a:off x="699492" y="6780252"/>
            <a:ext cx="6528316" cy="839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Дітям з РДУГ потрібна рухова активність. Щоденні прогулянки, спорт чи просто гра на вулиці допомагають керувати енергією та поліпшують концентрацію.</a:t>
            </a:r>
            <a:endParaRPr lang="en-US" dirty="0"/>
          </a:p>
        </p:txBody>
      </p:sp>
      <p:sp>
        <p:nvSpPr>
          <p:cNvPr id="24" name="Text 22"/>
          <p:cNvSpPr/>
          <p:nvPr/>
        </p:nvSpPr>
        <p:spPr>
          <a:xfrm>
            <a:off x="7402592" y="5994797"/>
            <a:ext cx="174784" cy="218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06</a:t>
            </a:r>
            <a:endParaRPr lang="en-US" sz="1350" dirty="0"/>
          </a:p>
        </p:txBody>
      </p:sp>
      <p:sp>
        <p:nvSpPr>
          <p:cNvPr id="25" name="Shape 23"/>
          <p:cNvSpPr/>
          <p:nvPr/>
        </p:nvSpPr>
        <p:spPr>
          <a:xfrm>
            <a:off x="7402592" y="6268998"/>
            <a:ext cx="6528316" cy="22860"/>
          </a:xfrm>
          <a:prstGeom prst="rect">
            <a:avLst/>
          </a:prstGeom>
          <a:solidFill>
            <a:srgbClr val="B4DAE4"/>
          </a:solidFill>
          <a:ln/>
        </p:spPr>
      </p:sp>
      <p:sp>
        <p:nvSpPr>
          <p:cNvPr id="26" name="Text 24"/>
          <p:cNvSpPr/>
          <p:nvPr/>
        </p:nvSpPr>
        <p:spPr>
          <a:xfrm>
            <a:off x="7402592" y="6402110"/>
            <a:ext cx="2492454" cy="273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Здоровий спосіб життя</a:t>
            </a:r>
            <a:endParaRPr lang="en-US" sz="1700" b="1" dirty="0"/>
          </a:p>
        </p:txBody>
      </p:sp>
      <p:sp>
        <p:nvSpPr>
          <p:cNvPr id="27" name="Text 25"/>
          <p:cNvSpPr/>
          <p:nvPr/>
        </p:nvSpPr>
        <p:spPr>
          <a:xfrm>
            <a:off x="7402592" y="6780252"/>
            <a:ext cx="6528316" cy="839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Регулярний сон, здорова їжа та обмеження </a:t>
            </a:r>
            <a:r>
              <a:rPr lang="en-US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цукру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uk-UA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і</a:t>
            </a:r>
            <a:r>
              <a:rPr lang="en-US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штучних добавок можуть допомогти. Досліджень показують, що якість сну суттєво впливає на симптоми РДУГ.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1353</Words>
  <Application>Microsoft Office PowerPoint</Application>
  <PresentationFormat>Довільний</PresentationFormat>
  <Paragraphs>113</Paragraphs>
  <Slides>11</Slides>
  <Notes>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20" baseType="lpstr">
      <vt:lpstr>Arial</vt:lpstr>
      <vt:lpstr>Playfair Display Light</vt:lpstr>
      <vt:lpstr>Playfair Display Semi Bold</vt:lpstr>
      <vt:lpstr>Playfair Display</vt:lpstr>
      <vt:lpstr>Calibri</vt:lpstr>
      <vt:lpstr>Public Sans Bold</vt:lpstr>
      <vt:lpstr>Public Sans</vt:lpstr>
      <vt:lpstr>Playfair Display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/>
  <cp:lastModifiedBy>columba@outlook.ua</cp:lastModifiedBy>
  <cp:revision>10</cp:revision>
  <dcterms:created xsi:type="dcterms:W3CDTF">2025-10-19T10:53:22Z</dcterms:created>
  <dcterms:modified xsi:type="dcterms:W3CDTF">2026-02-06T19:27:45Z</dcterms:modified>
</cp:coreProperties>
</file>