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14630400" cy="8229600"/>
  <p:notesSz cx="8229600" cy="14630400"/>
  <p:embeddedFontLst>
    <p:embeddedFont>
      <p:font typeface="Nunito Semi Bold"/>
      <p:regular r:id="rId10"/>
    </p:embeddedFont>
    <p:embeddedFont>
      <p:font typeface="Nunito Semi Bold"/>
      <p:regular r:id="rId11"/>
    </p:embeddedFont>
    <p:embeddedFont>
      <p:font typeface="Nunito Semi Bold"/>
      <p:regular r:id="rId12"/>
    </p:embeddedFont>
    <p:embeddedFont>
      <p:font typeface="Nunito Semi Bold"/>
      <p:regular r:id="rId13"/>
    </p:embeddedFont>
    <p:embeddedFont>
      <p:font typeface="PT Sans"/>
      <p:regular r:id="rId14"/>
    </p:embeddedFont>
    <p:embeddedFont>
      <p:font typeface="PT Sans"/>
      <p:regular r:id="rId15"/>
    </p:embeddedFont>
    <p:embeddedFont>
      <p:font typeface="PT Sans"/>
      <p:regular r:id="rId16"/>
    </p:embeddedFont>
    <p:embeddedFont>
      <p:font typeface="PT Sans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image" Target="../media/image-1-4.png"/><Relationship Id="rId5" Type="http://schemas.openxmlformats.org/officeDocument/2006/relationships/image" Target="../media/image-1-5.svg"/><Relationship Id="rId6" Type="http://schemas.openxmlformats.org/officeDocument/2006/relationships/image" Target="../media/image-1-6.png"/><Relationship Id="rId7" Type="http://schemas.openxmlformats.org/officeDocument/2006/relationships/image" Target="../media/image-1-7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567" y="696397"/>
            <a:ext cx="7611666" cy="1287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Вирізаємо фігури легко та безпечно!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52567" y="2284214"/>
            <a:ext cx="7611666" cy="1256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150" dirty="0">
                <a:solidFill>
                  <a:srgbClr val="2D4DF2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Привіт, маленькі майстри!</a:t>
            </a:r>
            <a:pPr algn="l" indent="0" marL="0">
              <a:lnSpc>
                <a:spcPts val="32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Сьогодні ми навчимося створювати дивовижні геометричні фігури з паперу. Буде весело, цікаво і, головне, дуже безпечно!</a:t>
            </a:r>
            <a:endParaRPr lang="en-US" sz="2150" dirty="0"/>
          </a:p>
        </p:txBody>
      </p:sp>
      <p:sp>
        <p:nvSpPr>
          <p:cNvPr id="5" name="Shape 2"/>
          <p:cNvSpPr/>
          <p:nvPr/>
        </p:nvSpPr>
        <p:spPr>
          <a:xfrm>
            <a:off x="6252567" y="3766304"/>
            <a:ext cx="2403753" cy="3766780"/>
          </a:xfrm>
          <a:prstGeom prst="roundRect">
            <a:avLst>
              <a:gd name="adj" fmla="val 13660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94264" y="4008001"/>
            <a:ext cx="656630" cy="656630"/>
          </a:xfrm>
          <a:prstGeom prst="roundRect">
            <a:avLst>
              <a:gd name="adj" fmla="val 13924258"/>
            </a:avLst>
          </a:prstGeom>
          <a:solidFill>
            <a:srgbClr val="2D4DF2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4763" y="4188500"/>
            <a:ext cx="295513" cy="2955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94264" y="4864775"/>
            <a:ext cx="1920359" cy="9654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Ножиці дивляться вперед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6494264" y="5950268"/>
            <a:ext cx="1920359" cy="1341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Ніколи не спрямовуй гострі кінці на себе або друзів.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8856464" y="3766304"/>
            <a:ext cx="2403753" cy="3766780"/>
          </a:xfrm>
          <a:prstGeom prst="roundRect">
            <a:avLst>
              <a:gd name="adj" fmla="val 13660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9098161" y="4008001"/>
            <a:ext cx="656630" cy="656630"/>
          </a:xfrm>
          <a:prstGeom prst="roundRect">
            <a:avLst>
              <a:gd name="adj" fmla="val 13924258"/>
            </a:avLst>
          </a:prstGeom>
          <a:solidFill>
            <a:srgbClr val="018CE1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660" y="4188500"/>
            <a:ext cx="295513" cy="29551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098161" y="4864775"/>
            <a:ext cx="1920359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Спокійні руки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9098161" y="5306616"/>
            <a:ext cx="1920359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Вирізай тільки сидячи за столом, щоб було зручно.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11460361" y="3766304"/>
            <a:ext cx="2403753" cy="3766780"/>
          </a:xfrm>
          <a:prstGeom prst="roundRect">
            <a:avLst>
              <a:gd name="adj" fmla="val 13660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11702058" y="4008001"/>
            <a:ext cx="656630" cy="656630"/>
          </a:xfrm>
          <a:prstGeom prst="roundRect">
            <a:avLst>
              <a:gd name="adj" fmla="val 13924258"/>
            </a:avLst>
          </a:prstGeom>
          <a:solidFill>
            <a:srgbClr val="DA33BF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82557" y="4188500"/>
            <a:ext cx="295513" cy="29551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1702058" y="4864775"/>
            <a:ext cx="1920359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Передавай правильно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11702058" y="5628442"/>
            <a:ext cx="1920359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Закрий ножиці та передавай їх кільцями вперед.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28762" y="329089"/>
            <a:ext cx="686157" cy="186452"/>
          </a:xfrm>
          <a:prstGeom prst="roundRect">
            <a:avLst>
              <a:gd name="adj" fmla="val 77032"/>
            </a:avLst>
          </a:prstGeom>
          <a:solidFill>
            <a:srgbClr val="CFD6FC"/>
          </a:solidFill>
          <a:ln/>
        </p:spPr>
      </p:sp>
      <p:sp>
        <p:nvSpPr>
          <p:cNvPr id="3" name="Text 1"/>
          <p:cNvSpPr/>
          <p:nvPr/>
        </p:nvSpPr>
        <p:spPr>
          <a:xfrm>
            <a:off x="3500557" y="364927"/>
            <a:ext cx="542568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ПОМІЧНИКИ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3428762" y="539472"/>
            <a:ext cx="54119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Наші інструменти та секретні помічники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428762" y="981075"/>
            <a:ext cx="7772757" cy="143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Щоб вирізати гарні фігури, нам знадобляться прості речі та трохи кмітливості!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428762" y="1251704"/>
            <a:ext cx="2026563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🛠</a:t>
            </a:r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Що нам знадобиться?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428762" y="1530191"/>
            <a:ext cx="3740348" cy="472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Яскравий кольоровий папір або картон.</a:t>
            </a:r>
            <a:endParaRPr lang="en-US" sz="900" dirty="0"/>
          </a:p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Звичайний олівець та рівна лінійка.</a:t>
            </a:r>
            <a:endParaRPr lang="en-US" sz="900" dirty="0"/>
          </a:p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Ножиці з закругленими кінцями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— вони найбезпечніші!</a:t>
            </a:r>
            <a:endParaRPr lang="en-US" sz="9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8762" y="2069902"/>
            <a:ext cx="3740348" cy="374034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382470" y="1191935"/>
            <a:ext cx="3912751" cy="4959668"/>
          </a:xfrm>
          <a:prstGeom prst="roundRect">
            <a:avLst>
              <a:gd name="adj" fmla="val 7342"/>
            </a:avLst>
          </a:prstGeom>
          <a:solidFill>
            <a:srgbClr val="E2F1F8">
              <a:alpha val="75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502128" y="1251704"/>
            <a:ext cx="2631162" cy="218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🔍</a:t>
            </a:r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Шукаємо форми навколо нас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7502128" y="1530191"/>
            <a:ext cx="3673435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Знайди ці предмети вдома чи у класі — вони допоможуть нам зробити ідеальні фігури, якщо їх обвести: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7502128" y="1871186"/>
            <a:ext cx="3673435" cy="472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 Квадрата: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коробка, кубик, підставка для олівців.</a:t>
            </a:r>
            <a:endParaRPr lang="en-US" sz="900" dirty="0"/>
          </a:p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 Трикутника: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косинець (лінійка), шматочок конструктора.</a:t>
            </a:r>
            <a:endParaRPr lang="en-US" sz="900" dirty="0"/>
          </a:p>
          <a:p>
            <a:pPr algn="l" marL="342900" indent="-342900">
              <a:lnSpc>
                <a:spcPts val="1100"/>
              </a:lnSpc>
              <a:buSzPct val="100000"/>
              <a:buChar char="•"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Для Кола: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кришка від пляшки, стаканчик, монетка, котушка ниток.</a:t>
            </a:r>
            <a:endParaRPr lang="en-US" sz="90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128" y="2410897"/>
            <a:ext cx="3673435" cy="367343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3428762" y="6218873"/>
            <a:ext cx="503873" cy="186452"/>
          </a:xfrm>
          <a:prstGeom prst="roundRect">
            <a:avLst>
              <a:gd name="adj" fmla="val 77032"/>
            </a:avLst>
          </a:prstGeom>
          <a:solidFill>
            <a:srgbClr val="CFD6FC"/>
          </a:solidFill>
          <a:ln/>
        </p:spPr>
      </p:sp>
      <p:sp>
        <p:nvSpPr>
          <p:cNvPr id="15" name="Text 11"/>
          <p:cNvSpPr/>
          <p:nvPr/>
        </p:nvSpPr>
        <p:spPr>
          <a:xfrm>
            <a:off x="3500557" y="6254710"/>
            <a:ext cx="360283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ПОРАДИ</a:t>
            </a:r>
            <a:endParaRPr lang="en-US" sz="750" dirty="0"/>
          </a:p>
        </p:txBody>
      </p:sp>
      <p:sp>
        <p:nvSpPr>
          <p:cNvPr id="16" name="Text 12"/>
          <p:cNvSpPr/>
          <p:nvPr/>
        </p:nvSpPr>
        <p:spPr>
          <a:xfrm>
            <a:off x="3428762" y="6429256"/>
            <a:ext cx="3066574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Легкі кроки до майстерності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3428762" y="6800493"/>
            <a:ext cx="2551033" cy="1378982"/>
          </a:xfrm>
          <a:prstGeom prst="roundRect">
            <a:avLst>
              <a:gd name="adj" fmla="val 5305"/>
            </a:avLst>
          </a:prstGeom>
          <a:solidFill>
            <a:srgbClr val="F3F3FF">
              <a:alpha val="75000"/>
            </a:srgbClr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3413522" y="6800493"/>
            <a:ext cx="60960" cy="1378982"/>
          </a:xfrm>
          <a:prstGeom prst="roundRect">
            <a:avLst>
              <a:gd name="adj" fmla="val 294515"/>
            </a:avLst>
          </a:prstGeom>
          <a:solidFill>
            <a:srgbClr val="2D4DF2"/>
          </a:solidFill>
          <a:ln/>
        </p:spPr>
      </p:sp>
      <p:sp>
        <p:nvSpPr>
          <p:cNvPr id="19" name="Text 15"/>
          <p:cNvSpPr/>
          <p:nvPr/>
        </p:nvSpPr>
        <p:spPr>
          <a:xfrm>
            <a:off x="3609380" y="6935391"/>
            <a:ext cx="1667232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Крок 1: Малюємо контур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3609380" y="7147203"/>
            <a:ext cx="2235518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Міцно притисни предмет до паперу рукою-помічницею та обведи олівцем. Для трикутника з'єднай три крапки лінійкою.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3609380" y="7757398"/>
            <a:ext cx="2235518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highlight>
                  <a:srgbClr val="D9EBF4"/>
                </a:highlight>
                <a:latin typeface="PT Sans" pitchFamily="34" charset="0"/>
                <a:ea typeface="PT Sans" pitchFamily="34" charset="-122"/>
                <a:cs typeface="PT Sans" pitchFamily="34" charset="-120"/>
              </a:rPr>
              <a:t>Порада: Наведи лінію яскравим фломастером — так її краще видно!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6039564" y="6800493"/>
            <a:ext cx="2551033" cy="1378982"/>
          </a:xfrm>
          <a:prstGeom prst="roundRect">
            <a:avLst>
              <a:gd name="adj" fmla="val 5305"/>
            </a:avLst>
          </a:prstGeom>
          <a:solidFill>
            <a:srgbClr val="F3F3FF">
              <a:alpha val="75000"/>
            </a:srgbClr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6024324" y="6800493"/>
            <a:ext cx="60960" cy="1378982"/>
          </a:xfrm>
          <a:prstGeom prst="roundRect">
            <a:avLst>
              <a:gd name="adj" fmla="val 294515"/>
            </a:avLst>
          </a:prstGeom>
          <a:solidFill>
            <a:srgbClr val="018CE1"/>
          </a:solidFill>
          <a:ln/>
        </p:spPr>
      </p:sp>
      <p:sp>
        <p:nvSpPr>
          <p:cNvPr id="24" name="Text 20"/>
          <p:cNvSpPr/>
          <p:nvPr/>
        </p:nvSpPr>
        <p:spPr>
          <a:xfrm>
            <a:off x="6220182" y="6935391"/>
            <a:ext cx="1408033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Крок 2: Готуємо руки</a:t>
            </a:r>
            <a:endParaRPr lang="en-US" sz="1100" dirty="0"/>
          </a:p>
        </p:txBody>
      </p:sp>
      <p:sp>
        <p:nvSpPr>
          <p:cNvPr id="25" name="Text 21"/>
          <p:cNvSpPr/>
          <p:nvPr/>
        </p:nvSpPr>
        <p:spPr>
          <a:xfrm>
            <a:off x="6220182" y="7147203"/>
            <a:ext cx="2235518" cy="430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Провідна рука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тримає ножиці. </a:t>
            </a:r>
            <a:pPr algn="l" indent="0" marL="0">
              <a:lnSpc>
                <a:spcPts val="1100"/>
              </a:lnSpc>
              <a:buNone/>
            </a:pPr>
            <a:r>
              <a:rPr lang="en-US" sz="900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Рука-помічниця</a:t>
            </a:r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тримає папір за край, подалі від леза, і допомагає його повертати.</a:t>
            </a:r>
            <a:endParaRPr lang="en-US" sz="900" dirty="0"/>
          </a:p>
        </p:txBody>
      </p:sp>
      <p:sp>
        <p:nvSpPr>
          <p:cNvPr id="26" name="Text 22"/>
          <p:cNvSpPr/>
          <p:nvPr/>
        </p:nvSpPr>
        <p:spPr>
          <a:xfrm>
            <a:off x="6220182" y="7613809"/>
            <a:ext cx="2235518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highlight>
                  <a:srgbClr val="D9EBF4"/>
                </a:highlight>
                <a:latin typeface="PT Sans" pitchFamily="34" charset="0"/>
                <a:ea typeface="PT Sans" pitchFamily="34" charset="-122"/>
                <a:cs typeface="PT Sans" pitchFamily="34" charset="-120"/>
              </a:rPr>
              <a:t>Порада: Якщо папір ковзає, закріпи його скотчем до столу.</a:t>
            </a:r>
            <a:endParaRPr lang="en-US" sz="900" dirty="0"/>
          </a:p>
        </p:txBody>
      </p:sp>
      <p:sp>
        <p:nvSpPr>
          <p:cNvPr id="27" name="Shape 23"/>
          <p:cNvSpPr/>
          <p:nvPr/>
        </p:nvSpPr>
        <p:spPr>
          <a:xfrm>
            <a:off x="8650367" y="6800493"/>
            <a:ext cx="2551033" cy="1378982"/>
          </a:xfrm>
          <a:prstGeom prst="roundRect">
            <a:avLst>
              <a:gd name="adj" fmla="val 5305"/>
            </a:avLst>
          </a:prstGeom>
          <a:solidFill>
            <a:srgbClr val="F3F3FF">
              <a:alpha val="75000"/>
            </a:srgbClr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28" name="Shape 24"/>
          <p:cNvSpPr/>
          <p:nvPr/>
        </p:nvSpPr>
        <p:spPr>
          <a:xfrm>
            <a:off x="8635127" y="6800493"/>
            <a:ext cx="60960" cy="1378982"/>
          </a:xfrm>
          <a:prstGeom prst="roundRect">
            <a:avLst>
              <a:gd name="adj" fmla="val 294515"/>
            </a:avLst>
          </a:prstGeom>
          <a:solidFill>
            <a:srgbClr val="DA33BF"/>
          </a:solidFill>
          <a:ln/>
        </p:spPr>
      </p:sp>
      <p:sp>
        <p:nvSpPr>
          <p:cNvPr id="29" name="Text 25"/>
          <p:cNvSpPr/>
          <p:nvPr/>
        </p:nvSpPr>
        <p:spPr>
          <a:xfrm>
            <a:off x="8830985" y="6935391"/>
            <a:ext cx="1738670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Крок 3: Починаємо різати</a:t>
            </a:r>
            <a:endParaRPr lang="en-US" sz="1100" dirty="0"/>
          </a:p>
        </p:txBody>
      </p:sp>
      <p:sp>
        <p:nvSpPr>
          <p:cNvPr id="30" name="Text 26"/>
          <p:cNvSpPr/>
          <p:nvPr/>
        </p:nvSpPr>
        <p:spPr>
          <a:xfrm>
            <a:off x="8830985" y="7147203"/>
            <a:ext cx="2235518" cy="430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Ріж по намальованій лінії, повільно "клацаючи" ножицями. Коли доходиш до повороту, повертай папір, а не ножиці.</a:t>
            </a:r>
            <a:endParaRPr lang="en-US" sz="900" dirty="0"/>
          </a:p>
        </p:txBody>
      </p:sp>
      <p:sp>
        <p:nvSpPr>
          <p:cNvPr id="31" name="Text 27"/>
          <p:cNvSpPr/>
          <p:nvPr/>
        </p:nvSpPr>
        <p:spPr>
          <a:xfrm>
            <a:off x="8830985" y="7613809"/>
            <a:ext cx="2235518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highlight>
                  <a:srgbClr val="D9EBF4"/>
                </a:highlight>
                <a:latin typeface="PT Sans" pitchFamily="34" charset="0"/>
                <a:ea typeface="PT Sans" pitchFamily="34" charset="-122"/>
                <a:cs typeface="PT Sans" pitchFamily="34" charset="-120"/>
              </a:rPr>
              <a:t>Порада: Можна поставити крапки на лінії, щоб дитина бачила, куди рухатися далі.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28762" y="329089"/>
            <a:ext cx="38692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Дивись, що можна створити!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428762" y="800695"/>
            <a:ext cx="7772757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 здивуєтесь, які чудові шедеври можуть створити маленькі ручки! Кожна фігура — це маленька перемога, яка наповнює радістю та гордістю. Погляньте на ці яскраві приклади!</a:t>
            </a:r>
            <a:endParaRPr lang="en-US" sz="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8762" y="1155144"/>
            <a:ext cx="3848933" cy="38489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428762" y="5063847"/>
            <a:ext cx="1408033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Червоний квадрат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428762" y="5275659"/>
            <a:ext cx="3848933" cy="143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Такий рівненький та яскравий! Ідеально підходить для будиночків.</a:t>
            </a:r>
            <a:endParaRPr lang="en-US" sz="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67" y="1155144"/>
            <a:ext cx="3849052" cy="38490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52467" y="5063966"/>
            <a:ext cx="1408033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Синій трикутник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7352467" y="5275778"/>
            <a:ext cx="3849052" cy="143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Може стати дахом або гірською вершиною на малюнку.</a:t>
            </a:r>
            <a:endParaRPr lang="en-US" sz="9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62" y="5539026"/>
            <a:ext cx="3848933" cy="38489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428762" y="9447728"/>
            <a:ext cx="1408033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Жовте коло</a:t>
            </a:r>
            <a:endParaRPr lang="en-US" sz="1100" dirty="0"/>
          </a:p>
        </p:txBody>
      </p:sp>
      <p:sp>
        <p:nvSpPr>
          <p:cNvPr id="12" name="Text 7"/>
          <p:cNvSpPr/>
          <p:nvPr/>
        </p:nvSpPr>
        <p:spPr>
          <a:xfrm>
            <a:off x="3428762" y="9659541"/>
            <a:ext cx="3848933" cy="143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Сонце, м'ячик або навіть колесо — уяви!</a:t>
            </a:r>
            <a:endParaRPr lang="en-US" sz="9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67" y="5539026"/>
            <a:ext cx="3849052" cy="38490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352467" y="9447848"/>
            <a:ext cx="1494949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Зелений прямокутник</a:t>
            </a:r>
            <a:endParaRPr lang="en-US" sz="1100" dirty="0"/>
          </a:p>
        </p:txBody>
      </p:sp>
      <p:sp>
        <p:nvSpPr>
          <p:cNvPr id="15" name="Text 9"/>
          <p:cNvSpPr/>
          <p:nvPr/>
        </p:nvSpPr>
        <p:spPr>
          <a:xfrm>
            <a:off x="7352467" y="9659660"/>
            <a:ext cx="3849052" cy="143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9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Відмінна основа для вагончика потяга чи високої трави.</a:t>
            </a:r>
            <a:endParaRPr lang="en-US" sz="900" dirty="0"/>
          </a:p>
        </p:txBody>
      </p:sp>
      <p:sp>
        <p:nvSpPr>
          <p:cNvPr id="16" name="Text 10"/>
          <p:cNvSpPr/>
          <p:nvPr/>
        </p:nvSpPr>
        <p:spPr>
          <a:xfrm>
            <a:off x="3428762" y="9870519"/>
            <a:ext cx="7772757" cy="359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Кожна з цих фігур створена з любов'ю та старанністю. Пам'ятайте, що головне — це не ідеальність, а творчий процес та радість від власноруч зробленої роботи. Молодці, маленькі митці!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2026-03-02T05:57:23Z</dcterms:created>
  <dcterms:modified xsi:type="dcterms:W3CDTF">2026-03-02T05:57:23Z</dcterms:modified>
</cp:coreProperties>
</file>