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>
            <a:normAutofit/>
          </a:bodyPr>
          <a:p>
            <a:r>
              <a:rPr b="0" lang="uk-UA" sz="52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uk-UA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</a:pPr>
            <a:fld id="{9ED6316B-7FE1-4DE0-BCD8-62545C146C04}" type="slidenum">
              <a:rPr b="0" lang="uk-UA" sz="1000" spc="-1" strike="noStrike">
                <a:solidFill>
                  <a:srgbClr val="595959"/>
                </a:solidFill>
                <a:latin typeface="Arial"/>
                <a:ea typeface="Arial"/>
              </a:rPr>
              <a:t>&lt;number&gt;</a:t>
            </a:fld>
            <a:endParaRPr b="0" lang="uk-UA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>
            <a:normAutofit fontScale="97000"/>
          </a:bodyPr>
          <a:p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</a:pPr>
            <a:fld id="{B631FC6A-55F4-4F3C-8178-AC63A8E7998F}" type="slidenum">
              <a:rPr b="0" lang="uk-UA" sz="1000" spc="-1" strike="noStrike">
                <a:solidFill>
                  <a:srgbClr val="595959"/>
                </a:solidFill>
                <a:latin typeface="Arial"/>
                <a:ea typeface="Arial"/>
              </a:rPr>
              <a:t>&lt;number&gt;</a:t>
            </a:fld>
            <a:endParaRPr b="0" lang="uk-UA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311760" y="354780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p>
            <a:pPr algn="ctr">
              <a:lnSpc>
                <a:spcPct val="80000"/>
              </a:lnSpc>
            </a:pPr>
            <a:r>
              <a:rPr b="1" lang="uk-UA" sz="2179" spc="-1" strike="noStrike">
                <a:solidFill>
                  <a:srgbClr val="0b5394"/>
                </a:solidFill>
                <a:latin typeface="Arial"/>
                <a:ea typeface="Arial"/>
              </a:rPr>
              <a:t>Технології  6 клас</a:t>
            </a:r>
            <a:endParaRPr b="0" lang="uk-UA" sz="2179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1" lang="uk-UA" sz="2179" spc="-1" strike="noStrike">
                <a:solidFill>
                  <a:srgbClr val="0b5394"/>
                </a:solidFill>
                <a:latin typeface="Arial"/>
                <a:ea typeface="Arial"/>
              </a:rPr>
              <a:t>Учитель: Тетяна ІНШИНА</a:t>
            </a:r>
            <a:endParaRPr b="0" lang="uk-UA" sz="2179" spc="-1" strike="noStrike">
              <a:latin typeface="Arial"/>
            </a:endParaRPr>
          </a:p>
        </p:txBody>
      </p:sp>
      <p:pic>
        <p:nvPicPr>
          <p:cNvPr id="79" name="Google Shape;55;p13" descr=""/>
          <p:cNvPicPr/>
          <p:nvPr/>
        </p:nvPicPr>
        <p:blipFill>
          <a:blip r:embed="rId1"/>
          <a:stretch/>
        </p:blipFill>
        <p:spPr>
          <a:xfrm>
            <a:off x="6782760" y="2652840"/>
            <a:ext cx="1976760" cy="2024640"/>
          </a:xfrm>
          <a:prstGeom prst="rect">
            <a:avLst/>
          </a:prstGeom>
          <a:ln>
            <a:noFill/>
          </a:ln>
        </p:spPr>
      </p:pic>
      <p:pic>
        <p:nvPicPr>
          <p:cNvPr id="80" name="Google Shape;56;p13" descr=""/>
          <p:cNvPicPr/>
          <p:nvPr/>
        </p:nvPicPr>
        <p:blipFill>
          <a:blip r:embed="rId2"/>
          <a:stretch/>
        </p:blipFill>
        <p:spPr>
          <a:xfrm>
            <a:off x="488520" y="2935440"/>
            <a:ext cx="1632960" cy="1632960"/>
          </a:xfrm>
          <a:prstGeom prst="rect">
            <a:avLst/>
          </a:prstGeom>
          <a:ln>
            <a:noFill/>
          </a:ln>
        </p:spPr>
      </p:pic>
      <p:sp>
        <p:nvSpPr>
          <p:cNvPr id="81" name="CustomShape 2"/>
          <p:cNvSpPr/>
          <p:nvPr/>
        </p:nvSpPr>
        <p:spPr>
          <a:xfrm>
            <a:off x="1299240" y="1088280"/>
            <a:ext cx="6709320" cy="182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algn="ctr">
              <a:lnSpc>
                <a:spcPct val="100000"/>
              </a:lnSpc>
            </a:pPr>
            <a:r>
              <a:rPr b="1" lang="uk-UA" sz="3600" spc="-1" strike="noStrike">
                <a:solidFill>
                  <a:srgbClr val="b45f06"/>
                </a:solidFill>
                <a:latin typeface="Arial"/>
                <a:ea typeface="Arial"/>
              </a:rPr>
              <a:t>Конструкційні матеріали. Матеріали з вторинної сировини</a:t>
            </a:r>
            <a:endParaRPr b="0" lang="uk-UA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11760" y="14760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97000"/>
          </a:bodyPr>
          <a:p>
            <a:pPr algn="ctr">
              <a:lnSpc>
                <a:spcPct val="100000"/>
              </a:lnSpc>
            </a:pPr>
            <a:r>
              <a:rPr b="1" lang="uk-UA" sz="2800" spc="-1" strike="noStrike">
                <a:solidFill>
                  <a:srgbClr val="0b5394"/>
                </a:solidFill>
                <a:latin typeface="Arial"/>
                <a:ea typeface="Arial"/>
              </a:rPr>
              <a:t>Тканина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311760" y="720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94000"/>
          </a:bodyPr>
          <a:p>
            <a:pPr algn="just">
              <a:lnSpc>
                <a:spcPct val="115000"/>
              </a:lnSpc>
            </a:pPr>
            <a:r>
              <a:rPr b="0" lang="uk-UA" sz="1500" spc="-1" strike="noStrike">
                <a:solidFill>
                  <a:srgbClr val="292b2c"/>
                </a:solidFill>
                <a:latin typeface="Roboto"/>
                <a:ea typeface="Roboto"/>
              </a:rPr>
              <a:t>Дуже часто як конструкційний матеріал, використовують тканину. Не лише для пошиття одягу, а й для виготовлення вітрил, оздоблення стін, виробництва спортивного взуття, туристичного спорядження та створення багатьох інших об’єктів.</a:t>
            </a:r>
            <a:endParaRPr b="0" lang="uk-UA" sz="15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799"/>
              </a:spcBef>
            </a:pPr>
            <a:r>
              <a:rPr b="0" lang="uk-UA" sz="1500" spc="-1" strike="noStrike">
                <a:solidFill>
                  <a:srgbClr val="292b2c"/>
                </a:solidFill>
                <a:latin typeface="Roboto"/>
                <a:ea typeface="Roboto"/>
              </a:rPr>
              <a:t>Сировиною для виготовлення тканини можуть бути рослини, тварини, а також відходи нафтохімічної та газопереробної галузей промисловості.</a:t>
            </a:r>
            <a:endParaRPr b="0" lang="uk-UA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799"/>
              </a:spcBef>
            </a:pPr>
            <a:r>
              <a:rPr b="0" lang="uk-UA" sz="1500" spc="-1" strike="noStrike">
                <a:solidFill>
                  <a:srgbClr val="292b2c"/>
                </a:solidFill>
                <a:latin typeface="Roboto"/>
                <a:ea typeface="Roboto"/>
              </a:rPr>
              <a:t>Текстильні волокна поділяють на:</a:t>
            </a:r>
            <a:endParaRPr b="0" lang="uk-UA" sz="1500" spc="-1" strike="noStrike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spcBef>
                <a:spcPts val="799"/>
              </a:spcBef>
              <a:buClr>
                <a:srgbClr val="292b2c"/>
              </a:buClr>
              <a:buFont typeface="Roboto"/>
              <a:buChar char="●"/>
            </a:pPr>
            <a:r>
              <a:rPr b="0" lang="uk-UA" sz="1500" spc="-1" strike="noStrike">
                <a:solidFill>
                  <a:srgbClr val="292b2c"/>
                </a:solidFill>
                <a:latin typeface="Roboto"/>
                <a:ea typeface="Roboto"/>
              </a:rPr>
              <a:t>рослинного походження: бавовна, льон.</a:t>
            </a:r>
            <a:endParaRPr b="0" lang="uk-UA" sz="1500" spc="-1" strike="noStrike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292b2c"/>
              </a:buClr>
              <a:buFont typeface="Roboto"/>
              <a:buChar char="●"/>
            </a:pPr>
            <a:r>
              <a:rPr b="0" lang="uk-UA" sz="1500" spc="-1" strike="noStrike">
                <a:solidFill>
                  <a:srgbClr val="292b2c"/>
                </a:solidFill>
                <a:latin typeface="Roboto"/>
                <a:ea typeface="Roboto"/>
              </a:rPr>
              <a:t>тваринного походження: вовна, шовк.</a:t>
            </a:r>
            <a:endParaRPr b="0" lang="uk-UA" sz="1500" spc="-1" strike="noStrike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292b2c"/>
              </a:buClr>
              <a:buFont typeface="Roboto"/>
              <a:buChar char="●"/>
            </a:pPr>
            <a:r>
              <a:rPr b="0" lang="uk-UA" sz="1500" spc="-1" strike="noStrike">
                <a:solidFill>
                  <a:srgbClr val="292b2c"/>
                </a:solidFill>
                <a:latin typeface="Roboto"/>
                <a:ea typeface="Roboto"/>
              </a:rPr>
              <a:t>хімічного походження: капрон, лавсан.</a:t>
            </a:r>
            <a:endParaRPr b="0" lang="uk-UA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endParaRPr b="0" lang="uk-UA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Google Shape;116;p22" descr=""/>
          <p:cNvPicPr/>
          <p:nvPr/>
        </p:nvPicPr>
        <p:blipFill>
          <a:blip r:embed="rId1"/>
          <a:stretch/>
        </p:blipFill>
        <p:spPr>
          <a:xfrm>
            <a:off x="1659960" y="3483000"/>
            <a:ext cx="1918440" cy="1550880"/>
          </a:xfrm>
          <a:prstGeom prst="rect">
            <a:avLst/>
          </a:prstGeom>
          <a:ln>
            <a:noFill/>
          </a:ln>
        </p:spPr>
      </p:pic>
      <p:pic>
        <p:nvPicPr>
          <p:cNvPr id="105" name="Google Shape;117;p22" descr=""/>
          <p:cNvPicPr/>
          <p:nvPr/>
        </p:nvPicPr>
        <p:blipFill>
          <a:blip r:embed="rId2"/>
          <a:stretch/>
        </p:blipFill>
        <p:spPr>
          <a:xfrm>
            <a:off x="4723200" y="2400480"/>
            <a:ext cx="3963240" cy="2633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813600" y="127800"/>
            <a:ext cx="80179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algn="just">
              <a:lnSpc>
                <a:spcPct val="115000"/>
              </a:lnSpc>
              <a:spcAft>
                <a:spcPts val="1199"/>
              </a:spcAft>
            </a:pPr>
            <a:r>
              <a:rPr b="1" lang="uk-UA" sz="2400" spc="-1" strike="noStrike">
                <a:solidFill>
                  <a:srgbClr val="0b5394"/>
                </a:solidFill>
                <a:latin typeface="Roboto"/>
                <a:ea typeface="Roboto"/>
              </a:rPr>
              <a:t>Вибір конструкційного матеріалу для виготовлення                                    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5782680" y="1012320"/>
            <a:ext cx="3216960" cy="1953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64000"/>
          </a:bodyPr>
          <a:p>
            <a:pPr algn="just">
              <a:lnSpc>
                <a:spcPct val="115000"/>
              </a:lnSpc>
              <a:spcAft>
                <a:spcPts val="1199"/>
              </a:spcAft>
            </a:pPr>
            <a:r>
              <a:rPr b="0" lang="uk-UA" sz="1500" spc="-1" strike="noStrike">
                <a:solidFill>
                  <a:srgbClr val="292b2c"/>
                </a:solidFill>
                <a:latin typeface="Roboto"/>
                <a:ea typeface="Roboto"/>
              </a:rPr>
              <a:t>У виборі конструкційного матеріалу для виготовлення виробу особливу увагу звертають на його властивості. Можна визначити три групи властивостей: механічні, технологічні, експлуатаційні.</a:t>
            </a:r>
            <a:endParaRPr b="0" lang="uk-UA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Google Shape;124;p23" descr=""/>
          <p:cNvPicPr/>
          <p:nvPr/>
        </p:nvPicPr>
        <p:blipFill>
          <a:blip r:embed="rId1"/>
          <a:stretch/>
        </p:blipFill>
        <p:spPr>
          <a:xfrm>
            <a:off x="39600" y="626400"/>
            <a:ext cx="5639760" cy="4586760"/>
          </a:xfrm>
          <a:prstGeom prst="rect">
            <a:avLst/>
          </a:prstGeom>
          <a:ln>
            <a:noFill/>
          </a:ln>
        </p:spPr>
      </p:pic>
      <p:sp>
        <p:nvSpPr>
          <p:cNvPr id="109" name="CustomShape 3"/>
          <p:cNvSpPr/>
          <p:nvPr/>
        </p:nvSpPr>
        <p:spPr>
          <a:xfrm>
            <a:off x="5782680" y="497880"/>
            <a:ext cx="2999520" cy="60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algn="ctr">
              <a:lnSpc>
                <a:spcPct val="115000"/>
              </a:lnSpc>
              <a:spcAft>
                <a:spcPts val="1199"/>
              </a:spcAft>
            </a:pPr>
            <a:r>
              <a:rPr b="1" lang="uk-UA" sz="2400" spc="-1" strike="noStrike">
                <a:solidFill>
                  <a:srgbClr val="0b5394"/>
                </a:solidFill>
                <a:latin typeface="Roboto"/>
                <a:ea typeface="Roboto"/>
              </a:rPr>
              <a:t>виробу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5891400" y="2774880"/>
            <a:ext cx="2999520" cy="269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algn="just">
              <a:lnSpc>
                <a:spcPct val="100000"/>
              </a:lnSpc>
            </a:pPr>
            <a:r>
              <a:rPr b="0" lang="uk-UA" sz="1500" spc="-1" strike="noStrike">
                <a:solidFill>
                  <a:srgbClr val="292b2c"/>
                </a:solidFill>
                <a:latin typeface="Roboto"/>
                <a:ea typeface="Roboto"/>
              </a:rPr>
              <a:t>Важливим фактором у прийнятті рішення про вибір матеріалу є економічна складова. Занадто дорогий матеріал (цінні породи деревини, високоякісний метал, рідкісні тканини тощо) ставить під сумнів доцільність виконання проєкту через його високу вартість.</a:t>
            </a:r>
            <a:endParaRPr b="0" lang="uk-UA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97000"/>
          </a:bodyPr>
          <a:p>
            <a:pPr algn="ctr">
              <a:lnSpc>
                <a:spcPct val="100000"/>
              </a:lnSpc>
            </a:pPr>
            <a:r>
              <a:rPr b="1" lang="uk-UA" sz="2800" spc="-1" strike="noStrike">
                <a:solidFill>
                  <a:srgbClr val="0b5394"/>
                </a:solidFill>
                <a:latin typeface="Arial"/>
                <a:ea typeface="Arial"/>
              </a:rPr>
              <a:t>Екологічні та неекологічні матеріали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311760" y="1152360"/>
            <a:ext cx="8281440" cy="6728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55000"/>
          </a:bodyPr>
          <a:p>
            <a:pPr>
              <a:lnSpc>
                <a:spcPct val="115000"/>
              </a:lnSpc>
              <a:spcAft>
                <a:spcPts val="1199"/>
              </a:spcAft>
            </a:pPr>
            <a:r>
              <a:rPr b="0" lang="uk-UA" sz="1600" spc="-1" strike="noStrike">
                <a:solidFill>
                  <a:srgbClr val="292b2c"/>
                </a:solidFill>
                <a:latin typeface="Roboto"/>
                <a:ea typeface="Roboto"/>
              </a:rPr>
              <a:t>Також, обираючи матеріал, потрібно враховувати екологічний чинник. Є матеріали екологічні та неекологічні.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247680" y="1960560"/>
            <a:ext cx="8147160" cy="115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algn="just">
              <a:lnSpc>
                <a:spcPct val="100000"/>
              </a:lnSpc>
            </a:pPr>
            <a:r>
              <a:rPr b="1" lang="uk-UA" sz="1600" spc="-1" strike="noStrike">
                <a:solidFill>
                  <a:srgbClr val="292b2c"/>
                </a:solidFill>
                <a:latin typeface="Roboto"/>
                <a:ea typeface="Roboto"/>
              </a:rPr>
              <a:t>Неекологічні матеріали</a:t>
            </a:r>
            <a:r>
              <a:rPr b="0" lang="uk-UA" sz="1600" spc="-1" strike="noStrike">
                <a:solidFill>
                  <a:srgbClr val="292b2c"/>
                </a:solidFill>
                <a:latin typeface="Roboto"/>
                <a:ea typeface="Roboto"/>
              </a:rPr>
              <a:t> — ті, для виробництва яких використовують технології, що згубно впливають на навколишнє середовище й потребують значних витрат енергії; сприяють забрудненню та унеможливлюють саморозкладання.</a:t>
            </a:r>
            <a:endParaRPr b="0" lang="uk-UA" sz="1600" spc="-1" strike="noStrike">
              <a:latin typeface="Arial"/>
            </a:endParaRPr>
          </a:p>
        </p:txBody>
      </p:sp>
      <p:pic>
        <p:nvPicPr>
          <p:cNvPr id="114" name="Google Shape;134;p24" descr=""/>
          <p:cNvPicPr/>
          <p:nvPr/>
        </p:nvPicPr>
        <p:blipFill>
          <a:blip r:embed="rId1"/>
          <a:stretch/>
        </p:blipFill>
        <p:spPr>
          <a:xfrm>
            <a:off x="2778480" y="3018600"/>
            <a:ext cx="3483000" cy="1954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311760" y="10368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algn="ctr">
              <a:lnSpc>
                <a:spcPct val="100000"/>
              </a:lnSpc>
            </a:pPr>
            <a:r>
              <a:rPr b="1" lang="uk-UA" sz="2500" spc="-1" strike="noStrike">
                <a:solidFill>
                  <a:srgbClr val="0b5394"/>
                </a:solidFill>
                <a:latin typeface="Roboto"/>
                <a:ea typeface="Roboto"/>
              </a:rPr>
              <a:t>Економічний і екологічний аналіз під час вибору матеріалу</a:t>
            </a:r>
            <a:endParaRPr b="0" lang="uk-UA" sz="2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6" name="Google Shape;140;p25" descr=""/>
          <p:cNvPicPr/>
          <p:nvPr/>
        </p:nvPicPr>
        <p:blipFill>
          <a:blip r:embed="rId1"/>
          <a:stretch/>
        </p:blipFill>
        <p:spPr>
          <a:xfrm>
            <a:off x="2545920" y="1221480"/>
            <a:ext cx="6152760" cy="3790440"/>
          </a:xfrm>
          <a:prstGeom prst="rect">
            <a:avLst/>
          </a:prstGeom>
          <a:ln>
            <a:noFill/>
          </a:ln>
        </p:spPr>
      </p:pic>
      <p:pic>
        <p:nvPicPr>
          <p:cNvPr id="117" name="Google Shape;141;p25" descr=""/>
          <p:cNvPicPr/>
          <p:nvPr/>
        </p:nvPicPr>
        <p:blipFill>
          <a:blip r:embed="rId2"/>
          <a:stretch/>
        </p:blipFill>
        <p:spPr>
          <a:xfrm>
            <a:off x="63360" y="2410560"/>
            <a:ext cx="2482200" cy="1573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65000"/>
          </a:bodyPr>
          <a:p>
            <a:pPr algn="ctr">
              <a:lnSpc>
                <a:spcPct val="115000"/>
              </a:lnSpc>
              <a:spcAft>
                <a:spcPts val="1199"/>
              </a:spcAft>
            </a:pPr>
            <a:r>
              <a:rPr b="1" lang="uk-UA" sz="2500" spc="-1" strike="noStrike">
                <a:solidFill>
                  <a:srgbClr val="0b5394"/>
                </a:solidFill>
                <a:latin typeface="Roboto"/>
                <a:ea typeface="Roboto"/>
              </a:rPr>
              <a:t>Матеріали з вторинної сировини</a:t>
            </a:r>
            <a:endParaRPr b="0" lang="uk-UA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342000" y="1265400"/>
            <a:ext cx="8459640" cy="940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56000"/>
          </a:bodyPr>
          <a:p>
            <a:pPr algn="just">
              <a:lnSpc>
                <a:spcPct val="115000"/>
              </a:lnSpc>
              <a:spcAft>
                <a:spcPts val="1199"/>
              </a:spcAft>
            </a:pPr>
            <a:r>
              <a:rPr b="0" lang="uk-UA" sz="1600" spc="-1" strike="noStrike">
                <a:solidFill>
                  <a:srgbClr val="292b2c"/>
                </a:solidFill>
                <a:latin typeface="Roboto"/>
                <a:ea typeface="Roboto"/>
              </a:rPr>
              <a:t>Аналізуючи варіанти матеріалу для виготовлення об’єкта проєктування, можна розглянути матеріали з вторинної сировини (CD-диски, мішковина, картон, пластик тощо).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" name="Google Shape;148;p26" descr=""/>
          <p:cNvPicPr/>
          <p:nvPr/>
        </p:nvPicPr>
        <p:blipFill>
          <a:blip r:embed="rId1"/>
          <a:stretch/>
        </p:blipFill>
        <p:spPr>
          <a:xfrm>
            <a:off x="338760" y="2571840"/>
            <a:ext cx="3007800" cy="2301480"/>
          </a:xfrm>
          <a:prstGeom prst="rect">
            <a:avLst/>
          </a:prstGeom>
          <a:ln>
            <a:noFill/>
          </a:ln>
        </p:spPr>
      </p:pic>
      <p:pic>
        <p:nvPicPr>
          <p:cNvPr id="121" name="Google Shape;149;p26" descr=""/>
          <p:cNvPicPr/>
          <p:nvPr/>
        </p:nvPicPr>
        <p:blipFill>
          <a:blip r:embed="rId2"/>
          <a:stretch/>
        </p:blipFill>
        <p:spPr>
          <a:xfrm>
            <a:off x="3489480" y="2475000"/>
            <a:ext cx="2445840" cy="2494800"/>
          </a:xfrm>
          <a:prstGeom prst="rect">
            <a:avLst/>
          </a:prstGeom>
          <a:ln>
            <a:noFill/>
          </a:ln>
        </p:spPr>
      </p:pic>
      <p:pic>
        <p:nvPicPr>
          <p:cNvPr id="122" name="Google Shape;150;p26" descr=""/>
          <p:cNvPicPr/>
          <p:nvPr/>
        </p:nvPicPr>
        <p:blipFill>
          <a:blip r:embed="rId3"/>
          <a:stretch/>
        </p:blipFill>
        <p:spPr>
          <a:xfrm>
            <a:off x="6078240" y="2454120"/>
            <a:ext cx="2754000" cy="2536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723600" y="4323240"/>
            <a:ext cx="7696800" cy="9608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77000"/>
          </a:bodyPr>
          <a:p>
            <a:pPr algn="ctr">
              <a:lnSpc>
                <a:spcPct val="115000"/>
              </a:lnSpc>
              <a:spcAft>
                <a:spcPts val="1199"/>
              </a:spcAft>
            </a:pPr>
            <a:r>
              <a:rPr b="1" lang="uk-UA" sz="5600" spc="-1" strike="noStrike">
                <a:solidFill>
                  <a:srgbClr val="0b5394"/>
                </a:solidFill>
                <a:latin typeface="Arial"/>
                <a:ea typeface="Arial"/>
              </a:rPr>
              <a:t>Дякую за увагу!</a:t>
            </a:r>
            <a:endParaRPr b="0" lang="uk-UA" sz="5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algn="ctr">
              <a:lnSpc>
                <a:spcPct val="110000"/>
              </a:lnSpc>
              <a:spcBef>
                <a:spcPts val="2401"/>
              </a:spcBef>
            </a:pPr>
            <a:r>
              <a:rPr b="1" lang="uk-UA" sz="2400" spc="-1" strike="noStrike">
                <a:solidFill>
                  <a:srgbClr val="0b5394"/>
                </a:solidFill>
                <a:latin typeface="Arial"/>
                <a:ea typeface="Arial"/>
              </a:rPr>
              <a:t>Конструкційні матеріали</a:t>
            </a:r>
            <a:br/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287280" y="2571840"/>
            <a:ext cx="8454240" cy="192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algn="just">
              <a:lnSpc>
                <a:spcPct val="100000"/>
              </a:lnSpc>
            </a:pPr>
            <a:r>
              <a:rPr b="1" lang="uk-UA" sz="1800" spc="-1" strike="noStrike">
                <a:solidFill>
                  <a:srgbClr val="000000"/>
                </a:solidFill>
                <a:latin typeface="Lato"/>
                <a:ea typeface="Lato"/>
              </a:rPr>
              <a:t>Конструкційні матеріали</a:t>
            </a:r>
            <a:r>
              <a:rPr b="0" lang="uk-UA" sz="1500" spc="-1" strike="noStrike">
                <a:solidFill>
                  <a:srgbClr val="000000"/>
                </a:solidFill>
                <a:latin typeface="Lato"/>
                <a:ea typeface="Lato"/>
              </a:rPr>
              <a:t> – </a:t>
            </a:r>
            <a:r>
              <a:rPr b="0" i="1" lang="uk-UA" sz="1150" spc="-1" strike="noStrike">
                <a:solidFill>
                  <a:srgbClr val="292b2c"/>
                </a:solidFill>
                <a:latin typeface="Roboto"/>
                <a:ea typeface="Roboto"/>
              </a:rPr>
              <a:t> </a:t>
            </a:r>
            <a:r>
              <a:rPr b="0" i="1" lang="uk-UA" sz="1550" spc="-1" strike="noStrike">
                <a:solidFill>
                  <a:srgbClr val="292b2c"/>
                </a:solidFill>
                <a:latin typeface="Roboto"/>
                <a:ea typeface="Roboto"/>
              </a:rPr>
              <a:t>матеріали, що застосовують для виготовлення конструкцій.</a:t>
            </a:r>
            <a:endParaRPr b="0" lang="uk-UA" sz="15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uk-UA" sz="1800" spc="-1" strike="noStrike">
                <a:solidFill>
                  <a:srgbClr val="000000"/>
                </a:solidFill>
                <a:latin typeface="Lato"/>
                <a:ea typeface="Lato"/>
              </a:rPr>
              <a:t>Види конструкційних матеріалів</a:t>
            </a:r>
            <a:r>
              <a:rPr b="0" lang="uk-UA" sz="1800" spc="-1" strike="noStrike">
                <a:solidFill>
                  <a:srgbClr val="000000"/>
                </a:solidFill>
                <a:latin typeface="Lato"/>
                <a:ea typeface="Lato"/>
              </a:rPr>
              <a:t>: </a:t>
            </a:r>
            <a:r>
              <a:rPr b="0" lang="uk-UA" sz="1500" spc="-1" strike="noStrike">
                <a:solidFill>
                  <a:srgbClr val="000000"/>
                </a:solidFill>
                <a:latin typeface="Lato"/>
                <a:ea typeface="Lato"/>
              </a:rPr>
              <a:t>метали (чисті метали та сплави), неметали (деревина, скло, бетон, гума, пластмаси тощо)та композитні матеріали.</a:t>
            </a:r>
            <a:endParaRPr b="0" lang="uk-UA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uk-UA" sz="1500" spc="-1" strike="noStrike">
                <a:solidFill>
                  <a:srgbClr val="000000"/>
                </a:solidFill>
                <a:latin typeface="Lato"/>
                <a:ea typeface="Lato"/>
              </a:rPr>
              <a:t>Визначальними </a:t>
            </a:r>
            <a:r>
              <a:rPr b="1" lang="uk-UA" sz="1800" spc="-1" strike="noStrike">
                <a:solidFill>
                  <a:srgbClr val="000000"/>
                </a:solidFill>
                <a:latin typeface="Lato"/>
                <a:ea typeface="Lato"/>
              </a:rPr>
              <a:t>характеристиками конструкційних матеріалів є</a:t>
            </a:r>
            <a:r>
              <a:rPr b="0" lang="uk-UA" sz="1500" spc="-1" strike="noStrike">
                <a:solidFill>
                  <a:srgbClr val="000000"/>
                </a:solidFill>
                <a:latin typeface="Lato"/>
                <a:ea typeface="Lato"/>
              </a:rPr>
              <a:t> їх механічні властивості, що і вирізняє їх від інших технічних матеріалів (оптичних, ізоляційних, змащувальних, лакофарбових, абразивних тощо).</a:t>
            </a:r>
            <a:endParaRPr b="0" lang="uk-UA" sz="1500" spc="-1" strike="noStrike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406440" y="1171440"/>
            <a:ext cx="8216280" cy="93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algn="just">
              <a:lnSpc>
                <a:spcPct val="100000"/>
              </a:lnSpc>
            </a:pPr>
            <a:r>
              <a:rPr b="0" lang="uk-UA" sz="1650" spc="-1" strike="noStrike">
                <a:solidFill>
                  <a:srgbClr val="2c2c2c"/>
                </a:solidFill>
                <a:latin typeface="Roboto"/>
                <a:ea typeface="Roboto"/>
              </a:rPr>
              <a:t>Нас оточує багато предметів, виготовлених з різних матеріалів. Вибір того чи іншого конструкційного матеріалу — результат цілеспрямованих досліджень дизайнерів, конструкторів та інженерів.</a:t>
            </a:r>
            <a:endParaRPr b="0" lang="uk-UA" sz="1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69000"/>
          </a:bodyPr>
          <a:p>
            <a:pPr algn="ctr">
              <a:lnSpc>
                <a:spcPct val="115000"/>
              </a:lnSpc>
              <a:spcAft>
                <a:spcPts val="799"/>
              </a:spcAft>
            </a:pPr>
            <a:r>
              <a:rPr b="1" lang="uk-UA" sz="2400" spc="-1" strike="noStrike">
                <a:solidFill>
                  <a:srgbClr val="0b5394"/>
                </a:solidFill>
                <a:latin typeface="Roboto"/>
                <a:ea typeface="Roboto"/>
              </a:rPr>
              <a:t>Конструкція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420840" y="149940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</a:pPr>
            <a:r>
              <a:rPr b="1" i="1" lang="uk-UA" sz="1650" spc="-1" strike="noStrike">
                <a:solidFill>
                  <a:srgbClr val="292b2c"/>
                </a:solidFill>
                <a:latin typeface="Roboto"/>
                <a:ea typeface="Roboto"/>
              </a:rPr>
              <a:t>Конструкція</a:t>
            </a:r>
            <a:r>
              <a:rPr b="0" i="1" lang="uk-UA" sz="1650" spc="-1" strike="noStrike">
                <a:solidFill>
                  <a:srgbClr val="292b2c"/>
                </a:solidFill>
                <a:latin typeface="Roboto"/>
                <a:ea typeface="Roboto"/>
              </a:rPr>
              <a:t> — будова, пристрій, взаємне розташування частин будь-якого об’єкта.</a:t>
            </a:r>
            <a:endParaRPr b="0" lang="uk-UA" sz="16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799"/>
              </a:spcBef>
            </a:pPr>
            <a:r>
              <a:rPr b="0" lang="uk-UA" sz="1650" spc="-1" strike="noStrike">
                <a:solidFill>
                  <a:srgbClr val="292b2c"/>
                </a:solidFill>
                <a:latin typeface="Roboto"/>
                <a:ea typeface="Roboto"/>
              </a:rPr>
              <a:t>Вимоги до конструкційного матеріалу:</a:t>
            </a:r>
            <a:endParaRPr b="0" lang="uk-UA" sz="1650" spc="-1" strike="noStrike">
              <a:solidFill>
                <a:srgbClr val="000000"/>
              </a:solidFill>
              <a:latin typeface="Arial"/>
            </a:endParaRPr>
          </a:p>
          <a:p>
            <a:pPr marL="457200" indent="-333000">
              <a:lnSpc>
                <a:spcPct val="115000"/>
              </a:lnSpc>
              <a:spcBef>
                <a:spcPts val="799"/>
              </a:spcBef>
              <a:buClr>
                <a:srgbClr val="292b2c"/>
              </a:buClr>
              <a:buFont typeface="Roboto"/>
              <a:buChar char="●"/>
            </a:pPr>
            <a:r>
              <a:rPr b="0" lang="uk-UA" sz="1650" spc="-1" strike="noStrike">
                <a:solidFill>
                  <a:srgbClr val="292b2c"/>
                </a:solidFill>
                <a:latin typeface="Roboto"/>
                <a:ea typeface="Roboto"/>
              </a:rPr>
              <a:t>має певну структуру;</a:t>
            </a:r>
            <a:endParaRPr b="0" lang="uk-UA" sz="1650" spc="-1" strike="noStrike">
              <a:solidFill>
                <a:srgbClr val="000000"/>
              </a:solidFill>
              <a:latin typeface="Arial"/>
            </a:endParaRPr>
          </a:p>
          <a:p>
            <a:pPr marL="457200" indent="-333000">
              <a:lnSpc>
                <a:spcPct val="115000"/>
              </a:lnSpc>
              <a:buClr>
                <a:srgbClr val="292b2c"/>
              </a:buClr>
              <a:buFont typeface="Roboto"/>
              <a:buChar char="●"/>
            </a:pPr>
            <a:r>
              <a:rPr b="0" lang="uk-UA" sz="1650" spc="-1" strike="noStrike">
                <a:solidFill>
                  <a:srgbClr val="292b2c"/>
                </a:solidFill>
                <a:latin typeface="Roboto"/>
                <a:ea typeface="Roboto"/>
              </a:rPr>
              <a:t>здатний працювати в умовах напруженого стану;</a:t>
            </a:r>
            <a:endParaRPr b="0" lang="uk-UA" sz="1650" spc="-1" strike="noStrike">
              <a:solidFill>
                <a:srgbClr val="000000"/>
              </a:solidFill>
              <a:latin typeface="Arial"/>
            </a:endParaRPr>
          </a:p>
          <a:p>
            <a:pPr marL="457200" indent="-333000">
              <a:lnSpc>
                <a:spcPct val="115000"/>
              </a:lnSpc>
              <a:buClr>
                <a:srgbClr val="292b2c"/>
              </a:buClr>
              <a:buFont typeface="Roboto"/>
              <a:buChar char="●"/>
            </a:pPr>
            <a:r>
              <a:rPr b="0" lang="uk-UA" sz="1650" spc="-1" strike="noStrike">
                <a:solidFill>
                  <a:srgbClr val="292b2c"/>
                </a:solidFill>
                <a:latin typeface="Roboto"/>
                <a:ea typeface="Roboto"/>
              </a:rPr>
              <a:t>придатність для виготовлення будь-яких виробів.</a:t>
            </a:r>
            <a:endParaRPr b="0" lang="uk-UA" sz="16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b="0" lang="uk-UA" sz="1650" spc="-1" strike="noStrike">
                <a:solidFill>
                  <a:srgbClr val="292b2c"/>
                </a:solidFill>
                <a:latin typeface="Roboto"/>
                <a:ea typeface="Roboto"/>
              </a:rPr>
              <a:t>Речовини, що мають рідку чи пастоподібну консистенцію, до конструкційних матеріалів не належать.</a:t>
            </a:r>
            <a:endParaRPr b="0" lang="uk-UA" sz="16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799"/>
              </a:spcBef>
              <a:spcAft>
                <a:spcPts val="1199"/>
              </a:spcAft>
            </a:pPr>
            <a:endParaRPr b="0" lang="uk-UA" sz="16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p>
            <a:pPr algn="ctr">
              <a:lnSpc>
                <a:spcPct val="100000"/>
              </a:lnSpc>
            </a:pPr>
            <a:r>
              <a:rPr b="1" lang="uk-UA" sz="2420" spc="-1" strike="noStrike">
                <a:solidFill>
                  <a:srgbClr val="0b5394"/>
                </a:solidFill>
                <a:latin typeface="Arial"/>
                <a:ea typeface="Arial"/>
              </a:rPr>
              <a:t>Властивості конструкційних матеріалів</a:t>
            </a:r>
            <a:endParaRPr b="0" lang="uk-UA" sz="24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311760" y="1152360"/>
            <a:ext cx="8578800" cy="9702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61000"/>
          </a:bodyPr>
          <a:p>
            <a:pPr algn="just">
              <a:lnSpc>
                <a:spcPct val="115000"/>
              </a:lnSpc>
              <a:spcAft>
                <a:spcPts val="1199"/>
              </a:spcAft>
            </a:pPr>
            <a:r>
              <a:rPr b="0" lang="uk-UA" sz="1600" spc="-1" strike="noStrike">
                <a:solidFill>
                  <a:srgbClr val="292b2c"/>
                </a:solidFill>
                <a:latin typeface="Roboto"/>
                <a:ea typeface="Roboto"/>
              </a:rPr>
              <a:t>Конструкційні матеріали бувають природного і штучного походження. У разі створення нових конструкційних матеріалів орієнтуються на комплекс властивостей, очікуючи отримати те, що надасть виробам нових якостей.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" name="Google Shape;77;p16" descr=""/>
          <p:cNvPicPr/>
          <p:nvPr/>
        </p:nvPicPr>
        <p:blipFill>
          <a:blip r:embed="rId1"/>
          <a:stretch/>
        </p:blipFill>
        <p:spPr>
          <a:xfrm>
            <a:off x="2015640" y="2257560"/>
            <a:ext cx="5366160" cy="2715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311760" y="25668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97000"/>
          </a:bodyPr>
          <a:p>
            <a:pPr algn="ctr">
              <a:lnSpc>
                <a:spcPct val="100000"/>
              </a:lnSpc>
            </a:pPr>
            <a:r>
              <a:rPr b="1" lang="uk-UA" sz="2800" spc="-1" strike="noStrike">
                <a:solidFill>
                  <a:srgbClr val="0b5394"/>
                </a:solidFill>
                <a:latin typeface="Arial"/>
                <a:ea typeface="Arial"/>
              </a:rPr>
              <a:t>Конструкційні матеріали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Google Shape;83;p17" descr=""/>
          <p:cNvPicPr/>
          <p:nvPr/>
        </p:nvPicPr>
        <p:blipFill>
          <a:blip r:embed="rId1"/>
          <a:stretch/>
        </p:blipFill>
        <p:spPr>
          <a:xfrm>
            <a:off x="1370520" y="829440"/>
            <a:ext cx="6402600" cy="410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algn="ctr">
              <a:lnSpc>
                <a:spcPct val="115000"/>
              </a:lnSpc>
            </a:pPr>
            <a:r>
              <a:rPr b="1" lang="uk-UA" sz="2400" spc="-1" strike="noStrike">
                <a:solidFill>
                  <a:srgbClr val="0b5394"/>
                </a:solidFill>
                <a:latin typeface="Roboto"/>
                <a:ea typeface="Roboto"/>
              </a:rPr>
              <a:t>Назви металевих конструкційних матеріалів</a:t>
            </a:r>
            <a:br/>
            <a:br/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Google Shape;89;p18" descr=""/>
          <p:cNvPicPr/>
          <p:nvPr/>
        </p:nvPicPr>
        <p:blipFill>
          <a:blip r:embed="rId1"/>
          <a:stretch/>
        </p:blipFill>
        <p:spPr>
          <a:xfrm>
            <a:off x="277560" y="1640880"/>
            <a:ext cx="8588520" cy="2052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371160" y="246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p>
            <a:pPr algn="ctr">
              <a:lnSpc>
                <a:spcPct val="100000"/>
              </a:lnSpc>
            </a:pPr>
            <a:r>
              <a:rPr b="1" lang="uk-UA" sz="2420" spc="-1" strike="noStrike">
                <a:solidFill>
                  <a:srgbClr val="0b5394"/>
                </a:solidFill>
                <a:latin typeface="Arial"/>
                <a:ea typeface="Arial"/>
              </a:rPr>
              <a:t>Вироби з металів</a:t>
            </a:r>
            <a:endParaRPr b="0" lang="uk-UA" sz="24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Google Shape;95;p19" descr=""/>
          <p:cNvPicPr/>
          <p:nvPr/>
        </p:nvPicPr>
        <p:blipFill>
          <a:blip r:embed="rId1"/>
          <a:stretch/>
        </p:blipFill>
        <p:spPr>
          <a:xfrm>
            <a:off x="446040" y="819360"/>
            <a:ext cx="8137080" cy="2096640"/>
          </a:xfrm>
          <a:prstGeom prst="rect">
            <a:avLst/>
          </a:prstGeom>
          <a:ln>
            <a:noFill/>
          </a:ln>
        </p:spPr>
      </p:pic>
      <p:pic>
        <p:nvPicPr>
          <p:cNvPr id="96" name="Google Shape;96;p19" descr=""/>
          <p:cNvPicPr/>
          <p:nvPr/>
        </p:nvPicPr>
        <p:blipFill>
          <a:blip r:embed="rId2"/>
          <a:stretch/>
        </p:blipFill>
        <p:spPr>
          <a:xfrm>
            <a:off x="572400" y="2983320"/>
            <a:ext cx="8223480" cy="209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42000"/>
          </a:bodyPr>
          <a:p>
            <a:pPr algn="ctr">
              <a:lnSpc>
                <a:spcPct val="100000"/>
              </a:lnSpc>
            </a:pPr>
            <a:r>
              <a:rPr b="1" lang="uk-UA" sz="2420" spc="-1" strike="noStrike">
                <a:solidFill>
                  <a:srgbClr val="0b5394"/>
                </a:solidFill>
                <a:latin typeface="Arial"/>
                <a:ea typeface="Arial"/>
              </a:rPr>
              <a:t>Вироби з металів</a:t>
            </a:r>
            <a:br/>
            <a:endParaRPr b="0" lang="uk-UA" sz="24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" name="Google Shape;102;p20" descr=""/>
          <p:cNvPicPr/>
          <p:nvPr/>
        </p:nvPicPr>
        <p:blipFill>
          <a:blip r:embed="rId1"/>
          <a:stretch/>
        </p:blipFill>
        <p:spPr>
          <a:xfrm>
            <a:off x="101880" y="1449360"/>
            <a:ext cx="8939880" cy="2881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11760" y="236880"/>
            <a:ext cx="283068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p>
            <a:pPr algn="ctr">
              <a:lnSpc>
                <a:spcPct val="100000"/>
              </a:lnSpc>
            </a:pPr>
            <a:r>
              <a:rPr b="1" lang="uk-UA" sz="2420" spc="-1" strike="noStrike">
                <a:solidFill>
                  <a:srgbClr val="0b5394"/>
                </a:solidFill>
                <a:latin typeface="Arial"/>
                <a:ea typeface="Arial"/>
              </a:rPr>
              <a:t>Деревина</a:t>
            </a:r>
            <a:endParaRPr b="0" lang="uk-UA" sz="24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103680" y="1251000"/>
            <a:ext cx="2929680" cy="2794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61000"/>
          </a:bodyPr>
          <a:p>
            <a:pPr algn="just">
              <a:lnSpc>
                <a:spcPct val="115000"/>
              </a:lnSpc>
              <a:spcAft>
                <a:spcPts val="1199"/>
              </a:spcAft>
            </a:pPr>
            <a:r>
              <a:rPr b="0" lang="uk-UA" sz="1600" spc="-1" strike="noStrike">
                <a:solidFill>
                  <a:srgbClr val="292b2c"/>
                </a:solidFill>
                <a:latin typeface="Roboto"/>
                <a:ea typeface="Roboto"/>
              </a:rPr>
              <a:t>Деревину як природний конструкційний матеріал отримують зі стовбурів дерев унаслідок розпилювання їх на частини. Цінність різних видів деревини полягає в їхній міцності, довговічності та неповторності малюнку.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Google Shape;109;p21" descr=""/>
          <p:cNvPicPr/>
          <p:nvPr/>
        </p:nvPicPr>
        <p:blipFill>
          <a:blip r:embed="rId1"/>
          <a:stretch/>
        </p:blipFill>
        <p:spPr>
          <a:xfrm>
            <a:off x="3314880" y="75600"/>
            <a:ext cx="5626440" cy="4992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Trio_Office/6.2.8.2$Windows_x86 LibreOffice_project/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uk-UA</dc:language>
  <cp:lastModifiedBy/>
  <cp:revision>0</cp:revision>
  <dc:subject/>
  <dc:title/>
</cp:coreProperties>
</file>