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87" r:id="rId3"/>
    <p:sldId id="294" r:id="rId4"/>
    <p:sldId id="295" r:id="rId5"/>
    <p:sldId id="273" r:id="rId6"/>
    <p:sldId id="299" r:id="rId7"/>
    <p:sldId id="300" r:id="rId8"/>
    <p:sldId id="304" r:id="rId9"/>
    <p:sldId id="303" r:id="rId10"/>
    <p:sldId id="298" r:id="rId11"/>
    <p:sldId id="305" r:id="rId12"/>
    <p:sldId id="302" r:id="rId13"/>
    <p:sldId id="306" r:id="rId14"/>
    <p:sldId id="307" r:id="rId15"/>
    <p:sldId id="311" r:id="rId16"/>
    <p:sldId id="308" r:id="rId17"/>
    <p:sldId id="310" r:id="rId18"/>
    <p:sldId id="312" r:id="rId19"/>
    <p:sldId id="313" r:id="rId20"/>
  </p:sldIdLst>
  <p:sldSz cx="9144000" cy="6858000" type="screen4x3"/>
  <p:notesSz cx="6858000" cy="9945688"/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4604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23.03.2025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2492896"/>
            <a:ext cx="5040560" cy="1440160"/>
          </a:xfrm>
        </p:spPr>
        <p:txBody>
          <a:bodyPr/>
          <a:lstStyle>
            <a:lvl1pPr>
              <a:defRPr b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B5E5D-444A-415E-8B9E-625C4409AD0F}" type="datetimeFigureOut">
              <a:rPr lang="uk-UA" smtClean="0"/>
              <a:t>23.03.2025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2152D-BF50-4D96-95CB-7F06783639F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272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4A1F6A-164B-43BA-A19E-4AE6BB502A21}" type="slidenum">
              <a:rPr lang="ru-RU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ru-RU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63345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idx="1"/>
          </p:nvPr>
        </p:nvSpPr>
        <p:spPr>
          <a:xfrm>
            <a:off x="1763688" y="1484784"/>
            <a:ext cx="7380312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6633457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3688" y="1484784"/>
            <a:ext cx="7380312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23.03.2025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4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3.jpeg"/><Relationship Id="rId11" Type="http://schemas.openxmlformats.org/officeDocument/2006/relationships/image" Target="../media/image22.png"/><Relationship Id="rId5" Type="http://schemas.openxmlformats.org/officeDocument/2006/relationships/image" Target="../media/image32.jpeg"/><Relationship Id="rId10" Type="http://schemas.openxmlformats.org/officeDocument/2006/relationships/image" Target="../media/image21.gif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78362" y="188640"/>
            <a:ext cx="5214118" cy="5184576"/>
          </a:xfrm>
        </p:spPr>
        <p:txBody>
          <a:bodyPr>
            <a:noAutofit/>
          </a:bodyPr>
          <a:lstStyle/>
          <a:p>
            <a:r>
              <a:rPr lang="uk-UA" sz="4000" i="1" dirty="0">
                <a:effectLst/>
              </a:rPr>
              <a:t>Інтерактивні вправи для розвитку творчих здібностей учнів на </a:t>
            </a:r>
            <a:r>
              <a:rPr lang="uk-UA" sz="4000" i="1" dirty="0" err="1">
                <a:effectLst/>
              </a:rPr>
              <a:t>уроках</a:t>
            </a:r>
            <a:r>
              <a:rPr lang="uk-UA" sz="4000" i="1" dirty="0">
                <a:effectLst/>
              </a:rPr>
              <a:t> української мови та літератури</a:t>
            </a:r>
            <a:r>
              <a:rPr lang="ru-RU" sz="4000" dirty="0">
                <a:effectLst/>
              </a:rPr>
              <a:t/>
            </a:r>
            <a:br>
              <a:rPr lang="ru-RU" sz="4000" dirty="0">
                <a:effectLst/>
              </a:rPr>
            </a:br>
            <a:endParaRPr lang="ru-RU" sz="4000" b="1" dirty="0"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37840"/>
            <a:ext cx="6633457" cy="1008112"/>
          </a:xfrm>
        </p:spPr>
        <p:txBody>
          <a:bodyPr/>
          <a:lstStyle/>
          <a:p>
            <a:r>
              <a:rPr lang="uk-UA" dirty="0" smtClean="0"/>
              <a:t>Понятійна таблиця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122709" y="404664"/>
            <a:ext cx="7992887" cy="5605379"/>
          </a:xfrm>
          <a:prstGeom prst="horizontalScroll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72072" y="1133128"/>
            <a:ext cx="7380312" cy="3528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2"/>
          <a:srcRect t="14280"/>
          <a:stretch/>
        </p:blipFill>
        <p:spPr>
          <a:xfrm>
            <a:off x="2050007" y="1813632"/>
            <a:ext cx="6410425" cy="3241308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763688" y="741896"/>
            <a:ext cx="7380312" cy="448730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3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Сенкан</a:t>
            </a:r>
            <a:r>
              <a:rPr lang="uk-UA" dirty="0" smtClean="0"/>
              <a:t> із таємницею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1268760"/>
            <a:ext cx="7353537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 smtClean="0"/>
              <a:t> …………………..</a:t>
            </a:r>
          </a:p>
          <a:p>
            <a:pPr marL="0" indent="0">
              <a:buNone/>
            </a:pPr>
            <a:r>
              <a:rPr lang="uk-UA" dirty="0" smtClean="0"/>
              <a:t>Сміливий, турботливий.</a:t>
            </a:r>
          </a:p>
          <a:p>
            <a:pPr marL="0" indent="0">
              <a:buNone/>
            </a:pPr>
            <a:r>
              <a:rPr lang="uk-UA" dirty="0" smtClean="0"/>
              <a:t>Бореться, захищає, визволяє.</a:t>
            </a:r>
          </a:p>
          <a:p>
            <a:pPr marL="0" indent="0">
              <a:buNone/>
            </a:pPr>
            <a:r>
              <a:rPr lang="uk-UA" dirty="0" smtClean="0"/>
              <a:t>Вовк Барвінок – його помічник.</a:t>
            </a:r>
          </a:p>
          <a:p>
            <a:pPr marL="0" indent="0">
              <a:buNone/>
            </a:pPr>
            <a:r>
              <a:rPr lang="uk-UA" dirty="0" smtClean="0"/>
              <a:t>Лицар.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b="1" i="1" dirty="0" smtClean="0">
                <a:solidFill>
                  <a:srgbClr val="3399FF"/>
                </a:solidFill>
              </a:rPr>
              <a:t>                 Ключ: Швайка (</a:t>
            </a:r>
            <a:r>
              <a:rPr lang="uk-UA" b="1" i="1" dirty="0" err="1" smtClean="0">
                <a:solidFill>
                  <a:srgbClr val="3399FF"/>
                </a:solidFill>
              </a:rPr>
              <a:t>В.Рутківський</a:t>
            </a:r>
            <a:r>
              <a:rPr lang="uk-UA" b="1" i="1" dirty="0" smtClean="0">
                <a:solidFill>
                  <a:srgbClr val="3399FF"/>
                </a:solidFill>
              </a:rPr>
              <a:t> </a:t>
            </a:r>
          </a:p>
          <a:p>
            <a:pPr marL="0" indent="0">
              <a:buNone/>
            </a:pPr>
            <a:r>
              <a:rPr lang="uk-UA" b="1" i="1" dirty="0" smtClean="0">
                <a:solidFill>
                  <a:srgbClr val="3399FF"/>
                </a:solidFill>
              </a:rPr>
              <a:t>                 «Джури козака Швайки»)</a:t>
            </a:r>
            <a:endParaRPr lang="ru-RU" b="1" i="1" dirty="0">
              <a:solidFill>
                <a:srgbClr val="3399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1484784"/>
            <a:ext cx="2084864" cy="180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F54C729-7D16-1E2C-55D3-28E0F131FA8E}"/>
              </a:ext>
            </a:extLst>
          </p:cNvPr>
          <p:cNvSpPr txBox="1"/>
          <p:nvPr/>
        </p:nvSpPr>
        <p:spPr>
          <a:xfrm>
            <a:off x="971600" y="1772816"/>
            <a:ext cx="77145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Запишіть</a:t>
            </a:r>
            <a:r>
              <a:rPr lang="ru-RU" sz="2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BF1F45-808C-C510-412A-F75A1E76DF93}"/>
              </a:ext>
            </a:extLst>
          </p:cNvPr>
          <p:cNvSpPr txBox="1"/>
          <p:nvPr/>
        </p:nvSpPr>
        <p:spPr>
          <a:xfrm>
            <a:off x="971600" y="2492896"/>
            <a:ext cx="771459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речі (факти, поняття, явища), які були новими.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58954A4-FEA4-1508-83BA-5E498F571CAC}"/>
              </a:ext>
            </a:extLst>
          </p:cNvPr>
          <p:cNvSpPr txBox="1"/>
          <p:nvPr/>
        </p:nvSpPr>
        <p:spPr>
          <a:xfrm>
            <a:off x="971600" y="3212976"/>
            <a:ext cx="7714593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речі (факти, поняття, явища), що видалися цікавими, незвичайними.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BBC157-7273-21F1-D432-3F1A06672BD8}"/>
              </a:ext>
            </a:extLst>
          </p:cNvPr>
          <p:cNvSpPr txBox="1"/>
          <p:nvPr/>
        </p:nvSpPr>
        <p:spPr>
          <a:xfrm>
            <a:off x="971600" y="4437112"/>
            <a:ext cx="7714593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річ (факт, поняття, явище), що зможете використати в майбутньому.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979712" y="188640"/>
            <a:ext cx="6048672" cy="1512168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chemeClr val="accent3"/>
                </a:solidFill>
              </a:rPr>
              <a:t>3-2-1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3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61515B-7551-3DD7-1CE9-5FBF4F83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61915"/>
            <a:ext cx="8229600" cy="775913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ЛІНА КОСТЕНКО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1B9202E3-939C-4878-43D0-ABF2172B637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84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3748336342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3910350963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1427349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Хто вона?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Яка вона?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Запишіть три цікавих факти про письменницю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55903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  <a:p>
                      <a:endParaRPr lang="x-none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87548574"/>
                  </a:ext>
                </a:extLst>
              </a:tr>
            </a:tbl>
          </a:graphicData>
        </a:graphic>
      </p:graphicFrame>
      <p:pic>
        <p:nvPicPr>
          <p:cNvPr id="5" name="Рисунок 34" descr="Опис : Результат пошуку зображень">
            <a:extLst>
              <a:ext uri="{FF2B5EF4-FFF2-40B4-BE49-F238E27FC236}">
                <a16:creationId xmlns="" xmlns:a16="http://schemas.microsoft.com/office/drawing/2014/main" id="{BF709B51-5DEB-1981-1A0A-2D04673C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8"/>
          <a:stretch>
            <a:fillRect/>
          </a:stretch>
        </p:blipFill>
        <p:spPr bwMode="auto">
          <a:xfrm>
            <a:off x="755576" y="2924944"/>
            <a:ext cx="1296144" cy="16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3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9200"/>
            <a:ext cx="6633457" cy="1008112"/>
          </a:xfrm>
        </p:spPr>
        <p:txBody>
          <a:bodyPr>
            <a:normAutofit/>
          </a:bodyPr>
          <a:lstStyle/>
          <a:p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Асоціативні вікна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Прямокутник 4"/>
          <p:cNvSpPr/>
          <p:nvPr/>
        </p:nvSpPr>
        <p:spPr>
          <a:xfrm>
            <a:off x="428037" y="1444995"/>
            <a:ext cx="4235294" cy="254324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dirty="0"/>
          </a:p>
        </p:txBody>
      </p:sp>
      <p:sp>
        <p:nvSpPr>
          <p:cNvPr id="8" name="Rectangle 39"/>
          <p:cNvSpPr txBox="1">
            <a:spLocks noChangeArrowheads="1"/>
          </p:cNvSpPr>
          <p:nvPr/>
        </p:nvSpPr>
        <p:spPr>
          <a:xfrm>
            <a:off x="453127" y="2466789"/>
            <a:ext cx="4176464" cy="1511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СТРАХ –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uk-UA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це внутрішнє почуття, </a:t>
            </a:r>
            <a:r>
              <a:rPr lang="ru-RU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природна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реакція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ru-RU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uk-UA" dirty="0">
              <a:solidFill>
                <a:srgbClr val="0000FF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467544" y="1556792"/>
            <a:ext cx="42941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/>
              <a:t>Поясни </a:t>
            </a:r>
            <a:r>
              <a:rPr lang="ru-RU" sz="2800" dirty="0" err="1"/>
              <a:t>лексичне</a:t>
            </a:r>
            <a:r>
              <a:rPr lang="ru-RU" sz="2800" dirty="0"/>
              <a:t> </a:t>
            </a:r>
            <a:r>
              <a:rPr lang="ru-RU" sz="2800" dirty="0" err="1"/>
              <a:t>значення</a:t>
            </a:r>
            <a:endParaRPr lang="ru-RU" sz="2800" dirty="0"/>
          </a:p>
          <a:p>
            <a:pPr algn="ctr"/>
            <a:r>
              <a:rPr lang="ru-RU" sz="2800" dirty="0"/>
              <a:t> слова СТРАХ 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4650439" y="1454161"/>
            <a:ext cx="4176464" cy="25264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85177" y="1363732"/>
            <a:ext cx="4241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Намалюй символ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63" y="2016258"/>
            <a:ext cx="18113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кутник 12"/>
          <p:cNvSpPr/>
          <p:nvPr/>
        </p:nvSpPr>
        <p:spPr>
          <a:xfrm>
            <a:off x="467544" y="4005064"/>
            <a:ext cx="4176464" cy="244827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7544" y="4005064"/>
            <a:ext cx="410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Напиши асоціації до слова СТРАХ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478403" y="5244201"/>
            <a:ext cx="412591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err="1"/>
              <a:t>Переляк</a:t>
            </a:r>
            <a:r>
              <a:rPr lang="ru-RU" sz="2400" i="1" dirty="0"/>
              <a:t>, </a:t>
            </a:r>
            <a:r>
              <a:rPr lang="ru-RU" sz="2400" i="1" dirty="0" err="1"/>
              <a:t>тремтіння</a:t>
            </a:r>
            <a:r>
              <a:rPr lang="ru-RU" sz="2400" i="1" dirty="0"/>
              <a:t>, </a:t>
            </a:r>
            <a:r>
              <a:rPr lang="ru-RU" sz="2400" i="1" dirty="0" err="1"/>
              <a:t>сльози</a:t>
            </a:r>
            <a:r>
              <a:rPr lang="ru-RU" sz="2400" i="1" dirty="0"/>
              <a:t>, </a:t>
            </a:r>
            <a:r>
              <a:rPr lang="ru-RU" sz="2400" i="1" dirty="0" err="1"/>
              <a:t>несподіванка</a:t>
            </a:r>
            <a:r>
              <a:rPr lang="ru-RU" sz="2400" i="1" dirty="0"/>
              <a:t>, горе, </a:t>
            </a:r>
            <a:r>
              <a:rPr lang="ru-RU" sz="2400" i="1" dirty="0" err="1"/>
              <a:t>розпач</a:t>
            </a:r>
            <a:r>
              <a:rPr lang="ru-RU" sz="2400" i="1" dirty="0"/>
              <a:t>, </a:t>
            </a:r>
            <a:r>
              <a:rPr lang="ru-RU" sz="2400" i="1" dirty="0" err="1"/>
              <a:t>смуток</a:t>
            </a:r>
            <a:r>
              <a:rPr lang="ru-RU" sz="2400" i="1" dirty="0"/>
              <a:t>, плач…</a:t>
            </a:r>
            <a:endParaRPr lang="uk-UA" sz="2400" i="1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4650439" y="3980649"/>
            <a:ext cx="4176464" cy="2448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86443" y="4027851"/>
            <a:ext cx="4104456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Напиши протилежні асоціації</a:t>
            </a:r>
          </a:p>
        </p:txBody>
      </p:sp>
      <p:sp>
        <p:nvSpPr>
          <p:cNvPr id="12" name="Прямокутник 11"/>
          <p:cNvSpPr/>
          <p:nvPr/>
        </p:nvSpPr>
        <p:spPr>
          <a:xfrm>
            <a:off x="4658786" y="5244201"/>
            <a:ext cx="415976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 err="1"/>
              <a:t>Щастя</a:t>
            </a:r>
            <a:r>
              <a:rPr lang="ru-RU" sz="2400" i="1" dirty="0"/>
              <a:t>, </a:t>
            </a:r>
            <a:r>
              <a:rPr lang="ru-RU" sz="2400" i="1" dirty="0" err="1"/>
              <a:t>задоволення</a:t>
            </a:r>
            <a:r>
              <a:rPr lang="ru-RU" sz="2400" i="1" dirty="0"/>
              <a:t>, </a:t>
            </a:r>
            <a:r>
              <a:rPr lang="ru-RU" sz="2400" i="1" dirty="0" err="1"/>
              <a:t>усмішка</a:t>
            </a:r>
            <a:r>
              <a:rPr lang="ru-RU" sz="2400" i="1" dirty="0"/>
              <a:t>, </a:t>
            </a:r>
            <a:r>
              <a:rPr lang="ru-RU" sz="2400" i="1" dirty="0" err="1"/>
              <a:t>втіха</a:t>
            </a:r>
            <a:r>
              <a:rPr lang="ru-RU" sz="2400" i="1" dirty="0"/>
              <a:t>, </a:t>
            </a:r>
            <a:r>
              <a:rPr lang="ru-RU" sz="2400" i="1" dirty="0" err="1"/>
              <a:t>сміх</a:t>
            </a:r>
            <a:r>
              <a:rPr lang="ru-RU" sz="2400" i="1" dirty="0"/>
              <a:t>, добро, </a:t>
            </a:r>
            <a:r>
              <a:rPr lang="ru-RU" sz="2400" i="1" dirty="0" err="1"/>
              <a:t>подарунок</a:t>
            </a:r>
            <a:r>
              <a:rPr lang="ru-RU" sz="2400" i="1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86435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Інтерактивні робочі аркуші, плакати, </a:t>
            </a:r>
            <a:r>
              <a:rPr lang="uk-UA" dirty="0" err="1" smtClean="0"/>
              <a:t>фейсбук</a:t>
            </a:r>
            <a:r>
              <a:rPr lang="uk-UA" dirty="0" smtClean="0"/>
              <a:t>-сторінки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3800" b="3800"/>
          <a:stretch/>
        </p:blipFill>
        <p:spPr>
          <a:xfrm>
            <a:off x="0" y="1520645"/>
            <a:ext cx="4082823" cy="53373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850" y="2276872"/>
            <a:ext cx="5060904" cy="35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88640"/>
            <a:ext cx="60121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Друдли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це чорно-білі картинки-загадки, дивлячись на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які,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абсолютно точно не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скажеш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 там зображено. </a:t>
            </a:r>
            <a:endParaRPr lang="uk-UA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Мета: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образного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мислення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творчих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здібностей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уяви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вчусь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бачити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незвичайне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звичайному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algn="ctr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3370">
            <a:off x="6630290" y="1894400"/>
            <a:ext cx="2112817" cy="2641021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6498636"/>
            <a:ext cx="216024" cy="21602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283236" y="137998"/>
            <a:ext cx="6048672" cy="1152128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err="1" smtClean="0">
                <a:solidFill>
                  <a:schemeClr val="accent3"/>
                </a:solidFill>
              </a:rPr>
              <a:t>Друдли</a:t>
            </a:r>
            <a:r>
              <a:rPr lang="uk-UA" sz="3600" b="1" i="1" dirty="0" smtClean="0">
                <a:solidFill>
                  <a:schemeClr val="accent3"/>
                </a:solidFill>
              </a:rPr>
              <a:t>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  <p:pic>
        <p:nvPicPr>
          <p:cNvPr id="7" name="Рисунок 6" descr="http://pro444.ru/wp-content/uploads/2014/12/droodles.jpg"/>
          <p:cNvPicPr/>
          <p:nvPr/>
        </p:nvPicPr>
        <p:blipFill>
          <a:blip r:embed="rId6" cstate="print"/>
          <a:srcRect l="2069" t="8591" r="71034" b="58419"/>
          <a:stretch>
            <a:fillRect/>
          </a:stretch>
        </p:blipFill>
        <p:spPr bwMode="auto">
          <a:xfrm rot="19613218">
            <a:off x="462838" y="352719"/>
            <a:ext cx="165618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70569">
            <a:off x="872768" y="1823963"/>
            <a:ext cx="1934487" cy="15980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11599">
            <a:off x="2835019" y="5075675"/>
            <a:ext cx="1529833" cy="14327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52629">
            <a:off x="4670000" y="4955447"/>
            <a:ext cx="1682977" cy="16147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55972">
            <a:off x="6658691" y="5164771"/>
            <a:ext cx="1516076" cy="15160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05406">
            <a:off x="7435660" y="3994409"/>
            <a:ext cx="1536725" cy="15219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5364" y="3295964"/>
            <a:ext cx="2646436" cy="35285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/>
          <p:cNvPicPr/>
          <p:nvPr/>
        </p:nvPicPr>
        <p:blipFill>
          <a:blip r:embed="rId13"/>
          <a:stretch>
            <a:fillRect/>
          </a:stretch>
        </p:blipFill>
        <p:spPr>
          <a:xfrm rot="1959323">
            <a:off x="2263112" y="3989095"/>
            <a:ext cx="1363102" cy="13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7028">
        <p14:glitter pattern="hexagon"/>
      </p:transition>
    </mc:Choice>
    <mc:Fallback xmlns="">
      <p:transition spd="slow" advTm="27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  <p:extLst mod="1">
    <p:ext uri="{E180D4A7-C9FB-4DFB-919C-405C955672EB}">
      <p14:showEvtLst xmlns:p14="http://schemas.microsoft.com/office/powerpoint/2010/main">
        <p14:playEvt time="0" objId="5"/>
        <p14:stopEvt time="27028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3728" y="26064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IMG_20181023_074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51" y="490867"/>
            <a:ext cx="2640000" cy="19800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6" name="Рисунок 5" descr="IMG_20181023_074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280" y="2641928"/>
            <a:ext cx="2640000" cy="19800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7" name="Рисунок 6" descr="IMG_20181023_075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4787741"/>
            <a:ext cx="2640000" cy="19800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8" name="Рисунок 7" descr="IMG_20181023_0750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9747" y="752189"/>
            <a:ext cx="2640000" cy="19800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9" name="Рисунок 8" descr="IMG_20181023_07502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27776" y="4660889"/>
            <a:ext cx="2640000" cy="1980000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" name="Рисунок 9" descr="IMG_20181023_07503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0987" y="2755059"/>
            <a:ext cx="2640000" cy="198000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3746328" y="2248028"/>
            <a:ext cx="21721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і дерева, гори, веселі чоловічки, люди та тварини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4120" y="413048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побачити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друдлах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6317">
            <a:off x="4721243" y="4787740"/>
            <a:ext cx="1584000" cy="198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2538">
            <a:off x="2837629" y="1016344"/>
            <a:ext cx="1870483" cy="23381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67776" y="652252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8723">
        <p14:glitter pattern="hexagon"/>
      </p:transition>
    </mc:Choice>
    <mc:Fallback xmlns="">
      <p:transition spd="slow" advTm="8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8723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40415"/>
          <a:stretch/>
        </p:blipFill>
        <p:spPr>
          <a:xfrm>
            <a:off x="1989919" y="2976614"/>
            <a:ext cx="7105770" cy="3861527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555776" y="161835"/>
            <a:ext cx="5760640" cy="864096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chemeClr val="accent3"/>
                </a:solidFill>
              </a:rPr>
              <a:t>Рефлексія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80830"/>
          <a:stretch/>
        </p:blipFill>
        <p:spPr>
          <a:xfrm>
            <a:off x="3041281" y="1052736"/>
            <a:ext cx="4789630" cy="837391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9712" y="2078767"/>
            <a:ext cx="6633457" cy="1008112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Уявіть, що ми сьогодні мандрували у Всесвіті. Висловіть свої враження від уроку, коротко охарактеризувавши кожну з трьох планет.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2555776" y="173298"/>
            <a:ext cx="5760640" cy="864096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chemeClr val="accent3"/>
                </a:solidFill>
              </a:rPr>
              <a:t>Рефлексія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17D8A6-C269-403A-8FF8-BA888947D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410527" y="4739256"/>
            <a:ext cx="1593197" cy="11421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A5DCB88-A1A0-493C-AF10-273FCE9433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3607843" y="2746764"/>
            <a:ext cx="1593197" cy="11271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0100A0-A393-4EBE-9CB6-0AB8E9C1C2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009185" y="2787499"/>
            <a:ext cx="1593197" cy="11079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0BB0F78-7180-481A-9219-4CBB69DAE4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410527" y="2746764"/>
            <a:ext cx="1593197" cy="11415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62CE869-787C-48A0-97CE-967DD2892A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3607843" y="4739256"/>
            <a:ext cx="1593197" cy="113498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7139835-1AB3-4749-BB68-F6BF3A6984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009185" y="4746433"/>
            <a:ext cx="1593197" cy="1142164"/>
          </a:xfrm>
          <a:prstGeom prst="rect">
            <a:avLst/>
          </a:prstGeom>
        </p:spPr>
      </p:pic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xmlns="" id="{CA489E96-B8F8-4851-A7AD-8CF2255369CD}"/>
              </a:ext>
            </a:extLst>
          </p:cNvPr>
          <p:cNvGrpSpPr/>
          <p:nvPr/>
        </p:nvGrpSpPr>
        <p:grpSpPr>
          <a:xfrm>
            <a:off x="418720" y="1947160"/>
            <a:ext cx="1593197" cy="1941158"/>
            <a:chOff x="950415" y="1443643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24F61C29-BF47-4150-B107-36EF2DD8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415" y="1443643"/>
              <a:ext cx="2124262" cy="25882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C820370E-1E17-4B32-A275-8EA1D2E09AAC}"/>
                </a:ext>
              </a:extLst>
            </p:cNvPr>
            <p:cNvSpPr txBox="1"/>
            <p:nvPr/>
          </p:nvSpPr>
          <p:spPr>
            <a:xfrm>
              <a:off x="1290278" y="1605592"/>
              <a:ext cx="1429972" cy="150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350" b="1" dirty="0"/>
                <a:t>Сьогодні </a:t>
              </a:r>
            </a:p>
            <a:p>
              <a:pPr algn="ctr"/>
              <a:r>
                <a:rPr lang="uk-UA" sz="1350" b="1" dirty="0"/>
                <a:t>на уроці </a:t>
              </a:r>
            </a:p>
            <a:p>
              <a:pPr algn="ctr"/>
              <a:r>
                <a:rPr lang="uk-UA" sz="1350" b="1" dirty="0"/>
                <a:t>я навчився/</a:t>
              </a:r>
            </a:p>
            <a:p>
              <a:pPr algn="ctr"/>
              <a:r>
                <a:rPr lang="uk-UA" sz="1350" b="1" dirty="0"/>
                <a:t>навчилася…</a:t>
              </a:r>
              <a:endParaRPr lang="ru-RU" sz="1350" b="1" dirty="0"/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xmlns="" id="{42A13BE7-E7E6-4B48-9408-C698A80B67FE}"/>
              </a:ext>
            </a:extLst>
          </p:cNvPr>
          <p:cNvGrpSpPr/>
          <p:nvPr/>
        </p:nvGrpSpPr>
        <p:grpSpPr>
          <a:xfrm>
            <a:off x="2009185" y="1954337"/>
            <a:ext cx="1593197" cy="1941158"/>
            <a:chOff x="4656229" y="1453212"/>
            <a:chExt cx="2124262" cy="258821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0F1B0DF9-DD90-4F46-AB8F-CA56E820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BC68282-42AB-4F57-8371-D14D3FCD3630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1508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1350" dirty="0"/>
                <a:t>На уроці</a:t>
              </a:r>
            </a:p>
            <a:p>
              <a:r>
                <a:rPr lang="uk-UA" sz="1350" dirty="0"/>
                <a:t>я</a:t>
              </a:r>
              <a:r>
                <a:rPr lang="en-US" sz="1350" dirty="0"/>
                <a:t> </a:t>
              </a:r>
              <a:r>
                <a:rPr lang="uk-UA" sz="1350" dirty="0"/>
                <a:t>запам’ятав/</a:t>
              </a:r>
            </a:p>
            <a:p>
              <a:r>
                <a:rPr lang="uk-UA" sz="1350" dirty="0"/>
                <a:t>запам’ятала…</a:t>
              </a:r>
              <a:endParaRPr lang="ru-RU" sz="1350" dirty="0"/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xmlns="" id="{8CB3AF60-A13B-4E51-915C-A3E0EB594153}"/>
              </a:ext>
            </a:extLst>
          </p:cNvPr>
          <p:cNvGrpSpPr/>
          <p:nvPr/>
        </p:nvGrpSpPr>
        <p:grpSpPr>
          <a:xfrm>
            <a:off x="3610574" y="1932803"/>
            <a:ext cx="1593197" cy="1941158"/>
            <a:chOff x="8728843" y="1443642"/>
            <a:chExt cx="2124262" cy="258821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C5F54832-FC68-4241-B976-176548F2E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474237E-D839-4F80-8AEB-8BF2581EA354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1350" dirty="0"/>
                <a:t>Найкраще </a:t>
              </a:r>
            </a:p>
            <a:p>
              <a:r>
                <a:rPr lang="uk-UA" sz="1350" dirty="0"/>
                <a:t>мені вдалося…</a:t>
              </a:r>
              <a:endParaRPr lang="ru-RU" sz="1350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xmlns="" id="{A6545C15-6A3E-4815-B3F6-012C0514CF6D}"/>
              </a:ext>
            </a:extLst>
          </p:cNvPr>
          <p:cNvGrpSpPr/>
          <p:nvPr/>
        </p:nvGrpSpPr>
        <p:grpSpPr>
          <a:xfrm>
            <a:off x="410527" y="3940261"/>
            <a:ext cx="1593197" cy="1941158"/>
            <a:chOff x="1062120" y="4120252"/>
            <a:chExt cx="2124262" cy="2588211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xmlns="" id="{9D5848BC-14AE-4A6C-B0EB-EF3ACCB72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ED202CF2-9366-465B-AF91-D998C2825F3D}"/>
                </a:ext>
              </a:extLst>
            </p:cNvPr>
            <p:cNvSpPr txBox="1"/>
            <p:nvPr/>
          </p:nvSpPr>
          <p:spPr>
            <a:xfrm>
              <a:off x="1338895" y="4310292"/>
              <a:ext cx="150034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1350" dirty="0" smtClean="0"/>
                <a:t>Найбільше мені </a:t>
              </a:r>
              <a:r>
                <a:rPr lang="uk-UA" sz="1200" dirty="0"/>
                <a:t>сподобалося…</a:t>
              </a:r>
              <a:endParaRPr lang="ru-RU" sz="1200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xmlns="" id="{96D680E9-CBAE-43B1-BA3D-8263BC6A5D5E}"/>
              </a:ext>
            </a:extLst>
          </p:cNvPr>
          <p:cNvGrpSpPr/>
          <p:nvPr/>
        </p:nvGrpSpPr>
        <p:grpSpPr>
          <a:xfrm>
            <a:off x="2009185" y="3943406"/>
            <a:ext cx="1593197" cy="1941159"/>
            <a:chOff x="4619984" y="4110680"/>
            <a:chExt cx="2124263" cy="258821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xmlns="" id="{4E4F9354-06A4-471F-8903-C21D8516F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D3B535E-1125-47C5-B5C8-8746D12E2066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1350" dirty="0"/>
                <a:t>Урок </a:t>
              </a:r>
            </a:p>
            <a:p>
              <a:r>
                <a:rPr lang="uk-UA" sz="1350" dirty="0"/>
                <a:t>завершую з настроєм…</a:t>
              </a:r>
              <a:endParaRPr lang="ru-RU" sz="1350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xmlns="" id="{E32E7154-D4EC-4AF5-BB83-BC0A98FD3098}"/>
              </a:ext>
            </a:extLst>
          </p:cNvPr>
          <p:cNvGrpSpPr/>
          <p:nvPr/>
        </p:nvGrpSpPr>
        <p:grpSpPr>
          <a:xfrm>
            <a:off x="3611837" y="3926428"/>
            <a:ext cx="1593197" cy="1947813"/>
            <a:chOff x="8728843" y="4110680"/>
            <a:chExt cx="2124263" cy="258821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183118CA-F0A0-4D93-8AA4-7F7F28AB9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B73B3C2-5873-407B-ADFE-E8D4EF80BD35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74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1350" dirty="0"/>
                <a:t>Труднощі виникали…</a:t>
              </a:r>
              <a:endParaRPr lang="ru-RU" sz="1350" dirty="0"/>
            </a:p>
          </p:txBody>
        </p:sp>
      </p:grpSp>
      <p:sp>
        <p:nvSpPr>
          <p:cNvPr id="52" name="Бульбашка прямої мови: прямокутна з округленими кутами 51">
            <a:extLst>
              <a:ext uri="{FF2B5EF4-FFF2-40B4-BE49-F238E27FC236}">
                <a16:creationId xmlns:a16="http://schemas.microsoft.com/office/drawing/2014/main" xmlns="" id="{5718B739-797B-4106-B651-4F68DA21A789}"/>
              </a:ext>
            </a:extLst>
          </p:cNvPr>
          <p:cNvSpPr/>
          <p:nvPr/>
        </p:nvSpPr>
        <p:spPr>
          <a:xfrm>
            <a:off x="5724128" y="3384152"/>
            <a:ext cx="3269344" cy="692498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</a:t>
            </a:r>
            <a:r>
              <a:rPr lang="uk-UA" sz="1500" b="1" dirty="0">
                <a:solidFill>
                  <a:schemeClr val="accent6">
                    <a:lumMod val="50000"/>
                  </a:schemeClr>
                </a:solidFill>
              </a:rPr>
              <a:t>відкрити</a:t>
            </a:r>
            <a:endParaRPr lang="uk-UA" sz="1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2627784" y="41461"/>
            <a:ext cx="5760640" cy="864096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chemeClr val="accent3"/>
                </a:solidFill>
              </a:rPr>
              <a:t>Рефлексія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986337" y="1060332"/>
            <a:ext cx="6474096" cy="7792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Загадкові листи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2595" y="-98462"/>
            <a:ext cx="5697353" cy="1008112"/>
          </a:xfrm>
        </p:spPr>
        <p:txBody>
          <a:bodyPr/>
          <a:lstStyle/>
          <a:p>
            <a:r>
              <a:rPr lang="uk-UA" b="1" i="1" dirty="0" err="1" smtClean="0">
                <a:effectLst/>
              </a:rPr>
              <a:t>Постер</a:t>
            </a:r>
            <a:r>
              <a:rPr lang="uk-UA" b="1" i="1" dirty="0" smtClean="0">
                <a:effectLst/>
              </a:rPr>
              <a:t> </a:t>
            </a:r>
            <a:endParaRPr lang="ru-RU" b="1" i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5293" y="737962"/>
            <a:ext cx="5400601" cy="3402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 smtClean="0"/>
              <a:t> </a:t>
            </a:r>
            <a:r>
              <a:rPr lang="ru-RU" b="1" dirty="0" smtClean="0"/>
              <a:t>Постер </a:t>
            </a:r>
            <a:r>
              <a:rPr lang="ru-RU" b="1" dirty="0"/>
              <a:t>-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художньо</a:t>
            </a:r>
            <a:r>
              <a:rPr lang="ru-RU" dirty="0"/>
              <a:t> оформлений плакат,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рекламує</a:t>
            </a:r>
            <a:r>
              <a:rPr lang="ru-RU" dirty="0"/>
              <a:t> </a:t>
            </a:r>
            <a:r>
              <a:rPr lang="ru-RU" dirty="0" err="1"/>
              <a:t>певний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. Я ставлю </a:t>
            </a:r>
            <a:r>
              <a:rPr lang="ru-RU" dirty="0" err="1"/>
              <a:t>учням</a:t>
            </a:r>
            <a:r>
              <a:rPr lang="ru-RU" dirty="0"/>
              <a:t> </a:t>
            </a:r>
            <a:r>
              <a:rPr lang="ru-RU" dirty="0" err="1"/>
              <a:t>умову</a:t>
            </a:r>
            <a:r>
              <a:rPr lang="ru-RU" dirty="0"/>
              <a:t>: </a:t>
            </a:r>
            <a:r>
              <a:rPr lang="ru-RU" dirty="0" err="1"/>
              <a:t>прорекламувати</a:t>
            </a:r>
            <a:r>
              <a:rPr lang="ru-RU" dirty="0"/>
              <a:t> </a:t>
            </a:r>
            <a:r>
              <a:rPr lang="ru-RU" dirty="0" err="1"/>
              <a:t>твір</a:t>
            </a:r>
            <a:r>
              <a:rPr lang="ru-RU" dirty="0"/>
              <a:t> так,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захотіли</a:t>
            </a:r>
            <a:r>
              <a:rPr lang="ru-RU" dirty="0"/>
              <a:t> </a:t>
            </a:r>
            <a:r>
              <a:rPr lang="ru-RU" dirty="0" err="1"/>
              <a:t>прочитати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. 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8899" r="11801" b="13901"/>
          <a:stretch/>
        </p:blipFill>
        <p:spPr>
          <a:xfrm>
            <a:off x="35636" y="405594"/>
            <a:ext cx="3518622" cy="357447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7137" t="16401" r="23564" b="12201"/>
          <a:stretch/>
        </p:blipFill>
        <p:spPr>
          <a:xfrm>
            <a:off x="4499992" y="3500705"/>
            <a:ext cx="4487592" cy="34676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48299" b="252"/>
          <a:stretch/>
        </p:blipFill>
        <p:spPr>
          <a:xfrm>
            <a:off x="-252536" y="3555509"/>
            <a:ext cx="4880853" cy="34128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135953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2595" y="-98462"/>
            <a:ext cx="5697353" cy="1008112"/>
          </a:xfrm>
        </p:spPr>
        <p:txBody>
          <a:bodyPr/>
          <a:lstStyle/>
          <a:p>
            <a:r>
              <a:rPr lang="uk-UA" b="1" i="1" dirty="0" smtClean="0">
                <a:effectLst/>
              </a:rPr>
              <a:t>Творчі </a:t>
            </a:r>
            <a:r>
              <a:rPr lang="uk-UA" b="1" i="1" dirty="0" err="1" smtClean="0">
                <a:effectLst/>
              </a:rPr>
              <a:t>інтерактиви</a:t>
            </a:r>
            <a:r>
              <a:rPr lang="uk-UA" b="1" i="1" dirty="0" smtClean="0">
                <a:effectLst/>
              </a:rPr>
              <a:t> </a:t>
            </a:r>
            <a:endParaRPr lang="ru-RU" b="1" i="1" dirty="0"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05293" y="737962"/>
            <a:ext cx="5400601" cy="34023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 smtClean="0"/>
              <a:t>Для </a:t>
            </a:r>
            <a:r>
              <a:rPr lang="uk-UA" dirty="0"/>
              <a:t>прикладу </a:t>
            </a:r>
            <a:r>
              <a:rPr lang="uk-UA" dirty="0" smtClean="0"/>
              <a:t>– пропоную перевтілитись </a:t>
            </a:r>
            <a:r>
              <a:rPr lang="uk-UA" dirty="0"/>
              <a:t>у якесь </a:t>
            </a:r>
            <a:r>
              <a:rPr lang="uk-UA" dirty="0" smtClean="0"/>
              <a:t>природне </a:t>
            </a:r>
            <a:r>
              <a:rPr lang="uk-UA" dirty="0"/>
              <a:t>явище й відчути сутність цієї величі. Ким </a:t>
            </a:r>
            <a:r>
              <a:rPr lang="uk-UA" dirty="0" smtClean="0"/>
              <a:t>би ви стали, </a:t>
            </a:r>
            <a:r>
              <a:rPr lang="uk-UA" dirty="0"/>
              <a:t>коли б довелося обрати стихію</a:t>
            </a:r>
            <a:r>
              <a:rPr lang="uk-UA" dirty="0" smtClean="0"/>
              <a:t>? </a:t>
            </a:r>
            <a:r>
              <a:rPr lang="uk-UA" dirty="0"/>
              <a:t>Дощем? Завірюхою? Чи, можливо, веселкою? </a:t>
            </a:r>
            <a:r>
              <a:rPr lang="uk-UA" dirty="0" smtClean="0"/>
              <a:t>Подумайте, оберіть </a:t>
            </a:r>
            <a:r>
              <a:rPr lang="uk-UA" dirty="0"/>
              <a:t>і</a:t>
            </a:r>
            <a:r>
              <a:rPr lang="uk-UA" dirty="0" smtClean="0"/>
              <a:t> поясніть свій вибір.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114" y="3840160"/>
            <a:ext cx="3888432" cy="28925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 descr="Кольори веселки-метерологічне явищ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66" y="4046327"/>
            <a:ext cx="4248472" cy="292494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3" name="Рисунок 12" descr="Як утворюється дощ? - TupTupTup.org.pl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49" y="1464100"/>
            <a:ext cx="3569891" cy="265555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66042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>
                <a:effectLst/>
              </a:rPr>
              <a:t>Рецепт щасливого </a:t>
            </a:r>
            <a:r>
              <a:rPr lang="uk-UA" b="1" i="1" dirty="0" smtClean="0">
                <a:effectLst/>
              </a:rPr>
              <a:t>дня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57550" y="1247930"/>
            <a:ext cx="5346898" cy="381642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 Це </a:t>
            </a:r>
            <a:r>
              <a:rPr lang="uk-UA" dirty="0"/>
              <a:t>не про страву, а про ідеальний легкий день. Ми завжди запам’ятовуємо ті миті, коли були дуже щасливими, отримували бажане, здійснювали мрії.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Опиши свій щасливий день у вигляді рецепту, </a:t>
            </a:r>
            <a:r>
              <a:rPr lang="uk-UA" dirty="0" err="1"/>
              <a:t>додавай</a:t>
            </a:r>
            <a:r>
              <a:rPr lang="uk-UA" dirty="0"/>
              <a:t> ті інгредієнти, </a:t>
            </a:r>
            <a:r>
              <a:rPr lang="uk-UA" dirty="0" smtClean="0"/>
              <a:t>які</a:t>
            </a:r>
            <a:r>
              <a:rPr lang="ru-RU" dirty="0"/>
              <a:t> </a:t>
            </a:r>
            <a:r>
              <a:rPr lang="uk-UA" dirty="0" smtClean="0"/>
              <a:t>принесуть </a:t>
            </a:r>
            <a:r>
              <a:rPr lang="uk-UA" dirty="0"/>
              <a:t>тобі задоволення.</a:t>
            </a:r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4" y="2132856"/>
            <a:ext cx="32575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9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670724" y="27387"/>
            <a:ext cx="4608512" cy="1130424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err="1" smtClean="0">
                <a:solidFill>
                  <a:schemeClr val="accent3"/>
                </a:solidFill>
              </a:rPr>
              <a:t>Рефреймінг</a:t>
            </a:r>
            <a:r>
              <a:rPr lang="uk-UA" sz="3600" b="1" i="1" dirty="0" smtClean="0">
                <a:solidFill>
                  <a:schemeClr val="accent3"/>
                </a:solidFill>
              </a:rPr>
              <a:t>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670724" y="1196752"/>
            <a:ext cx="4973130" cy="736953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 smtClean="0">
              <a:solidFill>
                <a:schemeClr val="tx1"/>
              </a:solidFill>
            </a:endParaRPr>
          </a:p>
          <a:p>
            <a:pPr algn="ctr"/>
            <a:endParaRPr lang="uk-UA" sz="1400" b="1" dirty="0">
              <a:solidFill>
                <a:schemeClr val="tx1"/>
              </a:solidFill>
            </a:endParaRPr>
          </a:p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Цей </a:t>
            </a:r>
            <a:r>
              <a:rPr lang="uk-UA" sz="1400" b="1" dirty="0">
                <a:solidFill>
                  <a:schemeClr val="tx1"/>
                </a:solidFill>
              </a:rPr>
              <a:t>прийом дозволяє поглянути на ситуацію з іншого боку, під іншим кутом зору, побачити позитивне навіть у найнесприятливішій ситуації.</a:t>
            </a: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755576" y="1391072"/>
            <a:ext cx="8280919" cy="5350296"/>
          </a:xfrm>
          <a:prstGeom prst="horizontalScroll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200" dirty="0"/>
              <a:t>:                             </a:t>
            </a:r>
            <a:r>
              <a:rPr lang="uk-UA" sz="3200" b="1" i="1" dirty="0" smtClean="0">
                <a:solidFill>
                  <a:srgbClr val="0070C0"/>
                </a:solidFill>
              </a:rPr>
              <a:t>Дощ</a:t>
            </a:r>
            <a:endParaRPr lang="uk-UA" sz="3200" b="1" i="1" dirty="0">
              <a:solidFill>
                <a:srgbClr val="0070C0"/>
              </a:solidFill>
            </a:endParaRPr>
          </a:p>
          <a:p>
            <a:r>
              <a:rPr lang="uk-UA" sz="3600" b="1" i="1" dirty="0">
                <a:solidFill>
                  <a:srgbClr val="0070C0"/>
                </a:solidFill>
              </a:rPr>
              <a:t> </a:t>
            </a:r>
            <a:r>
              <a:rPr lang="uk-UA" sz="2000" b="1" i="1" dirty="0">
                <a:solidFill>
                  <a:srgbClr val="0070C0"/>
                </a:solidFill>
              </a:rPr>
              <a:t>Я люблю дощ. Він приносить прохолоду, а з нею натхнення й спокій. У життєвій круговерті дощ ніби дає малесеньку перерву, щоб  ми, люди, відпочили від праці й турбот. Барабанять краплі у вікно</a:t>
            </a:r>
            <a:r>
              <a:rPr lang="uk-UA" sz="2000" b="1" i="1" dirty="0" smtClean="0">
                <a:solidFill>
                  <a:srgbClr val="0070C0"/>
                </a:solidFill>
              </a:rPr>
              <a:t>, і </a:t>
            </a:r>
            <a:r>
              <a:rPr lang="uk-UA" sz="2000" b="1" i="1" dirty="0">
                <a:solidFill>
                  <a:srgbClr val="0070C0"/>
                </a:solidFill>
              </a:rPr>
              <a:t>їхня </a:t>
            </a:r>
            <a:r>
              <a:rPr lang="uk-UA" sz="2000" b="1" i="1" dirty="0" err="1">
                <a:solidFill>
                  <a:srgbClr val="0070C0"/>
                </a:solidFill>
              </a:rPr>
              <a:t>дзенькітлива</a:t>
            </a:r>
            <a:r>
              <a:rPr lang="uk-UA" sz="2000" b="1" i="1" dirty="0">
                <a:solidFill>
                  <a:srgbClr val="0070C0"/>
                </a:solidFill>
              </a:rPr>
              <a:t> мелодія не дратує, а надихає. На душі стає спокійно й радісно. Поглянь, який прекрасний світ! Здається, цей благодатний і довгожданий дощ відмив від пилюки й бруду не тільки закіптюжені вулиці, сади, поля, а й твої думки. Очистив та оживив душу, мов потріскану від спеки землю. Напоїв життєдайними соками усе навколо, і світ заграв блискучими барвами.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5513" y="27387"/>
            <a:ext cx="1827665" cy="165497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838297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Горизонтальный свиток 11"/>
          <p:cNvSpPr/>
          <p:nvPr/>
        </p:nvSpPr>
        <p:spPr>
          <a:xfrm>
            <a:off x="539552" y="595573"/>
            <a:ext cx="8352928" cy="6264696"/>
          </a:xfrm>
          <a:prstGeom prst="horizontalScroll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i="1" dirty="0">
                <a:solidFill>
                  <a:srgbClr val="0070C0"/>
                </a:solidFill>
              </a:rPr>
              <a:t>Невже знову дощ?! Колючі краплі б’ють в обличчя, проникають за комір. А найгірше-це болото навкруги. Знаєте, </a:t>
            </a:r>
            <a:r>
              <a:rPr lang="uk-UA" sz="2400" b="1" i="1" dirty="0" err="1">
                <a:solidFill>
                  <a:srgbClr val="0070C0"/>
                </a:solidFill>
              </a:rPr>
              <a:t>дощисько</a:t>
            </a:r>
            <a:r>
              <a:rPr lang="uk-UA" sz="2400" b="1" i="1" dirty="0">
                <a:solidFill>
                  <a:srgbClr val="0070C0"/>
                </a:solidFill>
              </a:rPr>
              <a:t>, як те </a:t>
            </a:r>
            <a:r>
              <a:rPr lang="uk-UA" sz="2400" b="1" i="1" dirty="0" err="1">
                <a:solidFill>
                  <a:srgbClr val="0070C0"/>
                </a:solidFill>
              </a:rPr>
              <a:t>вредне</a:t>
            </a:r>
            <a:r>
              <a:rPr lang="uk-UA" sz="2400" b="1" i="1" dirty="0">
                <a:solidFill>
                  <a:srgbClr val="0070C0"/>
                </a:solidFill>
              </a:rPr>
              <a:t> хлопчисько, дуже полюбляє брудні калюжі, а вони </a:t>
            </a:r>
            <a:r>
              <a:rPr lang="uk-UA" sz="2400" b="1" i="1" dirty="0" smtClean="0">
                <a:solidFill>
                  <a:srgbClr val="0070C0"/>
                </a:solidFill>
              </a:rPr>
              <a:t>просто </a:t>
            </a:r>
            <a:r>
              <a:rPr lang="uk-UA" sz="2400" b="1" i="1" dirty="0">
                <a:solidFill>
                  <a:srgbClr val="0070C0"/>
                </a:solidFill>
              </a:rPr>
              <a:t>жити без нього не можуть. Ти біжиш, ховаєшся, а </a:t>
            </a:r>
            <a:r>
              <a:rPr lang="uk-UA" sz="2400" b="1" i="1" dirty="0" err="1">
                <a:solidFill>
                  <a:srgbClr val="0070C0"/>
                </a:solidFill>
              </a:rPr>
              <a:t>дощака</a:t>
            </a:r>
            <a:r>
              <a:rPr lang="uk-UA" sz="2400" b="1" i="1" dirty="0">
                <a:solidFill>
                  <a:srgbClr val="0070C0"/>
                </a:solidFill>
              </a:rPr>
              <a:t> з калюжами роблять свої капосні справи. Що там у тебе? Нові чобітки? Хе-хе…Обожнюємо біленькі, на них добре видно нашу «роботу». А може, у вашому будинку протікає дах? Чи гаряча пора жнив, чи щойно перевернули скошене сухе сіно? Тоді дощ  «спішить вам на допомогу»!  Холодний, невчасний, набридливий і затяжний! </a:t>
            </a:r>
          </a:p>
        </p:txBody>
      </p:sp>
      <p:sp>
        <p:nvSpPr>
          <p:cNvPr id="7" name="Овал 6"/>
          <p:cNvSpPr/>
          <p:nvPr/>
        </p:nvSpPr>
        <p:spPr>
          <a:xfrm>
            <a:off x="2961467" y="111544"/>
            <a:ext cx="4608512" cy="1130424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err="1" smtClean="0">
                <a:solidFill>
                  <a:schemeClr val="accent3"/>
                </a:solidFill>
              </a:rPr>
              <a:t>Рефреймінг</a:t>
            </a:r>
            <a:endParaRPr lang="uk-UA" sz="3600" b="1" i="1" dirty="0" smtClean="0">
              <a:solidFill>
                <a:schemeClr val="accent3"/>
              </a:solidFill>
            </a:endParaRPr>
          </a:p>
          <a:p>
            <a:pPr algn="ctr"/>
            <a:r>
              <a:rPr lang="uk-UA" sz="3600" b="1" i="1" dirty="0" smtClean="0">
                <a:solidFill>
                  <a:schemeClr val="accent3"/>
                </a:solidFill>
              </a:rPr>
              <a:t>Дощ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44" y="0"/>
            <a:ext cx="1437975" cy="15492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 flipV="1">
            <a:off x="2906571" y="1241968"/>
            <a:ext cx="3105589" cy="41818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i="1" dirty="0" smtClean="0">
                <a:effectLst/>
              </a:rPr>
              <a:t> </a:t>
            </a:r>
            <a:endParaRPr lang="ru-RU" b="1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03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>
            <a:off x="2661499" y="174208"/>
            <a:ext cx="4608512" cy="1130424"/>
          </a:xfrm>
          <a:prstGeom prst="ellipse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solidFill>
                  <a:schemeClr val="accent3"/>
                </a:solidFill>
              </a:rPr>
              <a:t>Твір за метафорою </a:t>
            </a:r>
            <a:endParaRPr lang="ru-RU" sz="3600" b="1" i="1" dirty="0">
              <a:solidFill>
                <a:schemeClr val="accent3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87624" y="1319637"/>
            <a:ext cx="7704856" cy="182133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400" b="1" dirty="0">
              <a:solidFill>
                <a:schemeClr val="tx1"/>
              </a:solidFill>
            </a:endParaRPr>
          </a:p>
          <a:p>
            <a:pPr algn="ctr"/>
            <a:endParaRPr lang="uk-UA" sz="1400" b="1" dirty="0" smtClean="0">
              <a:solidFill>
                <a:schemeClr val="tx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tx1"/>
                </a:solidFill>
              </a:rPr>
              <a:t>Потрібно до означуваного слова підібрати метафори за такими ознаками: колір, смак, запах, зовнішній вигляд, звук, переживання.</a:t>
            </a:r>
            <a:endParaRPr lang="uk-UA" sz="2800" b="1" dirty="0">
              <a:solidFill>
                <a:schemeClr val="tx1"/>
              </a:solidFill>
            </a:endParaRP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998" y="3362689"/>
            <a:ext cx="3729365" cy="34984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577" t="3621" b="23967"/>
          <a:stretch/>
        </p:blipFill>
        <p:spPr>
          <a:xfrm>
            <a:off x="-35833" y="3789040"/>
            <a:ext cx="2951246" cy="18545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6951" r="9401" b="5900"/>
          <a:stretch/>
        </p:blipFill>
        <p:spPr>
          <a:xfrm>
            <a:off x="6394043" y="3285556"/>
            <a:ext cx="2734376" cy="350697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6952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1234371" y="2920733"/>
            <a:ext cx="4053643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857742" y="109492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1 </a:t>
            </a:r>
            <a:r>
              <a:rPr lang="uk-UA" sz="2000" dirty="0" err="1" smtClean="0"/>
              <a:t>рядок-колір+означуванийпредмет</a:t>
            </a:r>
            <a:endParaRPr lang="uk-UA" sz="2000" dirty="0"/>
          </a:p>
        </p:txBody>
      </p:sp>
      <p:sp>
        <p:nvSpPr>
          <p:cNvPr id="12" name="Ліва фігурна дужка 11"/>
          <p:cNvSpPr/>
          <p:nvPr/>
        </p:nvSpPr>
        <p:spPr>
          <a:xfrm>
            <a:off x="1115616" y="260648"/>
            <a:ext cx="576064" cy="612068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0"/>
          <p:cNvSpPr/>
          <p:nvPr/>
        </p:nvSpPr>
        <p:spPr>
          <a:xfrm>
            <a:off x="4355976" y="109492"/>
            <a:ext cx="4680520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rgbClr val="FF0000"/>
              </a:solidFill>
            </a:endParaRPr>
          </a:p>
        </p:txBody>
      </p:sp>
      <p:sp>
        <p:nvSpPr>
          <p:cNvPr id="15" name="Прямокутник 10"/>
          <p:cNvSpPr/>
          <p:nvPr/>
        </p:nvSpPr>
        <p:spPr>
          <a:xfrm>
            <a:off x="1828317" y="1268760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2</a:t>
            </a:r>
            <a:r>
              <a:rPr lang="uk-UA" sz="2000" dirty="0" smtClean="0"/>
              <a:t> рядок-смак…</a:t>
            </a:r>
            <a:endParaRPr lang="uk-UA" sz="2000" dirty="0"/>
          </a:p>
        </p:txBody>
      </p:sp>
      <p:sp>
        <p:nvSpPr>
          <p:cNvPr id="17" name="Прямокутник 10"/>
          <p:cNvSpPr/>
          <p:nvPr/>
        </p:nvSpPr>
        <p:spPr>
          <a:xfrm>
            <a:off x="4379088" y="1264778"/>
            <a:ext cx="4680520" cy="9400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Прямокутник 10"/>
          <p:cNvSpPr/>
          <p:nvPr/>
        </p:nvSpPr>
        <p:spPr>
          <a:xfrm>
            <a:off x="1838271" y="2359478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3 рядок-запах…</a:t>
            </a:r>
            <a:endParaRPr lang="uk-UA" sz="2000" dirty="0"/>
          </a:p>
        </p:txBody>
      </p:sp>
      <p:sp>
        <p:nvSpPr>
          <p:cNvPr id="19" name="Прямокутник 10"/>
          <p:cNvSpPr/>
          <p:nvPr/>
        </p:nvSpPr>
        <p:spPr>
          <a:xfrm>
            <a:off x="4379088" y="2359586"/>
            <a:ext cx="4680520" cy="9359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rgbClr val="00B050"/>
              </a:solidFill>
            </a:endParaRPr>
          </a:p>
        </p:txBody>
      </p:sp>
      <p:sp>
        <p:nvSpPr>
          <p:cNvPr id="20" name="Прямокутник 10"/>
          <p:cNvSpPr/>
          <p:nvPr/>
        </p:nvSpPr>
        <p:spPr>
          <a:xfrm>
            <a:off x="4379088" y="3459189"/>
            <a:ext cx="4680520" cy="927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rgbClr val="7030A0"/>
              </a:solidFill>
            </a:endParaRPr>
          </a:p>
        </p:txBody>
      </p:sp>
      <p:sp>
        <p:nvSpPr>
          <p:cNvPr id="21" name="Прямокутник 10"/>
          <p:cNvSpPr/>
          <p:nvPr/>
        </p:nvSpPr>
        <p:spPr>
          <a:xfrm>
            <a:off x="4379088" y="4541179"/>
            <a:ext cx="4680520" cy="9375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Прямокутник 10"/>
          <p:cNvSpPr/>
          <p:nvPr/>
        </p:nvSpPr>
        <p:spPr>
          <a:xfrm>
            <a:off x="1847252" y="3450196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4</a:t>
            </a:r>
            <a:r>
              <a:rPr lang="uk-UA" sz="2000" dirty="0" smtClean="0"/>
              <a:t> рядок-зовнішній вигляд…</a:t>
            </a:r>
            <a:endParaRPr lang="uk-UA" sz="2000" dirty="0"/>
          </a:p>
        </p:txBody>
      </p:sp>
      <p:sp>
        <p:nvSpPr>
          <p:cNvPr id="23" name="Прямокутник 10"/>
          <p:cNvSpPr/>
          <p:nvPr/>
        </p:nvSpPr>
        <p:spPr>
          <a:xfrm>
            <a:off x="1828317" y="4542613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5</a:t>
            </a:r>
            <a:r>
              <a:rPr lang="uk-UA" sz="2000" dirty="0" smtClean="0"/>
              <a:t> рядок-звук…</a:t>
            </a:r>
            <a:endParaRPr lang="uk-UA" sz="2000" dirty="0"/>
          </a:p>
        </p:txBody>
      </p:sp>
      <p:sp>
        <p:nvSpPr>
          <p:cNvPr id="24" name="Прямокутник 10"/>
          <p:cNvSpPr/>
          <p:nvPr/>
        </p:nvSpPr>
        <p:spPr>
          <a:xfrm>
            <a:off x="1849438" y="5631632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6</a:t>
            </a:r>
            <a:r>
              <a:rPr lang="uk-UA" sz="2000" dirty="0" smtClean="0"/>
              <a:t> рядок-переживання, висновок…</a:t>
            </a:r>
            <a:endParaRPr lang="uk-UA" sz="2000" dirty="0"/>
          </a:p>
        </p:txBody>
      </p:sp>
      <p:sp>
        <p:nvSpPr>
          <p:cNvPr id="25" name="Прямокутник 10"/>
          <p:cNvSpPr/>
          <p:nvPr/>
        </p:nvSpPr>
        <p:spPr>
          <a:xfrm>
            <a:off x="4379088" y="5631897"/>
            <a:ext cx="4680520" cy="943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6200000">
            <a:off x="-1229292" y="2859178"/>
            <a:ext cx="4053643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uk-UA" sz="3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ЩАСТЯ</a:t>
            </a:r>
            <a:endParaRPr lang="ru-RU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857742" y="109492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1 </a:t>
            </a:r>
            <a:r>
              <a:rPr lang="uk-UA" sz="2000" dirty="0" err="1" smtClean="0"/>
              <a:t>рядок-колір+означуванийпредмет</a:t>
            </a:r>
            <a:endParaRPr lang="uk-UA" sz="2000" dirty="0"/>
          </a:p>
        </p:txBody>
      </p:sp>
      <p:sp>
        <p:nvSpPr>
          <p:cNvPr id="12" name="Ліва фігурна дужка 11"/>
          <p:cNvSpPr/>
          <p:nvPr/>
        </p:nvSpPr>
        <p:spPr>
          <a:xfrm>
            <a:off x="1115616" y="260648"/>
            <a:ext cx="576064" cy="6120680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0"/>
          <p:cNvSpPr/>
          <p:nvPr/>
        </p:nvSpPr>
        <p:spPr>
          <a:xfrm>
            <a:off x="4355976" y="109492"/>
            <a:ext cx="4680520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FF0000"/>
                </a:solidFill>
              </a:rPr>
              <a:t>Щастя</a:t>
            </a:r>
            <a:r>
              <a:rPr lang="uk-UA" sz="2400" b="1" i="1" dirty="0" smtClean="0">
                <a:solidFill>
                  <a:srgbClr val="FF0000"/>
                </a:solidFill>
              </a:rPr>
              <a:t>- це різнобарвна квітка. </a:t>
            </a:r>
            <a:r>
              <a:rPr lang="uk-UA" sz="2400" b="1" i="1" dirty="0" smtClean="0">
                <a:solidFill>
                  <a:srgbClr val="FF0000"/>
                </a:solidFill>
              </a:rPr>
              <a:t>Це сонячна</a:t>
            </a:r>
            <a:r>
              <a:rPr lang="uk-UA" sz="2400" b="1" i="1" dirty="0" smtClean="0">
                <a:solidFill>
                  <a:srgbClr val="FF0000"/>
                </a:solidFill>
              </a:rPr>
              <a:t> </a:t>
            </a:r>
            <a:r>
              <a:rPr lang="uk-UA" sz="2400" b="1" i="1" dirty="0" smtClean="0">
                <a:solidFill>
                  <a:srgbClr val="FF0000"/>
                </a:solidFill>
              </a:rPr>
              <a:t>Україна.</a:t>
            </a:r>
            <a:endParaRPr lang="uk-UA" sz="2400" b="1" i="1" dirty="0">
              <a:solidFill>
                <a:srgbClr val="FF0000"/>
              </a:solidFill>
            </a:endParaRPr>
          </a:p>
        </p:txBody>
      </p:sp>
      <p:sp>
        <p:nvSpPr>
          <p:cNvPr id="15" name="Прямокутник 10"/>
          <p:cNvSpPr/>
          <p:nvPr/>
        </p:nvSpPr>
        <p:spPr>
          <a:xfrm>
            <a:off x="1828317" y="1268760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2</a:t>
            </a:r>
            <a:r>
              <a:rPr lang="uk-UA" sz="2000" dirty="0" smtClean="0"/>
              <a:t> рядок-смак…</a:t>
            </a:r>
            <a:endParaRPr lang="uk-UA" sz="2000" dirty="0"/>
          </a:p>
        </p:txBody>
      </p:sp>
      <p:sp>
        <p:nvSpPr>
          <p:cNvPr id="17" name="Прямокутник 10"/>
          <p:cNvSpPr/>
          <p:nvPr/>
        </p:nvSpPr>
        <p:spPr>
          <a:xfrm>
            <a:off x="4379088" y="1264778"/>
            <a:ext cx="4680520" cy="9400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accent3">
                    <a:lumMod val="75000"/>
                  </a:schemeClr>
                </a:solidFill>
              </a:rPr>
              <a:t>Щастя </a:t>
            </a:r>
            <a:r>
              <a:rPr lang="uk-UA" sz="2000" b="1" i="1" dirty="0" smtClean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uk-UA" sz="2000" b="1" i="1" dirty="0" smtClean="0">
                <a:solidFill>
                  <a:schemeClr val="accent3">
                    <a:lumMod val="75000"/>
                  </a:schemeClr>
                </a:solidFill>
              </a:rPr>
              <a:t>це солодка черешня з батьківського саду</a:t>
            </a:r>
            <a:r>
              <a:rPr lang="uk-UA" sz="2000" b="1" i="1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endParaRPr lang="uk-UA" sz="2000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Прямокутник 10"/>
          <p:cNvSpPr/>
          <p:nvPr/>
        </p:nvSpPr>
        <p:spPr>
          <a:xfrm>
            <a:off x="1838271" y="2359478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3 рядок-запах…</a:t>
            </a:r>
            <a:endParaRPr lang="uk-UA" sz="2000" dirty="0"/>
          </a:p>
        </p:txBody>
      </p:sp>
      <p:sp>
        <p:nvSpPr>
          <p:cNvPr id="19" name="Прямокутник 10"/>
          <p:cNvSpPr/>
          <p:nvPr/>
        </p:nvSpPr>
        <p:spPr>
          <a:xfrm>
            <a:off x="4377921" y="2245785"/>
            <a:ext cx="4680520" cy="12044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00B050"/>
                </a:solidFill>
              </a:rPr>
              <a:t>Щастя </a:t>
            </a:r>
            <a:r>
              <a:rPr lang="uk-UA" sz="2000" b="1" i="1" dirty="0" smtClean="0">
                <a:solidFill>
                  <a:srgbClr val="00B050"/>
                </a:solidFill>
              </a:rPr>
              <a:t>- </a:t>
            </a:r>
            <a:r>
              <a:rPr lang="uk-UA" sz="2000" b="1" i="1" dirty="0" smtClean="0">
                <a:solidFill>
                  <a:srgbClr val="00B050"/>
                </a:solidFill>
              </a:rPr>
              <a:t>це божественний аромат розквітлих троянд на подвір’ї</a:t>
            </a:r>
            <a:r>
              <a:rPr lang="uk-UA" sz="2000" b="1" i="1" dirty="0" smtClean="0">
                <a:solidFill>
                  <a:srgbClr val="00B050"/>
                </a:solidFill>
              </a:rPr>
              <a:t>. Це бабусині духмяні пироги з печі - смак дитинства.</a:t>
            </a:r>
            <a:endParaRPr lang="uk-UA" sz="2000" b="1" i="1" dirty="0">
              <a:solidFill>
                <a:srgbClr val="00B050"/>
              </a:solidFill>
            </a:endParaRPr>
          </a:p>
        </p:txBody>
      </p:sp>
      <p:sp>
        <p:nvSpPr>
          <p:cNvPr id="20" name="Прямокутник 10"/>
          <p:cNvSpPr/>
          <p:nvPr/>
        </p:nvSpPr>
        <p:spPr>
          <a:xfrm>
            <a:off x="4355976" y="3435729"/>
            <a:ext cx="4680520" cy="10819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7030A0"/>
                </a:solidFill>
              </a:rPr>
              <a:t>Щастя </a:t>
            </a:r>
            <a:r>
              <a:rPr lang="uk-UA" sz="2400" b="1" i="1" dirty="0" smtClean="0">
                <a:solidFill>
                  <a:srgbClr val="7030A0"/>
                </a:solidFill>
              </a:rPr>
              <a:t> схоже на усмішку немовляти.</a:t>
            </a:r>
            <a:endParaRPr lang="uk-UA" sz="2400" b="1" i="1" dirty="0">
              <a:solidFill>
                <a:srgbClr val="7030A0"/>
              </a:solidFill>
            </a:endParaRPr>
          </a:p>
        </p:txBody>
      </p:sp>
      <p:sp>
        <p:nvSpPr>
          <p:cNvPr id="21" name="Прямокутник 10"/>
          <p:cNvSpPr/>
          <p:nvPr/>
        </p:nvSpPr>
        <p:spPr>
          <a:xfrm>
            <a:off x="4379088" y="4582100"/>
            <a:ext cx="4680520" cy="1049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Щастя </a:t>
            </a:r>
            <a:r>
              <a:rPr lang="uk-UA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- </a:t>
            </a:r>
            <a:r>
              <a:rPr lang="uk-UA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це шепіт хвиль, що набігають на морський </a:t>
            </a:r>
            <a:r>
              <a:rPr lang="uk-UA" sz="24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берег</a:t>
            </a:r>
            <a:r>
              <a:rPr lang="uk-UA" sz="24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  <a:endParaRPr lang="uk-UA" sz="24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Прямокутник 10"/>
          <p:cNvSpPr/>
          <p:nvPr/>
        </p:nvSpPr>
        <p:spPr>
          <a:xfrm>
            <a:off x="1847252" y="3450196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4</a:t>
            </a:r>
            <a:r>
              <a:rPr lang="uk-UA" sz="2000" dirty="0" smtClean="0"/>
              <a:t> рядок-зовнішній вигляд…</a:t>
            </a:r>
            <a:endParaRPr lang="uk-UA" sz="2000" dirty="0"/>
          </a:p>
        </p:txBody>
      </p:sp>
      <p:sp>
        <p:nvSpPr>
          <p:cNvPr id="23" name="Прямокутник 10"/>
          <p:cNvSpPr/>
          <p:nvPr/>
        </p:nvSpPr>
        <p:spPr>
          <a:xfrm>
            <a:off x="1828317" y="4542613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5</a:t>
            </a:r>
            <a:r>
              <a:rPr lang="uk-UA" sz="2000" dirty="0" smtClean="0"/>
              <a:t> рядок-звук…</a:t>
            </a:r>
            <a:endParaRPr lang="uk-UA" sz="2000" dirty="0"/>
          </a:p>
        </p:txBody>
      </p:sp>
      <p:sp>
        <p:nvSpPr>
          <p:cNvPr id="24" name="Прямокутник 10"/>
          <p:cNvSpPr/>
          <p:nvPr/>
        </p:nvSpPr>
        <p:spPr>
          <a:xfrm>
            <a:off x="1849438" y="5631632"/>
            <a:ext cx="2376264" cy="936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6</a:t>
            </a:r>
            <a:r>
              <a:rPr lang="uk-UA" sz="2000" dirty="0" smtClean="0"/>
              <a:t> рядок-переживання, висновок…</a:t>
            </a:r>
            <a:endParaRPr lang="uk-UA" sz="2000" dirty="0"/>
          </a:p>
        </p:txBody>
      </p:sp>
      <p:sp>
        <p:nvSpPr>
          <p:cNvPr id="25" name="Прямокутник 10"/>
          <p:cNvSpPr/>
          <p:nvPr/>
        </p:nvSpPr>
        <p:spPr>
          <a:xfrm>
            <a:off x="4379088" y="5631897"/>
            <a:ext cx="4680520" cy="9432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00B0F0"/>
                </a:solidFill>
              </a:rPr>
              <a:t>Щастя</a:t>
            </a:r>
            <a:r>
              <a:rPr lang="uk-UA" sz="2400" b="1" i="1" dirty="0" smtClean="0">
                <a:solidFill>
                  <a:srgbClr val="00B0F0"/>
                </a:solidFill>
              </a:rPr>
              <a:t> </a:t>
            </a:r>
            <a:r>
              <a:rPr lang="uk-UA" sz="2400" b="1" i="1" dirty="0" smtClean="0">
                <a:solidFill>
                  <a:srgbClr val="00B0F0"/>
                </a:solidFill>
              </a:rPr>
              <a:t>окрилює людину.</a:t>
            </a:r>
            <a:endParaRPr lang="uk-UA" sz="24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332adb779558baf93df8c5a75b92b6912bba80"/>
</p:tagLst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813</Words>
  <Application>Microsoft Office PowerPoint</Application>
  <PresentationFormat>Экран (4:3)</PresentationFormat>
  <Paragraphs>118</Paragraphs>
  <Slides>19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Monotype Corsiva</vt:lpstr>
      <vt:lpstr>Times New Roman</vt:lpstr>
      <vt:lpstr>Тема Office</vt:lpstr>
      <vt:lpstr>Інтерактивні вправи для розвитку творчих здібностей учнів на уроках української мови та літератури </vt:lpstr>
      <vt:lpstr>Постер </vt:lpstr>
      <vt:lpstr>Творчі інтерактиви </vt:lpstr>
      <vt:lpstr>Рецепт щасливого 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Понятійна таблиця</vt:lpstr>
      <vt:lpstr>Сенкан із таємницею</vt:lpstr>
      <vt:lpstr>Презентация PowerPoint</vt:lpstr>
      <vt:lpstr>ЛІНА КОСТЕНКО</vt:lpstr>
      <vt:lpstr>Асоціативні вікна</vt:lpstr>
      <vt:lpstr>Інтерактивні робочі аркуші, плакати, фейсбук-сторінки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Стебель с зелеными листьями</dc:title>
  <dc:creator>obstinate</dc:creator>
  <dc:description>Шаблон презентации с сайта https://presentation-creation.ru/</dc:description>
  <cp:lastModifiedBy>Учетная запись Майкрософт</cp:lastModifiedBy>
  <cp:revision>660</cp:revision>
  <cp:lastPrinted>2025-03-22T11:25:05Z</cp:lastPrinted>
  <dcterms:created xsi:type="dcterms:W3CDTF">2018-02-25T09:09:03Z</dcterms:created>
  <dcterms:modified xsi:type="dcterms:W3CDTF">2025-03-23T18:34:13Z</dcterms:modified>
</cp:coreProperties>
</file>