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68" r:id="rId9"/>
    <p:sldId id="264" r:id="rId10"/>
    <p:sldId id="266" r:id="rId11"/>
    <p:sldId id="265" r:id="rId12"/>
    <p:sldId id="275" r:id="rId13"/>
    <p:sldId id="274" r:id="rId14"/>
    <p:sldId id="276" r:id="rId15"/>
    <p:sldId id="267" r:id="rId16"/>
    <p:sldId id="263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DFD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2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CA361-C84F-488A-A31F-522DFA168299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3A8A-4120-4B8F-AC1B-8F64F0FC59B0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005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43A8A-4120-4B8F-AC1B-8F64F0FC59B0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32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43A8A-4120-4B8F-AC1B-8F64F0FC59B0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332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235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6808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37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41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307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790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594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800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583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5680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790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2072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410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2306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646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441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3D20F-DF78-4D82-9F17-7D94B04409EB}" type="datetimeFigureOut">
              <a:rPr lang="uk-UA" smtClean="0"/>
              <a:t>23.03.2026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F76338-3F8D-4D9D-BEB1-C2BC68D982A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87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0171" y="188686"/>
            <a:ext cx="10314441" cy="4588695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Інтегрований урок</a:t>
            </a:r>
            <a:r>
              <a:rPr lang="uk-UA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християнської етики, поєднаний із майстер-класом</a:t>
            </a:r>
            <a:r>
              <a:rPr lang="uk-UA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«Вербна неділя: символ життя та віри»</a:t>
            </a:r>
            <a:r>
              <a:rPr lang="uk-UA" sz="4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57" y="5167086"/>
            <a:ext cx="5756955" cy="73657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/>
              <a:t>Підготувала О. М. Росяк</a:t>
            </a:r>
            <a:endParaRPr lang="uk-UA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1" y="3100599"/>
            <a:ext cx="3937006" cy="2362204"/>
          </a:xfrm>
          <a:prstGeom prst="rect">
            <a:avLst/>
          </a:prstGeom>
          <a:effectLst>
            <a:softEdge rad="774700"/>
          </a:effectLst>
        </p:spPr>
      </p:pic>
    </p:spTree>
    <p:extLst>
      <p:ext uri="{BB962C8B-B14F-4D97-AF65-F5344CB8AC3E}">
        <p14:creationId xmlns:p14="http://schemas.microsoft.com/office/powerpoint/2010/main" val="324948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1" y="489243"/>
            <a:ext cx="6647543" cy="66103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024915" y="1036935"/>
            <a:ext cx="4644571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Майстер-клас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«Виготовлення букетів із гілок верби»</a:t>
            </a: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Яців Богданна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54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685" y="509464"/>
            <a:ext cx="4272306" cy="1029050"/>
          </a:xfrm>
          <a:solidFill>
            <a:schemeClr val="bg2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4743" y="2510972"/>
            <a:ext cx="5326743" cy="2380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Навесні вона зацвітає,</a:t>
            </a:r>
          </a:p>
          <a:p>
            <a:pPr marL="0" indent="0" algn="ctr"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Котиками сірими гілки вкриває.</a:t>
            </a:r>
          </a:p>
          <a:p>
            <a:pPr marL="0" indent="0" algn="ctr"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Як у церкві освятиться,</a:t>
            </a:r>
          </a:p>
          <a:p>
            <a:pPr marL="0" indent="0" algn="ctr"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То здоров’я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додається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1486" y="2119086"/>
            <a:ext cx="5457371" cy="2583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Пухнасті 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котики вмиваються</a:t>
            </a:r>
            <a:r>
              <a:rPr lang="ru-RU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                        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весняному сонечку гріються</a:t>
            </a:r>
            <a:r>
              <a:rPr lang="ru-RU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             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гавкають, не кусають</a:t>
            </a:r>
            <a:r>
              <a:rPr lang="ru-RU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                       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до свята закликають.</a:t>
            </a:r>
          </a:p>
          <a:p>
            <a:pPr marL="0" indent="0" algn="ctr">
              <a:buNone/>
            </a:pPr>
            <a:endParaRPr lang="uk-UA" sz="24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33" y="173597"/>
            <a:ext cx="2333625" cy="1952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9101" y="5276064"/>
            <a:ext cx="2017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ВЕРБА</a:t>
            </a:r>
            <a:endParaRPr lang="uk-UA" sz="2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3599" y="4471796"/>
            <a:ext cx="341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Вербові котики</a:t>
            </a:r>
            <a:endParaRPr lang="uk-UA" sz="2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86848">
            <a:off x="8688551" y="4814639"/>
            <a:ext cx="2619375" cy="17430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806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1" y="489243"/>
            <a:ext cx="6647543" cy="66103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097486" y="1762650"/>
            <a:ext cx="4644571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Майстер-клас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«Виготовлення букетів з гілок верби»</a:t>
            </a: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Яців Богданна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975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144" y="624110"/>
            <a:ext cx="9405256" cy="928919"/>
          </a:xfrm>
          <a:solidFill>
            <a:schemeClr val="bg1">
              <a:lumMod val="85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Прислів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я та приказки про вербу: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0457" y="1935592"/>
            <a:ext cx="10348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Без верби і калини — нема України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Де верба, там і вода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Де срібліє вербиця, там здорова водиця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Зацвіла верба — прийшла весна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Верба, як трава: її покосиш, а вона знову виросте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i="1" dirty="0" smtClean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Верба — надійна позначка води на землі</a:t>
            </a:r>
            <a:r>
              <a:rPr lang="ru-RU" sz="28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«Зігнувся, як верба над водою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«Така правда, як на вербі груші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«Верба товста, та всередині пуста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1" y="489243"/>
            <a:ext cx="6647543" cy="66103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95886" y="1655371"/>
            <a:ext cx="4644571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Майстер-клас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«Виготовлення букетів із гілок верби»</a:t>
            </a: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Яців Богданна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46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5106" y="433234"/>
            <a:ext cx="9739506" cy="5478616"/>
          </a:xfrm>
        </p:spPr>
      </p:pic>
    </p:spTree>
    <p:extLst>
      <p:ext uri="{BB962C8B-B14F-4D97-AF65-F5344CB8AC3E}">
        <p14:creationId xmlns:p14="http://schemas.microsoft.com/office/powerpoint/2010/main" val="411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43" y="1718417"/>
            <a:ext cx="3512457" cy="46893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228" y="584391"/>
            <a:ext cx="5994400" cy="101566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            Не </a:t>
            </a:r>
            <a:r>
              <a:rPr lang="ru-RU" sz="2000" b="1" i="1" dirty="0"/>
              <a:t>я б'ю — верба б'є,</a:t>
            </a:r>
          </a:p>
          <a:p>
            <a:r>
              <a:rPr lang="ru-RU" sz="2000" b="1" i="1" dirty="0"/>
              <a:t>                           За тиждень Великдень,</a:t>
            </a:r>
          </a:p>
          <a:p>
            <a:r>
              <a:rPr lang="ru-RU" sz="2000" b="1" i="1" dirty="0"/>
              <a:t>                           Недалечко червоне яєчко</a:t>
            </a:r>
            <a:r>
              <a:rPr lang="ru-RU" sz="2000" dirty="0"/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21829" y="2270312"/>
            <a:ext cx="6096000" cy="101566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ru-RU" dirty="0" smtClean="0"/>
              <a:t>                         </a:t>
            </a:r>
            <a:r>
              <a:rPr lang="ru-RU" sz="2000" b="1" i="1" dirty="0"/>
              <a:t>Будь великий, як верба,</a:t>
            </a:r>
          </a:p>
          <a:p>
            <a:r>
              <a:rPr lang="ru-RU" sz="2000" b="1" i="1" dirty="0"/>
              <a:t>                          А здоровий, як вода,</a:t>
            </a:r>
          </a:p>
          <a:p>
            <a:r>
              <a:rPr lang="ru-RU" sz="2000" b="1" i="1" dirty="0"/>
              <a:t>                          А багатий, як земля!</a:t>
            </a:r>
            <a:endParaRPr lang="uk-UA" sz="2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9543" y="3709130"/>
            <a:ext cx="4078514" cy="707886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000" b="1" i="1" dirty="0"/>
              <a:t>Баська (лоза) б'є — не заб'є,</a:t>
            </a:r>
          </a:p>
          <a:p>
            <a:r>
              <a:rPr lang="ru-RU" sz="2000" b="1" i="1" dirty="0" smtClean="0"/>
              <a:t>За </a:t>
            </a:r>
            <a:r>
              <a:rPr lang="ru-RU" sz="2000" b="1" i="1" dirty="0"/>
              <a:t>тиждень — Великдень</a:t>
            </a:r>
            <a:r>
              <a:rPr lang="ru-RU" dirty="0"/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7429" y="4870273"/>
            <a:ext cx="6096000" cy="707886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r>
              <a:rPr lang="ru-RU" sz="2000" b="1" i="1" dirty="0" smtClean="0"/>
              <a:t>                          Шутка </a:t>
            </a:r>
            <a:r>
              <a:rPr lang="ru-RU" sz="2000" b="1" i="1" dirty="0"/>
              <a:t>б'є — не я </a:t>
            </a:r>
            <a:r>
              <a:rPr lang="ru-RU" sz="2000" b="1" i="1" dirty="0" smtClean="0"/>
              <a:t>б'ю, </a:t>
            </a:r>
          </a:p>
          <a:p>
            <a:r>
              <a:rPr lang="ru-RU" sz="2000" b="1" i="1" dirty="0" smtClean="0"/>
              <a:t>Віднині </a:t>
            </a:r>
            <a:r>
              <a:rPr lang="ru-RU" sz="2000" b="1" i="1" dirty="0"/>
              <a:t>за тиждень: Буде в нас Великдень![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56274">
            <a:off x="9313619" y="4760807"/>
            <a:ext cx="2143125" cy="21431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534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37" y="986970"/>
            <a:ext cx="9655912" cy="48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1" y="945321"/>
            <a:ext cx="9318171" cy="517358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6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Використані джерела: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06286" y="1694773"/>
            <a:ext cx="103434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	Режим ШІ</a:t>
            </a:r>
          </a:p>
          <a:p>
            <a:endParaRPr lang="ru-RU" dirty="0"/>
          </a:p>
          <a:p>
            <a:r>
              <a:rPr lang="ru-RU" dirty="0"/>
              <a:t>2.	https://uk.wikipedia.org/wiki/</a:t>
            </a:r>
          </a:p>
          <a:p>
            <a:endParaRPr lang="ru-RU" dirty="0"/>
          </a:p>
          <a:p>
            <a:r>
              <a:rPr lang="ru-RU" dirty="0"/>
              <a:t>3.	https://dobrovirshi.com.ua/zelena-vesna/svyata-vesny/verbna-nedilya/</a:t>
            </a:r>
          </a:p>
          <a:p>
            <a:endParaRPr lang="ru-RU" dirty="0"/>
          </a:p>
          <a:p>
            <a:r>
              <a:rPr lang="ru-RU" dirty="0"/>
              <a:t>4.	https://www.google.com/imgres?q</a:t>
            </a:r>
          </a:p>
          <a:p>
            <a:endParaRPr lang="ru-RU" dirty="0"/>
          </a:p>
          <a:p>
            <a:r>
              <a:rPr lang="ru-RU" dirty="0"/>
              <a:t>5.	https://vgoru.org/novini/verbna-nedilia-2018-istoriia-i-tradytsii-svitloho </a:t>
            </a:r>
          </a:p>
          <a:p>
            <a:endParaRPr lang="ru-RU" dirty="0"/>
          </a:p>
          <a:p>
            <a:r>
              <a:rPr lang="ru-RU" dirty="0"/>
              <a:t>6.	https://share.google/PlMqVjqS29MiLliKr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9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95" y="-95250"/>
            <a:ext cx="12380685" cy="7048500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sp>
        <p:nvSpPr>
          <p:cNvPr id="5" name="Овал 4"/>
          <p:cNvSpPr/>
          <p:nvPr/>
        </p:nvSpPr>
        <p:spPr>
          <a:xfrm rot="19321302">
            <a:off x="2330059" y="685743"/>
            <a:ext cx="1712686" cy="1146628"/>
          </a:xfrm>
          <a:prstGeom prst="ellipse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квіти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9180">
            <a:off x="5381823" y="2943153"/>
            <a:ext cx="1633870" cy="130465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556" y="-36770"/>
            <a:ext cx="1633870" cy="13046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26352">
            <a:off x="4535937" y="-97410"/>
            <a:ext cx="1633870" cy="1304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877">
            <a:off x="5237652" y="906841"/>
            <a:ext cx="1633870" cy="13046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33107">
            <a:off x="2928292" y="1748019"/>
            <a:ext cx="1633870" cy="130465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421" y="2535119"/>
            <a:ext cx="1633870" cy="130465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69" y="3775416"/>
            <a:ext cx="1633870" cy="130465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47640">
            <a:off x="1902563" y="2678918"/>
            <a:ext cx="1633870" cy="13046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55618">
            <a:off x="1141198" y="1389232"/>
            <a:ext cx="1633870" cy="1304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76720">
            <a:off x="984627" y="3372796"/>
            <a:ext cx="1633870" cy="1304657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903" y="4427744"/>
            <a:ext cx="1633870" cy="1304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73917">
            <a:off x="3808719" y="3708587"/>
            <a:ext cx="1633870" cy="13046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15764">
            <a:off x="2986415" y="4901113"/>
            <a:ext cx="1633870" cy="1304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8147">
            <a:off x="4385778" y="5545698"/>
            <a:ext cx="1633870" cy="13046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79655">
            <a:off x="5591959" y="4612657"/>
            <a:ext cx="1633870" cy="13046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1145">
            <a:off x="6904180" y="3335673"/>
            <a:ext cx="1633870" cy="1304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15120">
            <a:off x="9743177" y="2368231"/>
            <a:ext cx="1633870" cy="130465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3112">
            <a:off x="8507472" y="2662128"/>
            <a:ext cx="1633870" cy="130465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8" name="TextBox 27"/>
          <p:cNvSpPr txBox="1"/>
          <p:nvPr/>
        </p:nvSpPr>
        <p:spPr>
          <a:xfrm rot="19610051">
            <a:off x="6094156" y="308186"/>
            <a:ext cx="126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весна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7690830">
            <a:off x="4471205" y="253825"/>
            <a:ext cx="160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сонечко</a:t>
            </a:r>
            <a:endParaRPr lang="uk-UA" sz="2400" dirty="0"/>
          </a:p>
        </p:txBody>
      </p:sp>
      <p:sp>
        <p:nvSpPr>
          <p:cNvPr id="31" name="TextBox 30"/>
          <p:cNvSpPr txBox="1"/>
          <p:nvPr/>
        </p:nvSpPr>
        <p:spPr>
          <a:xfrm rot="18827305">
            <a:off x="5289414" y="1274665"/>
            <a:ext cx="14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радість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8451247" flipV="1">
            <a:off x="5330930" y="3355550"/>
            <a:ext cx="186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Єрусалим</a:t>
            </a:r>
            <a:endParaRPr lang="uk-UA" sz="2400" dirty="0"/>
          </a:p>
        </p:txBody>
      </p:sp>
      <p:sp>
        <p:nvSpPr>
          <p:cNvPr id="33" name="TextBox 32"/>
          <p:cNvSpPr txBox="1"/>
          <p:nvPr/>
        </p:nvSpPr>
        <p:spPr>
          <a:xfrm rot="18287128">
            <a:off x="3977811" y="4087663"/>
            <a:ext cx="126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Верба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8664609">
            <a:off x="3942160" y="2949969"/>
            <a:ext cx="133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ІСУС</a:t>
            </a:r>
            <a:endParaRPr lang="uk-UA" sz="2400" dirty="0"/>
          </a:p>
        </p:txBody>
      </p:sp>
      <p:sp>
        <p:nvSpPr>
          <p:cNvPr id="35" name="TextBox 34"/>
          <p:cNvSpPr txBox="1"/>
          <p:nvPr/>
        </p:nvSpPr>
        <p:spPr>
          <a:xfrm rot="18963989">
            <a:off x="2703822" y="4054175"/>
            <a:ext cx="154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трава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5541856">
            <a:off x="3111831" y="5192048"/>
            <a:ext cx="132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люди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9163388" flipH="1">
            <a:off x="4445286" y="4652900"/>
            <a:ext cx="160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свято</a:t>
            </a:r>
            <a:endParaRPr lang="uk-UA" sz="2400" dirty="0"/>
          </a:p>
        </p:txBody>
      </p:sp>
      <p:sp>
        <p:nvSpPr>
          <p:cNvPr id="38" name="TextBox 37"/>
          <p:cNvSpPr txBox="1"/>
          <p:nvPr/>
        </p:nvSpPr>
        <p:spPr>
          <a:xfrm rot="17773018">
            <a:off x="3064947" y="2099791"/>
            <a:ext cx="142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ослик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30280">
            <a:off x="4223899" y="5865549"/>
            <a:ext cx="197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освячення</a:t>
            </a:r>
            <a:endParaRPr lang="uk-UA" sz="2400" dirty="0"/>
          </a:p>
        </p:txBody>
      </p:sp>
      <p:sp>
        <p:nvSpPr>
          <p:cNvPr id="4" name="TextBox 3"/>
          <p:cNvSpPr txBox="1"/>
          <p:nvPr/>
        </p:nvSpPr>
        <p:spPr>
          <a:xfrm rot="18294160">
            <a:off x="5687582" y="5117496"/>
            <a:ext cx="141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церква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8502339">
            <a:off x="6895795" y="3710106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священик</a:t>
            </a:r>
            <a:endParaRPr lang="uk-UA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16002">
            <a:off x="8684468" y="3790431"/>
            <a:ext cx="1633870" cy="130465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9" name="TextBox 38"/>
          <p:cNvSpPr txBox="1"/>
          <p:nvPr/>
        </p:nvSpPr>
        <p:spPr>
          <a:xfrm rot="20223069">
            <a:off x="8539485" y="4144033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вишиванка</a:t>
            </a:r>
            <a:endParaRPr lang="uk-UA" sz="2400" dirty="0"/>
          </a:p>
        </p:txBody>
      </p:sp>
      <p:sp>
        <p:nvSpPr>
          <p:cNvPr id="40" name="TextBox 39"/>
          <p:cNvSpPr txBox="1"/>
          <p:nvPr/>
        </p:nvSpPr>
        <p:spPr>
          <a:xfrm rot="19205825">
            <a:off x="8652611" y="300550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служба</a:t>
            </a:r>
            <a:endParaRPr lang="uk-UA" sz="2400" dirty="0"/>
          </a:p>
        </p:txBody>
      </p:sp>
      <p:sp>
        <p:nvSpPr>
          <p:cNvPr id="41" name="TextBox 40"/>
          <p:cNvSpPr txBox="1"/>
          <p:nvPr/>
        </p:nvSpPr>
        <p:spPr>
          <a:xfrm rot="17053683">
            <a:off x="1944074" y="3112435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пташки</a:t>
            </a:r>
            <a:endParaRPr lang="uk-UA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1300">
            <a:off x="849425" y="4831586"/>
            <a:ext cx="1633870" cy="11121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96018">
            <a:off x="10254335" y="2346075"/>
            <a:ext cx="707197" cy="139610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 rot="18702686">
            <a:off x="1179056" y="5169773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діти</a:t>
            </a:r>
            <a:endParaRPr lang="uk-UA" sz="2400" dirty="0"/>
          </a:p>
        </p:txBody>
      </p:sp>
      <p:sp>
        <p:nvSpPr>
          <p:cNvPr id="44" name="TextBox 43"/>
          <p:cNvSpPr txBox="1"/>
          <p:nvPr/>
        </p:nvSpPr>
        <p:spPr>
          <a:xfrm rot="14849350">
            <a:off x="1188456" y="3820923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шутка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5824155">
            <a:off x="1418233" y="1830808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дзвін</a:t>
            </a:r>
            <a:endParaRPr lang="uk-UA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30475" y="499124"/>
            <a:ext cx="2658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Інтерактивна вправа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Асоціативний букет».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4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" grpId="0"/>
      <p:bldP spid="4" grpId="0"/>
      <p:bldP spid="30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743" y="914400"/>
            <a:ext cx="9272571" cy="50206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2628" y="1854560"/>
            <a:ext cx="4418573" cy="1323439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ВХІД</a:t>
            </a:r>
            <a:endParaRPr lang="ru-RU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5600" y="4731657"/>
            <a:ext cx="4005943" cy="986972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 квітня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9511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785" y="480851"/>
            <a:ext cx="3505199" cy="976312"/>
          </a:xfrm>
          <a:solidFill>
            <a:schemeClr val="bg1">
              <a:lumMod val="85000"/>
            </a:schemeClr>
          </a:solidFill>
          <a:ln>
            <a:solidFill>
              <a:srgbClr val="FBFDFD"/>
            </a:solidFill>
            <a:prstDash val="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Смиренний в'їзд на ослику</a:t>
            </a:r>
            <a:r>
              <a:rPr lang="uk-UA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173" y="1969018"/>
            <a:ext cx="4209141" cy="3140010"/>
          </a:xfrm>
        </p:spPr>
        <p:txBody>
          <a:bodyPr>
            <a:normAutofit fontScale="92500"/>
          </a:bodyPr>
          <a:lstStyle/>
          <a:p>
            <a:pPr algn="just"/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Ісус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в’їхав у місто не на великому бойовому коні, а на молодому ослику. Це було знаком того, що Він прийшов як Цар миру, а не війни.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496" b="5980"/>
          <a:stretch/>
        </p:blipFill>
        <p:spPr>
          <a:xfrm>
            <a:off x="5150984" y="1590221"/>
            <a:ext cx="6867979" cy="4549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2700" prst="divot"/>
          </a:sp3d>
        </p:spPr>
      </p:pic>
    </p:spTree>
    <p:extLst>
      <p:ext uri="{BB962C8B-B14F-4D97-AF65-F5344CB8AC3E}">
        <p14:creationId xmlns:p14="http://schemas.microsoft.com/office/powerpoint/2010/main" val="41600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771" y="315459"/>
            <a:ext cx="6966858" cy="700541"/>
          </a:xfr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Урочиста зустріч. 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0914" y="1190172"/>
            <a:ext cx="11364686" cy="159657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Величезний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натовп людей вийшов назустріч Ісусу. Люди стелили свій одяг та пальмові гілки на дорогу, створюючи "святковий килим" для Спасителя.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569030"/>
            <a:ext cx="8658989" cy="3991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269" y="620260"/>
            <a:ext cx="3505199" cy="976312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Вигуки «Осанна!» 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04687" y="2266272"/>
            <a:ext cx="4397828" cy="303144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Дорослі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та діти радісно вигукували: «Осанна! Благословен, хто йде в ім'я Господнє!». </a:t>
            </a:r>
            <a:endParaRPr 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Слово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«Осанна»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означає молитовне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прохання про порятунок та прославлення.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83" y="1108416"/>
            <a:ext cx="5219700" cy="45339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516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Особлива роль дітей.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200" y="2737235"/>
            <a:ext cx="5312228" cy="426243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Біблія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згадує, що саме діти у храмі продовжували голосно славити Ісуса, що дуже дивувало тогочасних вчителів.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944" y="2046514"/>
            <a:ext cx="6560611" cy="366871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3659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6" y="65315"/>
            <a:ext cx="11625943" cy="660762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11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56" y="174168"/>
            <a:ext cx="10024155" cy="986976"/>
          </a:xfr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«Довідкове б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юро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dirty="0">
                <a:solidFill>
                  <a:schemeClr val="accent2">
                    <a:lumMod val="50000"/>
                  </a:schemeClr>
                </a:solidFill>
              </a:rPr>
            </a:b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0457" y="1277258"/>
            <a:ext cx="10024155" cy="4996822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 smtClean="0"/>
              <a:t>                               </a:t>
            </a: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</a:rPr>
              <a:t>Інформація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</a:rPr>
              <a:t>про вербу від ШІ: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b="1" i="1" dirty="0"/>
              <a:t>Рід швидкорослих, за рік може виростати на 1-2 метри. </a:t>
            </a:r>
            <a:endParaRPr lang="uk-UA" dirty="0"/>
          </a:p>
          <a:p>
            <a:pPr lvl="0"/>
            <a:r>
              <a:rPr lang="uk-UA" b="1" i="1" dirty="0"/>
              <a:t>Вологолюбне дерево, або кущ Вербових.</a:t>
            </a:r>
            <a:endParaRPr lang="uk-UA" dirty="0"/>
          </a:p>
          <a:p>
            <a:pPr lvl="0"/>
            <a:r>
              <a:rPr lang="uk-UA" b="1" i="1" dirty="0"/>
              <a:t>Налічує близько </a:t>
            </a:r>
            <a:r>
              <a:rPr lang="uk-UA" b="1" i="1" dirty="0" smtClean="0"/>
              <a:t>400 видів</a:t>
            </a:r>
            <a:r>
              <a:rPr lang="uk-UA" b="1" i="1" dirty="0"/>
              <a:t>.</a:t>
            </a:r>
            <a:endParaRPr lang="uk-UA" dirty="0"/>
          </a:p>
          <a:p>
            <a:pPr lvl="0"/>
            <a:r>
              <a:rPr lang="uk-UA" b="1" i="1" dirty="0"/>
              <a:t>Загалом живе 30-40 років.</a:t>
            </a:r>
            <a:endParaRPr lang="uk-UA" dirty="0"/>
          </a:p>
          <a:p>
            <a:pPr lvl="0"/>
            <a:r>
              <a:rPr lang="uk-UA" b="1" i="1" dirty="0"/>
              <a:t>В Україні поширені верба біла, козяча, плакуча, карликова.</a:t>
            </a:r>
            <a:endParaRPr lang="uk-UA" dirty="0"/>
          </a:p>
          <a:p>
            <a:pPr lvl="0"/>
            <a:r>
              <a:rPr lang="uk-UA" b="1" i="1" dirty="0"/>
              <a:t>Вирізняються гнучкими гілками, раннім цвітінням «котиками».</a:t>
            </a:r>
            <a:endParaRPr lang="uk-UA" dirty="0"/>
          </a:p>
          <a:p>
            <a:pPr lvl="0"/>
            <a:r>
              <a:rPr lang="uk-UA" b="1" i="1" dirty="0"/>
              <a:t>Квіти (сережки) бувають чоловічими (золотисті) та жіночими (зеленими).</a:t>
            </a:r>
            <a:endParaRPr lang="uk-UA" dirty="0"/>
          </a:p>
          <a:p>
            <a:pPr lvl="0"/>
            <a:r>
              <a:rPr lang="uk-UA" b="1" i="1" dirty="0"/>
              <a:t>Гнучка лоза використовується для плетіння кошиків та меблів.</a:t>
            </a:r>
            <a:endParaRPr lang="uk-UA" dirty="0"/>
          </a:p>
          <a:p>
            <a:pPr lvl="0"/>
            <a:r>
              <a:rPr lang="uk-UA" b="1" i="1" dirty="0"/>
              <a:t>Кору верби, яка містить саліцин (природний аналог аспірину), застосовують у медицині як жарознижувальний та знеболювальний засіб.</a:t>
            </a:r>
            <a:endParaRPr lang="uk-UA" dirty="0"/>
          </a:p>
          <a:p>
            <a:pPr lvl="0"/>
            <a:r>
              <a:rPr lang="uk-UA" b="1" i="1" dirty="0"/>
              <a:t>Верба є священним деревом  в українській традиції, символом Вербної неділі, оберегом.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19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419</TotalTime>
  <Words>529</Words>
  <Application>Microsoft Office PowerPoint</Application>
  <PresentationFormat>Широкоэкранный</PresentationFormat>
  <Paragraphs>113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Інтегрований урок  з християнської етики, поєднаний із майстер-класом «Вербна неділя: символ життя та віри» </vt:lpstr>
      <vt:lpstr>Презентация PowerPoint</vt:lpstr>
      <vt:lpstr>Презентация PowerPoint</vt:lpstr>
      <vt:lpstr>Смиренний в'їзд на ослику. </vt:lpstr>
      <vt:lpstr>Урочиста зустріч. </vt:lpstr>
      <vt:lpstr>Вигуки «Осанна!» </vt:lpstr>
      <vt:lpstr>Особлива роль дітей.</vt:lpstr>
      <vt:lpstr>Презентация PowerPoint</vt:lpstr>
      <vt:lpstr>«Довідкове б’юро» </vt:lpstr>
      <vt:lpstr>Презентация PowerPoint</vt:lpstr>
      <vt:lpstr>Загадки</vt:lpstr>
      <vt:lpstr>Презентация PowerPoint</vt:lpstr>
      <vt:lpstr>Прислів’я та приказки про вербу: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Інтегрований урок  з християнської етики, поєднаний із майстер-класом «Вербна неділя: символ життя та віри» </dc:title>
  <dc:creator>User</dc:creator>
  <cp:lastModifiedBy>User</cp:lastModifiedBy>
  <cp:revision>40</cp:revision>
  <dcterms:created xsi:type="dcterms:W3CDTF">2026-03-17T19:12:12Z</dcterms:created>
  <dcterms:modified xsi:type="dcterms:W3CDTF">2026-03-23T08:47:35Z</dcterms:modified>
</cp:coreProperties>
</file>