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2"/>
  </p:notesMasterIdLst>
  <p:handoutMasterIdLst>
    <p:handoutMasterId r:id="rId33"/>
  </p:handoutMasterIdLst>
  <p:sldIdLst>
    <p:sldId id="256" r:id="rId3"/>
    <p:sldId id="265" r:id="rId4"/>
    <p:sldId id="263" r:id="rId5"/>
    <p:sldId id="257" r:id="rId6"/>
    <p:sldId id="287" r:id="rId7"/>
    <p:sldId id="289" r:id="rId8"/>
    <p:sldId id="290" r:id="rId9"/>
    <p:sldId id="291" r:id="rId10"/>
    <p:sldId id="261" r:id="rId11"/>
    <p:sldId id="294" r:id="rId12"/>
    <p:sldId id="292" r:id="rId13"/>
    <p:sldId id="275" r:id="rId14"/>
    <p:sldId id="271" r:id="rId15"/>
    <p:sldId id="274" r:id="rId16"/>
    <p:sldId id="272" r:id="rId17"/>
    <p:sldId id="273" r:id="rId18"/>
    <p:sldId id="269" r:id="rId19"/>
    <p:sldId id="270" r:id="rId20"/>
    <p:sldId id="276" r:id="rId21"/>
    <p:sldId id="277" r:id="rId22"/>
    <p:sldId id="278" r:id="rId23"/>
    <p:sldId id="279" r:id="rId24"/>
    <p:sldId id="282" r:id="rId25"/>
    <p:sldId id="283" r:id="rId26"/>
    <p:sldId id="281" r:id="rId27"/>
    <p:sldId id="293" r:id="rId28"/>
    <p:sldId id="288" r:id="rId29"/>
    <p:sldId id="295" r:id="rId30"/>
    <p:sldId id="26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591D"/>
    <a:srgbClr val="7A0000"/>
    <a:srgbClr val="226845"/>
    <a:srgbClr val="6C0000"/>
    <a:srgbClr val="753805"/>
    <a:srgbClr val="2A7E54"/>
    <a:srgbClr val="FFFFCC"/>
    <a:srgbClr val="2A7E2A"/>
    <a:srgbClr val="0060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C188D-7AA0-4BD6-A8D1-BDB690168CBD}" type="datetimeFigureOut">
              <a:rPr lang="ru-RU" smtClean="0"/>
              <a:pPr/>
              <a:t>09.05.2026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F235FC-491D-4CE6-9FA4-CB21228CBB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8278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D49EF-2A19-4707-95FB-9FFA73A11003}" type="datetimeFigureOut">
              <a:rPr lang="ru-RU" smtClean="0"/>
              <a:pPr/>
              <a:t>09.05.2026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559DF-501B-481A-AC4F-FF644672BC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170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559DF-501B-481A-AC4F-FF644672BCC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559DF-501B-481A-AC4F-FF644672BCC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559DF-501B-481A-AC4F-FF644672BCC3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141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09.05.2026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09.05.2026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09.05.2026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AB622-D206-4BDE-B5D4-4610C104154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10B3B-290A-4638-8CA4-A92C107E09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696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322A5-415A-43F9-9C9A-91CAB375D46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6E5B0-7639-4C0F-BDBA-DEB4447B498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526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392B1-7233-4BC8-835F-28B38008C0F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3A6AC-B1AB-4DCA-8DC4-FDB5D9C5D3C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709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C5940-8682-4B89-9953-63A74DC99B5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59D9F-CEF5-4B0D-9BD5-0C1D4042E55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410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D7EAB-7694-4428-82A0-5B4065CF8E7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0AE41-4C5A-4381-8856-57C026AD9A8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965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7FC08-36A4-4B35-B740-D65154103E4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C12D3-592B-4F1C-8C2A-2E004DA6C3C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368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E9DE8-A0E6-473A-8703-26134730129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C5AFB-CA40-4C0D-8D4A-6355880A814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042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246C8-C1C1-41C2-8473-6EB8603678E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872AA-5E94-42F7-870B-DB4F5179908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86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09.05.2026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B3F48-0855-442C-99A8-6E9552A7CE0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4D07C-EC2D-4DB5-B63A-4516088F182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2073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03682-18DF-4CFF-9F7D-59108F3B703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5C72B-E31E-407F-85F0-4316C181487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6002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AE2CF-CA26-4DAC-A1A9-3CE6B3EE70E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B5555-A0A8-42EC-BA5F-4FA04D0F72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858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09.05.2026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09.05.2026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09.05.2026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09.05.2026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09.05.2026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09.05.2026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09.05.2026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6DDDE-3C24-42F7-AD86-2E92357493A0}" type="datetimeFigureOut">
              <a:rPr lang="ru-RU" smtClean="0"/>
              <a:pPr/>
              <a:t>09.05.2026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329DE73-699F-4B3C-9BDF-677FD3DB11D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791134-67E3-4371-A46B-BF5D1F5839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5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3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Картинки по запросу анимация дружба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681" y="116632"/>
            <a:ext cx="36195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Картинки по запросу анимация дружба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680" y="3807537"/>
            <a:ext cx="3059471" cy="305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19450" y="2492896"/>
            <a:ext cx="7212231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>
                <a:ln w="11430"/>
                <a:gradFill>
                  <a:gsLst>
                    <a:gs pos="0">
                      <a:srgbClr val="4584D3">
                        <a:tint val="70000"/>
                        <a:satMod val="245000"/>
                      </a:srgbClr>
                    </a:gs>
                    <a:gs pos="75000">
                      <a:srgbClr val="4584D3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4584D3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/>
              </a:rPr>
              <a:t>Дружба – </a:t>
            </a:r>
          </a:p>
          <a:p>
            <a:pPr algn="ctr"/>
            <a:r>
              <a:rPr lang="ru-RU" sz="66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/>
              </a:rPr>
              <a:t>найцінніший</a:t>
            </a:r>
            <a:r>
              <a:rPr lang="ru-RU" sz="6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/>
              </a:rPr>
              <a:t> скарб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omp\Desktop\snapshot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43122"/>
            <a:ext cx="3170294" cy="2474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omp\Desktop\snapshot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43122"/>
            <a:ext cx="3200400" cy="2476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C:\Users\Comp\Desktop\snapshot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8825">
            <a:off x="6863067" y="4370817"/>
            <a:ext cx="1733938" cy="20162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Comp\Desktop\snapshot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03510">
            <a:off x="269650" y="4478755"/>
            <a:ext cx="1847975" cy="16875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Comp\Desktop\snapshot1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35229"/>
            <a:ext cx="3960440" cy="2574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82049" y="188640"/>
            <a:ext cx="6724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</a:t>
            </a:r>
            <a:r>
              <a:rPr lang="ru-RU" sz="5400" b="1" cap="none" spc="0" dirty="0" err="1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</a:t>
            </a:r>
            <a:r>
              <a:rPr lang="ru-RU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</a:t>
            </a:r>
            <a:r>
              <a:rPr lang="ru-RU" sz="5400" b="1" cap="none" spc="0" dirty="0" err="1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</a:t>
            </a:r>
            <a:r>
              <a:rPr lang="ru-RU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ці</a:t>
            </a:r>
            <a:r>
              <a:rPr lang="ru-RU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5400" b="1" cap="none" spc="0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</a:t>
            </a:r>
            <a:r>
              <a:rPr lang="ru-RU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</a:t>
            </a:r>
            <a:r>
              <a:rPr lang="ru-RU" sz="5400" b="1" cap="none" spc="0" dirty="0" err="1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</a:t>
            </a:r>
            <a:r>
              <a:rPr lang="ru-RU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он</a:t>
            </a:r>
            <a:r>
              <a:rPr lang="ru-RU" sz="5400" b="1" cap="none" spc="0" dirty="0" err="1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ь</a:t>
            </a:r>
            <a:r>
              <a:rPr lang="ru-RU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ок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9523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6" y="105453"/>
            <a:ext cx="2492423" cy="21134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11760" y="930077"/>
            <a:ext cx="44090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Вікторина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2294465"/>
            <a:ext cx="6696743" cy="19205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54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Поговоримо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54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 про дружбу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Picture 6" descr="Картинки по запросу анимация дружба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043" y="4057693"/>
            <a:ext cx="36195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980" y="-459432"/>
            <a:ext cx="2891563" cy="289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295580"/>
            <a:ext cx="3071770" cy="234888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EEECE1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06" y="4214991"/>
            <a:ext cx="2118053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9582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260648"/>
            <a:ext cx="77127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4400" b="1" cap="none" spc="0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Мультиплікаційна вікторина</a:t>
            </a:r>
            <a:endParaRPr lang="ru-RU" sz="4400" b="1" cap="none" spc="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93226" y="1124744"/>
            <a:ext cx="587152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Calibri"/>
              </a:rPr>
              <a:t>Назвіть друзів 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Содержимое 6" descr="maxresdefault.jpg"/>
          <p:cNvPicPr>
            <a:picLocks noChangeAspect="1"/>
          </p:cNvPicPr>
          <p:nvPr/>
        </p:nvPicPr>
        <p:blipFill>
          <a:blip r:embed="rId2" cstate="print"/>
          <a:srcRect r="51546"/>
          <a:stretch>
            <a:fillRect/>
          </a:stretch>
        </p:blipFill>
        <p:spPr bwMode="auto">
          <a:xfrm>
            <a:off x="1731632" y="2708920"/>
            <a:ext cx="3384376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Текст 2"/>
          <p:cNvSpPr txBox="1">
            <a:spLocks/>
          </p:cNvSpPr>
          <p:nvPr/>
        </p:nvSpPr>
        <p:spPr bwMode="auto">
          <a:xfrm>
            <a:off x="1288232" y="1978124"/>
            <a:ext cx="4040188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Котик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pic>
        <p:nvPicPr>
          <p:cNvPr id="7" name="Содержимое 7" descr="maxresdefault.jpg"/>
          <p:cNvPicPr>
            <a:picLocks noChangeAspect="1"/>
          </p:cNvPicPr>
          <p:nvPr/>
        </p:nvPicPr>
        <p:blipFill>
          <a:blip r:embed="rId2" cstate="print"/>
          <a:srcRect l="45918"/>
          <a:stretch>
            <a:fillRect/>
          </a:stretch>
        </p:blipFill>
        <p:spPr bwMode="auto">
          <a:xfrm>
            <a:off x="4932040" y="2698204"/>
            <a:ext cx="3816425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Текст 4"/>
          <p:cNvSpPr txBox="1">
            <a:spLocks/>
          </p:cNvSpPr>
          <p:nvPr/>
        </p:nvSpPr>
        <p:spPr bwMode="auto">
          <a:xfrm>
            <a:off x="4917837" y="1894185"/>
            <a:ext cx="4041775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Півник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875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260648"/>
            <a:ext cx="77127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4400" b="1" cap="none" spc="0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Мультиплікаційна вікторина</a:t>
            </a:r>
            <a:endParaRPr lang="ru-RU" sz="4400" b="1" cap="none" spc="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93226" y="1124744"/>
            <a:ext cx="587152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Calibri"/>
              </a:rPr>
              <a:t>Назвіть друзів 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Содержимое 17" descr="kak_narisovat_duymovochk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99592" y="2636911"/>
            <a:ext cx="4040188" cy="403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Текст 2"/>
          <p:cNvSpPr txBox="1">
            <a:spLocks/>
          </p:cNvSpPr>
          <p:nvPr/>
        </p:nvSpPr>
        <p:spPr bwMode="auto">
          <a:xfrm>
            <a:off x="1289492" y="1866202"/>
            <a:ext cx="4040188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Дюймовочка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pic>
        <p:nvPicPr>
          <p:cNvPr id="7" name="Содержимое 18" descr="43989975.jpg"/>
          <p:cNvPicPr>
            <a:picLocks noChangeAspect="1"/>
          </p:cNvPicPr>
          <p:nvPr/>
        </p:nvPicPr>
        <p:blipFill>
          <a:blip r:embed="rId3" cstate="print"/>
          <a:srcRect l="27343"/>
          <a:stretch>
            <a:fillRect/>
          </a:stretch>
        </p:blipFill>
        <p:spPr bwMode="auto">
          <a:xfrm>
            <a:off x="4963822" y="2636911"/>
            <a:ext cx="3826769" cy="403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Текст 4"/>
          <p:cNvSpPr txBox="1">
            <a:spLocks/>
          </p:cNvSpPr>
          <p:nvPr/>
        </p:nvSpPr>
        <p:spPr bwMode="auto">
          <a:xfrm>
            <a:off x="4983575" y="1856326"/>
            <a:ext cx="4041775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Ластівка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505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260648"/>
            <a:ext cx="77127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4400" b="1" cap="none" spc="0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Мультиплікаційна вікторина</a:t>
            </a:r>
            <a:endParaRPr lang="ru-RU" sz="4400" b="1" cap="none" spc="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93226" y="1124744"/>
            <a:ext cx="587152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Calibri"/>
              </a:rPr>
              <a:t>Назвіть друзів 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Содержимое 6" descr="anna_i_elza_koronatsija_ost_holodnoe_serdtse_frozen.jpg"/>
          <p:cNvPicPr>
            <a:picLocks noChangeAspect="1"/>
          </p:cNvPicPr>
          <p:nvPr/>
        </p:nvPicPr>
        <p:blipFill>
          <a:blip r:embed="rId2" cstate="print"/>
          <a:srcRect r="43023"/>
          <a:stretch>
            <a:fillRect/>
          </a:stretch>
        </p:blipFill>
        <p:spPr bwMode="auto">
          <a:xfrm>
            <a:off x="1276660" y="2420888"/>
            <a:ext cx="3528391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Текст 2"/>
          <p:cNvSpPr txBox="1">
            <a:spLocks/>
          </p:cNvSpPr>
          <p:nvPr/>
        </p:nvSpPr>
        <p:spPr bwMode="auto">
          <a:xfrm>
            <a:off x="764863" y="1700808"/>
            <a:ext cx="4040188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Ельза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pic>
        <p:nvPicPr>
          <p:cNvPr id="7" name="Содержимое 7" descr="olaf-frozen-23173-1920x1200.jpg"/>
          <p:cNvPicPr>
            <a:picLocks noChangeAspect="1"/>
          </p:cNvPicPr>
          <p:nvPr/>
        </p:nvPicPr>
        <p:blipFill>
          <a:blip r:embed="rId3" cstate="print"/>
          <a:srcRect r="38278"/>
          <a:stretch>
            <a:fillRect/>
          </a:stretch>
        </p:blipFill>
        <p:spPr bwMode="auto">
          <a:xfrm>
            <a:off x="5004046" y="2420888"/>
            <a:ext cx="3599383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Текст 4"/>
          <p:cNvSpPr txBox="1">
            <a:spLocks/>
          </p:cNvSpPr>
          <p:nvPr/>
        </p:nvSpPr>
        <p:spPr bwMode="auto">
          <a:xfrm>
            <a:off x="4782851" y="1700809"/>
            <a:ext cx="4041775" cy="72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 err="1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Олов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485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260648"/>
            <a:ext cx="77127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4400" b="1" cap="none" spc="0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Мультиплікаційна вікторина</a:t>
            </a:r>
            <a:endParaRPr lang="ru-RU" sz="4400" b="1" cap="none" spc="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93226" y="1124744"/>
            <a:ext cx="587152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Calibri"/>
              </a:rPr>
              <a:t>Назвіть друзів 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Содержимое 6" descr="45c99cf4297d47a3d0861d1d8be7bc9b.jpg"/>
          <p:cNvPicPr>
            <a:picLocks noChangeAspect="1"/>
          </p:cNvPicPr>
          <p:nvPr/>
        </p:nvPicPr>
        <p:blipFill>
          <a:blip r:embed="rId2" cstate="print"/>
          <a:srcRect r="46078"/>
          <a:stretch>
            <a:fillRect/>
          </a:stretch>
        </p:blipFill>
        <p:spPr bwMode="auto">
          <a:xfrm>
            <a:off x="899592" y="2708920"/>
            <a:ext cx="3960440" cy="39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Текст 2"/>
          <p:cNvSpPr txBox="1">
            <a:spLocks/>
          </p:cNvSpPr>
          <p:nvPr/>
        </p:nvSpPr>
        <p:spPr bwMode="auto">
          <a:xfrm>
            <a:off x="798320" y="1988840"/>
            <a:ext cx="404018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Карлсон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pic>
        <p:nvPicPr>
          <p:cNvPr id="7" name="Содержимое 7" descr="45c99cf4297d47a3d0861d1d8be7bc9b.jpg"/>
          <p:cNvPicPr>
            <a:picLocks noChangeAspect="1"/>
          </p:cNvPicPr>
          <p:nvPr/>
        </p:nvPicPr>
        <p:blipFill>
          <a:blip r:embed="rId2" cstate="print"/>
          <a:srcRect l="54369"/>
          <a:stretch>
            <a:fillRect/>
          </a:stretch>
        </p:blipFill>
        <p:spPr bwMode="auto">
          <a:xfrm>
            <a:off x="4863209" y="2708920"/>
            <a:ext cx="3384376" cy="393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Текст 4"/>
          <p:cNvSpPr txBox="1">
            <a:spLocks/>
          </p:cNvSpPr>
          <p:nvPr/>
        </p:nvSpPr>
        <p:spPr bwMode="auto">
          <a:xfrm>
            <a:off x="4838508" y="1988840"/>
            <a:ext cx="4041775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Малюк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11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260648"/>
            <a:ext cx="77127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4400" b="1" cap="none" spc="0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Мультиплікаційна вікторина</a:t>
            </a:r>
            <a:endParaRPr lang="ru-RU" sz="4400" b="1" cap="none" spc="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93226" y="1124744"/>
            <a:ext cx="587152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Calibri"/>
              </a:rPr>
              <a:t>Назвіть друзів 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Содержимое 6" descr="3.jpg"/>
          <p:cNvPicPr>
            <a:picLocks noChangeAspect="1"/>
          </p:cNvPicPr>
          <p:nvPr/>
        </p:nvPicPr>
        <p:blipFill>
          <a:blip r:embed="rId2" cstate="print"/>
          <a:srcRect l="31002"/>
          <a:stretch>
            <a:fillRect/>
          </a:stretch>
        </p:blipFill>
        <p:spPr bwMode="auto">
          <a:xfrm>
            <a:off x="1115616" y="2708920"/>
            <a:ext cx="3525788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Текст 2"/>
          <p:cNvSpPr txBox="1">
            <a:spLocks/>
          </p:cNvSpPr>
          <p:nvPr/>
        </p:nvSpPr>
        <p:spPr bwMode="auto">
          <a:xfrm>
            <a:off x="755576" y="1852635"/>
            <a:ext cx="4040188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Тимон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pic>
        <p:nvPicPr>
          <p:cNvPr id="7" name="Содержимое 7" descr="imgonline-com-ua-resize-qy263k7ejlzqr9.jpg"/>
          <p:cNvPicPr>
            <a:picLocks noChangeAspect="1"/>
          </p:cNvPicPr>
          <p:nvPr/>
        </p:nvPicPr>
        <p:blipFill>
          <a:blip r:embed="rId3" cstate="print"/>
          <a:srcRect l="36649"/>
          <a:stretch>
            <a:fillRect/>
          </a:stretch>
        </p:blipFill>
        <p:spPr bwMode="auto">
          <a:xfrm>
            <a:off x="4773279" y="2708920"/>
            <a:ext cx="3528392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Текст 4"/>
          <p:cNvSpPr txBox="1">
            <a:spLocks/>
          </p:cNvSpPr>
          <p:nvPr/>
        </p:nvSpPr>
        <p:spPr bwMode="auto">
          <a:xfrm>
            <a:off x="4641404" y="1894185"/>
            <a:ext cx="4041775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Пумба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928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260648"/>
            <a:ext cx="77127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4400" b="1" cap="none" spc="0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Мультиплікаційна вікторина</a:t>
            </a:r>
            <a:endParaRPr lang="ru-RU" sz="4400" b="1" cap="none" spc="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93226" y="1124744"/>
            <a:ext cx="587152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Calibri"/>
              </a:rPr>
              <a:t>Назвіть друзів 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Содержимое 8" descr="a59c3fb49ace7fa7e97f0afdf22e72d931fe726b.jpeg"/>
          <p:cNvPicPr>
            <a:picLocks noChangeAspect="1"/>
          </p:cNvPicPr>
          <p:nvPr/>
        </p:nvPicPr>
        <p:blipFill>
          <a:blip r:embed="rId2" cstate="print"/>
          <a:srcRect r="42026"/>
          <a:stretch>
            <a:fillRect/>
          </a:stretch>
        </p:blipFill>
        <p:spPr bwMode="auto">
          <a:xfrm>
            <a:off x="1751517" y="2604883"/>
            <a:ext cx="3744416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Текст 4"/>
          <p:cNvSpPr txBox="1">
            <a:spLocks/>
          </p:cNvSpPr>
          <p:nvPr/>
        </p:nvSpPr>
        <p:spPr bwMode="auto">
          <a:xfrm>
            <a:off x="1619672" y="1921362"/>
            <a:ext cx="404018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Крокодил Гена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pic>
        <p:nvPicPr>
          <p:cNvPr id="8" name="Содержимое 9" descr="a59c3fb49ace7fa7e97f0afdf22e72d931fe726b.jpeg"/>
          <p:cNvPicPr>
            <a:picLocks noChangeAspect="1"/>
          </p:cNvPicPr>
          <p:nvPr/>
        </p:nvPicPr>
        <p:blipFill>
          <a:blip r:embed="rId2" cstate="print"/>
          <a:srcRect l="57310"/>
          <a:stretch>
            <a:fillRect/>
          </a:stretch>
        </p:blipFill>
        <p:spPr bwMode="auto">
          <a:xfrm>
            <a:off x="5470451" y="2604883"/>
            <a:ext cx="3168352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Текст 6"/>
          <p:cNvSpPr txBox="1">
            <a:spLocks/>
          </p:cNvSpPr>
          <p:nvPr/>
        </p:nvSpPr>
        <p:spPr bwMode="auto">
          <a:xfrm>
            <a:off x="5699580" y="1827716"/>
            <a:ext cx="3088911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Чебурашка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987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260648"/>
            <a:ext cx="77127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4400" b="1" cap="none" spc="0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Мультиплікаційна вікторина</a:t>
            </a:r>
            <a:endParaRPr lang="ru-RU" sz="4400" b="1" cap="none" spc="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93226" y="1124744"/>
            <a:ext cx="587152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Calibri"/>
              </a:rPr>
              <a:t>Назвіть друзів 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Содержимое 6" descr="9554_serii-volk-2.jpg"/>
          <p:cNvPicPr>
            <a:picLocks noChangeAspect="1"/>
          </p:cNvPicPr>
          <p:nvPr/>
        </p:nvPicPr>
        <p:blipFill>
          <a:blip r:embed="rId2" cstate="print"/>
          <a:srcRect l="4808" r="45192"/>
          <a:stretch>
            <a:fillRect/>
          </a:stretch>
        </p:blipFill>
        <p:spPr bwMode="auto">
          <a:xfrm>
            <a:off x="1619672" y="2564904"/>
            <a:ext cx="3744416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Текст 2"/>
          <p:cNvSpPr txBox="1">
            <a:spLocks/>
          </p:cNvSpPr>
          <p:nvPr/>
        </p:nvSpPr>
        <p:spPr bwMode="auto">
          <a:xfrm>
            <a:off x="1259632" y="1851795"/>
            <a:ext cx="4040188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     Іван Царевич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pic>
        <p:nvPicPr>
          <p:cNvPr id="10" name="Содержимое 7" descr="9554_serii-volk-2.jpg"/>
          <p:cNvPicPr>
            <a:picLocks noChangeAspect="1"/>
          </p:cNvPicPr>
          <p:nvPr/>
        </p:nvPicPr>
        <p:blipFill>
          <a:blip r:embed="rId2" cstate="print"/>
          <a:srcRect l="55238"/>
          <a:stretch>
            <a:fillRect/>
          </a:stretch>
        </p:blipFill>
        <p:spPr bwMode="auto">
          <a:xfrm>
            <a:off x="5364089" y="2559148"/>
            <a:ext cx="3384376" cy="410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Текст 4"/>
          <p:cNvSpPr txBox="1">
            <a:spLocks/>
          </p:cNvSpPr>
          <p:nvPr/>
        </p:nvSpPr>
        <p:spPr bwMode="auto">
          <a:xfrm>
            <a:off x="5364089" y="1820618"/>
            <a:ext cx="338437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    Сірий Вовк 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65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260648"/>
            <a:ext cx="77127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4400" b="1" cap="none" spc="0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Мультиплікаційна вікторина</a:t>
            </a:r>
            <a:endParaRPr lang="ru-RU" sz="4400" b="1" cap="none" spc="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93226" y="1124744"/>
            <a:ext cx="587152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Calibri"/>
              </a:rPr>
              <a:t>Назвіть друзів 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Содержимое 6" descr="inx960x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48399" y="2796591"/>
            <a:ext cx="3893272" cy="381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Текст 2"/>
          <p:cNvSpPr txBox="1">
            <a:spLocks/>
          </p:cNvSpPr>
          <p:nvPr/>
        </p:nvSpPr>
        <p:spPr bwMode="auto">
          <a:xfrm>
            <a:off x="1273483" y="2060848"/>
            <a:ext cx="4040188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Фіксики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DAEDEF">
                  <a:lumMod val="2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pic>
        <p:nvPicPr>
          <p:cNvPr id="7" name="Содержимое 7" descr="kinopoisk.jpg"/>
          <p:cNvPicPr>
            <a:picLocks noChangeAspect="1"/>
          </p:cNvPicPr>
          <p:nvPr/>
        </p:nvPicPr>
        <p:blipFill>
          <a:blip r:embed="rId3" cstate="print"/>
          <a:srcRect l="29518"/>
          <a:stretch>
            <a:fillRect/>
          </a:stretch>
        </p:blipFill>
        <p:spPr bwMode="auto">
          <a:xfrm>
            <a:off x="5440936" y="2802048"/>
            <a:ext cx="3538737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Текст 4"/>
          <p:cNvSpPr txBox="1">
            <a:spLocks/>
          </p:cNvSpPr>
          <p:nvPr/>
        </p:nvSpPr>
        <p:spPr bwMode="auto">
          <a:xfrm>
            <a:off x="4937898" y="2060848"/>
            <a:ext cx="4041775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Дім </a:t>
            </a:r>
            <a:r>
              <a:rPr kumimoji="0" lang="uk-UA" sz="4000" b="1" i="0" u="none" strike="noStrike" kern="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Дімич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DAEDEF">
                  <a:lumMod val="2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364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omp\Desktop\сайт\2022-07-04_2128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40768"/>
            <a:ext cx="7008779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3905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260648"/>
            <a:ext cx="77127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4400" b="1" cap="none" spc="0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Мультиплікаційна вікторина</a:t>
            </a:r>
            <a:endParaRPr lang="ru-RU" sz="4400" b="1" cap="none" spc="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93226" y="1124744"/>
            <a:ext cx="587152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Calibri"/>
              </a:rPr>
              <a:t>Назвіть друзів 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Содержимое 6" descr="hqdefault.jpg"/>
          <p:cNvPicPr>
            <a:picLocks noChangeAspect="1"/>
          </p:cNvPicPr>
          <p:nvPr/>
        </p:nvPicPr>
        <p:blipFill>
          <a:blip r:embed="rId2" cstate="print"/>
          <a:srcRect l="5825" r="44660"/>
          <a:stretch>
            <a:fillRect/>
          </a:stretch>
        </p:blipFill>
        <p:spPr bwMode="auto">
          <a:xfrm>
            <a:off x="971600" y="2492896"/>
            <a:ext cx="3672408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Текст 2"/>
          <p:cNvSpPr txBox="1">
            <a:spLocks/>
          </p:cNvSpPr>
          <p:nvPr/>
        </p:nvSpPr>
        <p:spPr bwMode="auto">
          <a:xfrm>
            <a:off x="683568" y="1700808"/>
            <a:ext cx="404018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Вінні Пух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pic>
        <p:nvPicPr>
          <p:cNvPr id="7" name="Содержимое 7" descr="hqdefault.jpg"/>
          <p:cNvPicPr>
            <a:picLocks noChangeAspect="1"/>
          </p:cNvPicPr>
          <p:nvPr/>
        </p:nvPicPr>
        <p:blipFill>
          <a:blip r:embed="rId2" cstate="print"/>
          <a:srcRect l="56190"/>
          <a:stretch>
            <a:fillRect/>
          </a:stretch>
        </p:blipFill>
        <p:spPr bwMode="auto">
          <a:xfrm>
            <a:off x="4644008" y="2492896"/>
            <a:ext cx="3312369" cy="4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Текст 4"/>
          <p:cNvSpPr txBox="1">
            <a:spLocks/>
          </p:cNvSpPr>
          <p:nvPr/>
        </p:nvSpPr>
        <p:spPr bwMode="auto">
          <a:xfrm>
            <a:off x="4157719" y="1684232"/>
            <a:ext cx="4041775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П'ятачок 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515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260648"/>
            <a:ext cx="77127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4400" b="1" cap="none" spc="0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Мультиплікаційна вікторина</a:t>
            </a:r>
            <a:endParaRPr lang="ru-RU" sz="4400" b="1" cap="none" spc="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93226" y="1124744"/>
            <a:ext cx="587152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Calibri"/>
              </a:rPr>
              <a:t>Назвіть друзів 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Маша и Медведь опасны для детей? - KP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683" y="2516114"/>
            <a:ext cx="3653105" cy="404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omp\Desktop\Рисунок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178" y="2527925"/>
            <a:ext cx="2912853" cy="404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Текст 2"/>
          <p:cNvSpPr txBox="1">
            <a:spLocks/>
          </p:cNvSpPr>
          <p:nvPr/>
        </p:nvSpPr>
        <p:spPr bwMode="auto">
          <a:xfrm>
            <a:off x="1711416" y="1743647"/>
            <a:ext cx="3384376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Маша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 bwMode="auto">
          <a:xfrm>
            <a:off x="4932196" y="1743647"/>
            <a:ext cx="404018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 Медвідь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674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260648"/>
            <a:ext cx="77127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4400" b="1" cap="none" spc="0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Мультиплікаційна вікторина</a:t>
            </a:r>
            <a:endParaRPr lang="ru-RU" sz="4400" b="1" cap="none" spc="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93226" y="1124744"/>
            <a:ext cx="587152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Calibri"/>
              </a:rPr>
              <a:t>Назвіть друзів 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 bwMode="auto">
          <a:xfrm>
            <a:off x="4744938" y="2060848"/>
            <a:ext cx="4040188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lvl="0" algn="ctr"/>
            <a:r>
              <a:rPr lang="uk-UA" sz="4000" kern="0" dirty="0">
                <a:solidFill>
                  <a:srgbClr val="DAEDEF">
                    <a:lumMod val="25000"/>
                  </a:srgbClr>
                </a:solidFill>
                <a:latin typeface="Garamond"/>
              </a:rPr>
              <a:t>Гноми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DAEDEF">
                  <a:lumMod val="2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pic>
        <p:nvPicPr>
          <p:cNvPr id="2052" name="Picture 4" descr="Білосніжка та семеро гномів танцюють | Джміль – журнал для дітей, їхніх  батьків і педагогі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126" y="2766215"/>
            <a:ext cx="3810000" cy="386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Comp\Downloads\rostovaja-figura-belosnezhka-belosnezhka-i-sem-gnomov-1800-mm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342" y="2751503"/>
            <a:ext cx="2684469" cy="389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Текст 2"/>
          <p:cNvSpPr txBox="1">
            <a:spLocks/>
          </p:cNvSpPr>
          <p:nvPr/>
        </p:nvSpPr>
        <p:spPr bwMode="auto">
          <a:xfrm>
            <a:off x="1436615" y="2035625"/>
            <a:ext cx="4040188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lvl="0" algn="ctr"/>
            <a:r>
              <a:rPr lang="uk-UA" sz="4000" kern="0" dirty="0">
                <a:solidFill>
                  <a:srgbClr val="DAEDEF">
                    <a:lumMod val="25000"/>
                  </a:srgbClr>
                </a:solidFill>
                <a:latin typeface="Garamond"/>
              </a:rPr>
              <a:t>Білосніжка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DAEDEF">
                  <a:lumMod val="2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791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260648"/>
            <a:ext cx="77127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4400" b="1" cap="none" spc="0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Мультиплікаційна вікторина</a:t>
            </a:r>
            <a:endParaRPr lang="ru-RU" sz="4400" b="1" cap="none" spc="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Текст 2"/>
          <p:cNvSpPr txBox="1">
            <a:spLocks/>
          </p:cNvSpPr>
          <p:nvPr/>
        </p:nvSpPr>
        <p:spPr bwMode="auto">
          <a:xfrm>
            <a:off x="3203848" y="2172521"/>
            <a:ext cx="4040188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lvl="0" algn="ctr"/>
            <a:r>
              <a:rPr lang="uk-UA" sz="4000" kern="0" dirty="0">
                <a:solidFill>
                  <a:srgbClr val="C00000"/>
                </a:solidFill>
                <a:latin typeface="Garamond"/>
              </a:rPr>
              <a:t>Чіп і Дейл 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aramon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95736" y="1030089"/>
            <a:ext cx="5264715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uk-UA" sz="3200" b="1" dirty="0">
                <a:solidFill>
                  <a:srgbClr val="002060"/>
                </a:solidFill>
                <a:ea typeface="Calibri"/>
                <a:cs typeface="Times New Roman"/>
              </a:rPr>
              <a:t>Які бурундучки завжди </a:t>
            </a: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uk-UA" sz="3200" b="1" dirty="0">
                <a:solidFill>
                  <a:srgbClr val="002060"/>
                </a:solidFill>
                <a:ea typeface="Calibri"/>
                <a:cs typeface="Times New Roman"/>
              </a:rPr>
              <a:t>поспішають на допомогу?</a:t>
            </a:r>
            <a:endParaRPr lang="ru-RU" sz="3200" b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074" name="Picture 2" descr="Disney зніме фільм «Чіп і Дейл» з живими акторами | Новий кана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633" y="2852936"/>
            <a:ext cx="5854904" cy="390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31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9632" y="260648"/>
            <a:ext cx="77127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4400" b="1" cap="none" spc="0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Мультиплікаційна вікторина</a:t>
            </a:r>
            <a:endParaRPr lang="ru-RU" sz="4400" b="1" cap="none" spc="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07704" y="1124744"/>
            <a:ext cx="69926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002060"/>
                </a:solidFill>
                <a:ea typeface="Calibri"/>
              </a:rPr>
              <a:t>У відомій казці дід загубив річ, яка потім стала домом для лісових звірів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 bwMode="auto">
          <a:xfrm>
            <a:off x="2995858" y="2071871"/>
            <a:ext cx="4040188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lvl="0" algn="ctr"/>
            <a:r>
              <a:rPr lang="uk-UA" sz="4000" kern="0" dirty="0">
                <a:solidFill>
                  <a:srgbClr val="C00000"/>
                </a:solidFill>
                <a:latin typeface="Garamond"/>
              </a:rPr>
              <a:t>Рукавичка 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aramond"/>
            </a:endParaRPr>
          </a:p>
        </p:txBody>
      </p:sp>
      <p:pic>
        <p:nvPicPr>
          <p:cNvPr id="4098" name="Picture 2" descr="Рукавичка (аудіоказка онлайн) | Baby S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80928"/>
            <a:ext cx="6142845" cy="415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55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9632" y="260648"/>
            <a:ext cx="77127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4400" b="1" cap="none" spc="0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Мультиплікаційна вікторина</a:t>
            </a:r>
            <a:endParaRPr lang="ru-RU" sz="4400" b="1" cap="none" spc="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29578" y="1058944"/>
            <a:ext cx="6408712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uk-UA" sz="3200" b="1" dirty="0">
                <a:solidFill>
                  <a:srgbClr val="002060"/>
                </a:solidFill>
                <a:ea typeface="Calibri"/>
                <a:cs typeface="Times New Roman"/>
              </a:rPr>
              <a:t>«Я піду по дрова, а ти нікому не відчиняй…»</a:t>
            </a:r>
            <a:endParaRPr lang="ru-RU" sz="3200" b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 bwMode="auto">
          <a:xfrm>
            <a:off x="3275856" y="3068960"/>
            <a:ext cx="4040188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lvl="0" algn="ctr"/>
            <a:r>
              <a:rPr lang="uk-UA" sz="4000" kern="0" dirty="0">
                <a:solidFill>
                  <a:srgbClr val="C00000"/>
                </a:solidFill>
                <a:latin typeface="Garamond"/>
              </a:rPr>
              <a:t>Котик і Півник</a:t>
            </a:r>
          </a:p>
          <a:p>
            <a:pPr lvl="0" algn="ctr"/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aramond"/>
            </a:endParaRPr>
          </a:p>
        </p:txBody>
      </p:sp>
      <p:pic>
        <p:nvPicPr>
          <p:cNvPr id="5122" name="Picture 2" descr="Українська казка &quot;Котик та півник&quot; / Аудіоказка на ніч /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824" y="3140968"/>
            <a:ext cx="6150279" cy="345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0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404664"/>
            <a:ext cx="6768752" cy="14465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0" cap="none" spc="0" normalizeH="0" baseline="0" noProof="0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</a:rPr>
              <a:t>Математична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0" cap="none" spc="0" normalizeH="0" baseline="0" noProof="0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</a:rPr>
              <a:t>вікторина</a:t>
            </a:r>
            <a:endParaRPr kumimoji="0" lang="ru-RU" sz="4400" b="1" i="0" u="none" strike="noStrike" kern="0" cap="none" spc="0" normalizeH="0" baseline="0" noProof="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3074" name="Picture 2" descr="Приложения в Google Play – Математика для детей (русский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978" y="1851215"/>
            <a:ext cx="2369873" cy="236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омпьютерная программа Математика для детей - сложение, вычитание, счёт RV  AppStudios - «Весёлая математика для детей! Игра с невероятным интерфейсом!  Все плюсы игры в полном описании отзыва! ?⏬» | отзыв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51214"/>
            <a:ext cx="2458568" cy="244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омпьютерная программа Математика для детей - сложение, вычитание, счёт RV  AppStudios - «Весёлая математика для детей! Игра с невероятным интерфейсом!  Все плюсы игры в полном описании отзыва! ?⏬» | отзыв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38354"/>
            <a:ext cx="4176464" cy="233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Компьютерная программа Математика для детей - сложение, вычитание, счёт RV  AppStudios - «Весёлая математика для детей! Игра с невероятным интерфейсом!  Все плюсы игры в полном описании отзыва! ?⏬» | отзыв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421432"/>
            <a:ext cx="4014157" cy="224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1613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79C0137-D04E-411C-ABB8-B17E641B80C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962834-B8A3-4518-A8D4-B0B9EEE2B95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5664018"/>
            <a:ext cx="62072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prstClr val="black"/>
                </a:solidFill>
                <a:latin typeface="Times New Roman"/>
              </a:rPr>
              <a:t>Під</a:t>
            </a:r>
            <a:r>
              <a:rPr lang="ru-RU" sz="24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/>
              </a:rPr>
              <a:t>яким</a:t>
            </a:r>
            <a:r>
              <a:rPr lang="ru-RU" sz="24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/>
              </a:rPr>
              <a:t>кущем</a:t>
            </a:r>
            <a:r>
              <a:rPr lang="ru-RU" sz="24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/>
              </a:rPr>
              <a:t>сидить</a:t>
            </a:r>
            <a:r>
              <a:rPr lang="ru-RU" sz="24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/>
              </a:rPr>
              <a:t>заєць</a:t>
            </a:r>
            <a:r>
              <a:rPr lang="ru-RU" sz="24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/>
              </a:rPr>
              <a:t>під</a:t>
            </a:r>
            <a:r>
              <a:rPr lang="ru-RU" sz="2400" dirty="0">
                <a:solidFill>
                  <a:prstClr val="black"/>
                </a:solidFill>
                <a:latin typeface="Times New Roman"/>
              </a:rPr>
              <a:t> час </a:t>
            </a:r>
            <a:r>
              <a:rPr lang="ru-RU" sz="2400" dirty="0" err="1">
                <a:solidFill>
                  <a:prstClr val="black"/>
                </a:solidFill>
                <a:latin typeface="Times New Roman"/>
              </a:rPr>
              <a:t>дощу</a:t>
            </a:r>
            <a:r>
              <a:rPr lang="ru-RU" sz="2400" dirty="0">
                <a:solidFill>
                  <a:prstClr val="black"/>
                </a:solidFill>
                <a:latin typeface="Times New Roman"/>
              </a:rPr>
              <a:t>?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836712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prstClr val="black"/>
                </a:solidFill>
                <a:latin typeface="Times New Roman"/>
              </a:rPr>
              <a:t>Скільки</a:t>
            </a:r>
            <a:r>
              <a:rPr lang="ru-RU" sz="2400" dirty="0">
                <a:solidFill>
                  <a:prstClr val="black"/>
                </a:solidFill>
                <a:latin typeface="Times New Roman"/>
              </a:rPr>
              <a:t> гусей паслось на </a:t>
            </a:r>
            <a:r>
              <a:rPr lang="ru-RU" sz="2400" dirty="0" err="1">
                <a:solidFill>
                  <a:prstClr val="black"/>
                </a:solidFill>
                <a:latin typeface="Times New Roman"/>
              </a:rPr>
              <a:t>лузі</a:t>
            </a:r>
            <a:r>
              <a:rPr lang="ru-RU" sz="2400" dirty="0">
                <a:solidFill>
                  <a:prstClr val="black"/>
                </a:solidFill>
                <a:latin typeface="Times New Roman"/>
              </a:rPr>
              <a:t>, </a:t>
            </a:r>
            <a:r>
              <a:rPr lang="ru-RU" sz="2400" dirty="0" err="1">
                <a:solidFill>
                  <a:prstClr val="black"/>
                </a:solidFill>
                <a:latin typeface="Times New Roman"/>
              </a:rPr>
              <a:t>якщо</a:t>
            </a:r>
            <a:r>
              <a:rPr lang="ru-RU" sz="2400" dirty="0">
                <a:solidFill>
                  <a:prstClr val="black"/>
                </a:solidFill>
                <a:latin typeface="Times New Roman"/>
              </a:rPr>
              <a:t> у них 6 лап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778987" y="836712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2128" y="1388645"/>
            <a:ext cx="8468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Times New Roman"/>
              </a:rPr>
              <a:t>Пара коней </a:t>
            </a:r>
            <a:r>
              <a:rPr lang="ru-RU" sz="2400" dirty="0" err="1">
                <a:solidFill>
                  <a:prstClr val="black"/>
                </a:solidFill>
                <a:latin typeface="Times New Roman"/>
              </a:rPr>
              <a:t>пробігла</a:t>
            </a:r>
            <a:r>
              <a:rPr lang="ru-RU" sz="2400" dirty="0">
                <a:solidFill>
                  <a:prstClr val="black"/>
                </a:solidFill>
                <a:latin typeface="Times New Roman"/>
              </a:rPr>
              <a:t> 20 км. </a:t>
            </a:r>
            <a:r>
              <a:rPr lang="ru-RU" sz="2400" dirty="0" err="1">
                <a:solidFill>
                  <a:prstClr val="black"/>
                </a:solidFill>
                <a:latin typeface="Times New Roman"/>
              </a:rPr>
              <a:t>Скільки</a:t>
            </a:r>
            <a:r>
              <a:rPr lang="ru-RU" sz="24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/>
              </a:rPr>
              <a:t>пробіг</a:t>
            </a:r>
            <a:r>
              <a:rPr lang="ru-RU" sz="24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/>
              </a:rPr>
              <a:t>кожен</a:t>
            </a:r>
            <a:r>
              <a:rPr lang="ru-RU" sz="24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/>
              </a:rPr>
              <a:t>кінь</a:t>
            </a:r>
            <a:r>
              <a:rPr lang="ru-RU" sz="2400" dirty="0">
                <a:solidFill>
                  <a:prstClr val="black"/>
                </a:solidFill>
                <a:latin typeface="Times New Roman"/>
              </a:rPr>
              <a:t> ?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812360" y="1377890"/>
            <a:ext cx="957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/>
              </a:rPr>
              <a:t>20 км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9387" y="1959223"/>
            <a:ext cx="41769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>
                <a:solidFill>
                  <a:prstClr val="black"/>
                </a:solidFill>
                <a:latin typeface="Times New Roman"/>
              </a:rPr>
              <a:t>Що</a:t>
            </a:r>
            <a:r>
              <a:rPr lang="ru-RU" sz="24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/>
              </a:rPr>
              <a:t>стоїть</a:t>
            </a:r>
            <a:r>
              <a:rPr lang="ru-RU" sz="24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/>
              </a:rPr>
              <a:t>між</a:t>
            </a:r>
            <a:r>
              <a:rPr lang="ru-RU" sz="2400" dirty="0">
                <a:solidFill>
                  <a:prstClr val="black"/>
                </a:solidFill>
                <a:latin typeface="Times New Roman"/>
              </a:rPr>
              <a:t> числами 4 і 6 ?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1959222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/>
              </a:rPr>
              <a:t>5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9386" y="2515640"/>
            <a:ext cx="84110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Times New Roman"/>
              </a:rPr>
              <a:t>В </a:t>
            </a:r>
            <a:r>
              <a:rPr lang="ru-RU" sz="2400" dirty="0" err="1">
                <a:solidFill>
                  <a:prstClr val="black"/>
                </a:solidFill>
                <a:latin typeface="Times New Roman"/>
              </a:rPr>
              <a:t>отарі</a:t>
            </a:r>
            <a:r>
              <a:rPr lang="ru-RU" sz="2400" dirty="0">
                <a:solidFill>
                  <a:prstClr val="black"/>
                </a:solidFill>
                <a:latin typeface="Times New Roman"/>
              </a:rPr>
              <a:t> 100 </a:t>
            </a:r>
            <a:r>
              <a:rPr lang="ru-RU" sz="2400" dirty="0" err="1">
                <a:solidFill>
                  <a:prstClr val="black"/>
                </a:solidFill>
                <a:latin typeface="Times New Roman"/>
              </a:rPr>
              <a:t>овець</a:t>
            </a:r>
            <a:r>
              <a:rPr lang="ru-RU" sz="2400" dirty="0">
                <a:solidFill>
                  <a:prstClr val="black"/>
                </a:solidFill>
                <a:latin typeface="Times New Roman"/>
              </a:rPr>
              <a:t>. </a:t>
            </a:r>
            <a:r>
              <a:rPr lang="ru-RU" sz="2400" dirty="0" err="1">
                <a:solidFill>
                  <a:prstClr val="black"/>
                </a:solidFill>
                <a:latin typeface="Times New Roman"/>
              </a:rPr>
              <a:t>Усі</a:t>
            </a:r>
            <a:r>
              <a:rPr lang="ru-RU" sz="24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/>
              </a:rPr>
              <a:t>крім</a:t>
            </a:r>
            <a:r>
              <a:rPr lang="ru-RU" sz="2400" dirty="0">
                <a:solidFill>
                  <a:prstClr val="black"/>
                </a:solidFill>
                <a:latin typeface="Times New Roman"/>
              </a:rPr>
              <a:t> 9, втекли. </a:t>
            </a:r>
            <a:r>
              <a:rPr lang="ru-RU" sz="2400" dirty="0" err="1">
                <a:solidFill>
                  <a:prstClr val="black"/>
                </a:solidFill>
                <a:latin typeface="Times New Roman"/>
              </a:rPr>
              <a:t>Скільки</a:t>
            </a:r>
            <a:r>
              <a:rPr lang="ru-RU" sz="24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/>
              </a:rPr>
              <a:t>залишилось</a:t>
            </a:r>
            <a:r>
              <a:rPr lang="ru-RU" sz="2400" dirty="0">
                <a:solidFill>
                  <a:prstClr val="black"/>
                </a:solidFill>
                <a:latin typeface="Times New Roman"/>
              </a:rPr>
              <a:t>?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291016" y="2515639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7527" y="3059667"/>
            <a:ext cx="84175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Times New Roman"/>
              </a:rPr>
              <a:t>З-за куща </a:t>
            </a:r>
            <a:r>
              <a:rPr lang="ru-RU" sz="2400" dirty="0" err="1">
                <a:solidFill>
                  <a:prstClr val="black"/>
                </a:solidFill>
                <a:latin typeface="Times New Roman"/>
              </a:rPr>
              <a:t>стирчить</a:t>
            </a:r>
            <a:r>
              <a:rPr lang="ru-RU" sz="2400" dirty="0">
                <a:solidFill>
                  <a:prstClr val="black"/>
                </a:solidFill>
                <a:latin typeface="Times New Roman"/>
              </a:rPr>
              <a:t> 10 </a:t>
            </a:r>
            <a:r>
              <a:rPr lang="ru-RU" sz="2400" dirty="0" err="1">
                <a:solidFill>
                  <a:prstClr val="black"/>
                </a:solidFill>
                <a:latin typeface="Times New Roman"/>
              </a:rPr>
              <a:t>вушок</a:t>
            </a:r>
            <a:r>
              <a:rPr lang="ru-RU" sz="2400" dirty="0">
                <a:solidFill>
                  <a:prstClr val="black"/>
                </a:solidFill>
                <a:latin typeface="Times New Roman"/>
              </a:rPr>
              <a:t>. Там </a:t>
            </a:r>
            <a:r>
              <a:rPr lang="ru-RU" sz="2400" dirty="0" err="1">
                <a:solidFill>
                  <a:prstClr val="black"/>
                </a:solidFill>
                <a:latin typeface="Times New Roman"/>
              </a:rPr>
              <a:t>сховалися</a:t>
            </a:r>
            <a:r>
              <a:rPr lang="ru-RU" sz="2400" dirty="0">
                <a:solidFill>
                  <a:prstClr val="black"/>
                </a:solidFill>
                <a:latin typeface="Times New Roman"/>
              </a:rPr>
              <a:t> зайчики. </a:t>
            </a:r>
            <a:r>
              <a:rPr lang="ru-RU" sz="2400" dirty="0" err="1">
                <a:solidFill>
                  <a:prstClr val="black"/>
                </a:solidFill>
                <a:latin typeface="Times New Roman"/>
              </a:rPr>
              <a:t>Скільки</a:t>
            </a:r>
            <a:r>
              <a:rPr lang="ru-RU" sz="24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/>
              </a:rPr>
              <a:t>зайчиків</a:t>
            </a:r>
            <a:r>
              <a:rPr lang="ru-RU" sz="2400" dirty="0">
                <a:solidFill>
                  <a:prstClr val="black"/>
                </a:solidFill>
                <a:latin typeface="Times New Roman"/>
              </a:rPr>
              <a:t>?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979712" y="3475165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/>
              </a:rPr>
              <a:t>5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09387" y="3806504"/>
            <a:ext cx="80509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prstClr val="black"/>
                </a:solidFill>
                <a:latin typeface="Times New Roman"/>
              </a:rPr>
              <a:t>Зменшуване</a:t>
            </a:r>
            <a:r>
              <a:rPr lang="ru-RU" sz="2400" dirty="0">
                <a:solidFill>
                  <a:prstClr val="black"/>
                </a:solidFill>
                <a:latin typeface="Times New Roman"/>
              </a:rPr>
              <a:t>, </a:t>
            </a:r>
            <a:r>
              <a:rPr lang="ru-RU" sz="2400" dirty="0" err="1">
                <a:solidFill>
                  <a:prstClr val="black"/>
                </a:solidFill>
                <a:latin typeface="Times New Roman"/>
              </a:rPr>
              <a:t>від'ємник</a:t>
            </a:r>
            <a:r>
              <a:rPr lang="ru-RU" sz="2400" dirty="0">
                <a:solidFill>
                  <a:prstClr val="black"/>
                </a:solidFill>
                <a:latin typeface="Times New Roman"/>
              </a:rPr>
              <a:t>, </a:t>
            </a:r>
            <a:r>
              <a:rPr lang="ru-RU" sz="2400" dirty="0" err="1">
                <a:solidFill>
                  <a:prstClr val="black"/>
                </a:solidFill>
                <a:latin typeface="Times New Roman"/>
              </a:rPr>
              <a:t>різниця</a:t>
            </a:r>
            <a:r>
              <a:rPr lang="ru-RU" sz="2400" dirty="0">
                <a:solidFill>
                  <a:prstClr val="black"/>
                </a:solidFill>
                <a:latin typeface="Times New Roman"/>
              </a:rPr>
              <a:t>. Яка </a:t>
            </a:r>
            <a:r>
              <a:rPr lang="ru-RU" sz="2400" dirty="0" err="1">
                <a:solidFill>
                  <a:prstClr val="black"/>
                </a:solidFill>
                <a:latin typeface="Times New Roman"/>
              </a:rPr>
              <a:t>дія</a:t>
            </a:r>
            <a:r>
              <a:rPr lang="ru-RU" sz="2400" dirty="0">
                <a:solidFill>
                  <a:prstClr val="black"/>
                </a:solidFill>
                <a:latin typeface="Times New Roman"/>
              </a:rPr>
              <a:t>? 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075654" y="3802689"/>
            <a:ext cx="1739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solidFill>
                  <a:srgbClr val="C00000"/>
                </a:solidFill>
                <a:latin typeface="Times New Roman"/>
              </a:rPr>
              <a:t>віднімання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68152" y="4293096"/>
            <a:ext cx="45320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>
                <a:solidFill>
                  <a:prstClr val="black"/>
                </a:solidFill>
                <a:latin typeface="Times New Roman"/>
              </a:rPr>
              <a:t>Скільки</a:t>
            </a:r>
            <a:r>
              <a:rPr lang="ru-RU" sz="24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/>
              </a:rPr>
              <a:t>кутів</a:t>
            </a:r>
            <a:r>
              <a:rPr lang="ru-RU" sz="24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/>
              </a:rPr>
              <a:t>має</a:t>
            </a:r>
            <a:r>
              <a:rPr lang="ru-RU" sz="24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/>
              </a:rPr>
              <a:t>шестикутник</a:t>
            </a:r>
            <a:r>
              <a:rPr lang="ru-RU" sz="2400" dirty="0">
                <a:solidFill>
                  <a:prstClr val="black"/>
                </a:solidFill>
                <a:latin typeface="Times New Roman"/>
              </a:rPr>
              <a:t>? 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000227" y="4268169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/>
              </a:rPr>
              <a:t>6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09386" y="4716053"/>
            <a:ext cx="83602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prstClr val="black"/>
                </a:solidFill>
                <a:latin typeface="Times New Roman"/>
              </a:rPr>
              <a:t>Біля</a:t>
            </a:r>
            <a:r>
              <a:rPr lang="ru-RU" sz="24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/>
              </a:rPr>
              <a:t>будинку</a:t>
            </a:r>
            <a:r>
              <a:rPr lang="ru-RU" sz="24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/>
              </a:rPr>
              <a:t>ростуть</a:t>
            </a:r>
            <a:r>
              <a:rPr lang="ru-RU" sz="24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/>
              </a:rPr>
              <a:t>дві</a:t>
            </a:r>
            <a:r>
              <a:rPr lang="ru-RU" sz="24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/>
              </a:rPr>
              <a:t>липи</a:t>
            </a:r>
            <a:r>
              <a:rPr lang="ru-RU" sz="2400" dirty="0">
                <a:solidFill>
                  <a:prstClr val="black"/>
                </a:solidFill>
                <a:latin typeface="Times New Roman"/>
              </a:rPr>
              <a:t>, </a:t>
            </a:r>
            <a:r>
              <a:rPr lang="ru-RU" sz="2400" dirty="0" err="1">
                <a:solidFill>
                  <a:prstClr val="black"/>
                </a:solidFill>
                <a:latin typeface="Times New Roman"/>
              </a:rPr>
              <a:t>дві</a:t>
            </a:r>
            <a:r>
              <a:rPr lang="ru-RU" sz="24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/>
              </a:rPr>
              <a:t>яблуні</a:t>
            </a:r>
            <a:r>
              <a:rPr lang="ru-RU" sz="2400" dirty="0">
                <a:solidFill>
                  <a:prstClr val="black"/>
                </a:solidFill>
                <a:latin typeface="Times New Roman"/>
              </a:rPr>
              <a:t>, </a:t>
            </a:r>
            <a:r>
              <a:rPr lang="ru-RU" sz="2400" dirty="0" err="1">
                <a:solidFill>
                  <a:prstClr val="black"/>
                </a:solidFill>
                <a:latin typeface="Times New Roman"/>
              </a:rPr>
              <a:t>дві</a:t>
            </a:r>
            <a:r>
              <a:rPr lang="ru-RU" sz="24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/>
              </a:rPr>
              <a:t>сливи</a:t>
            </a:r>
            <a:r>
              <a:rPr lang="ru-RU" sz="2400" dirty="0">
                <a:solidFill>
                  <a:prstClr val="black"/>
                </a:solidFill>
                <a:latin typeface="Times New Roman"/>
              </a:rPr>
              <a:t>. </a:t>
            </a:r>
            <a:r>
              <a:rPr lang="ru-RU" sz="2400" dirty="0" err="1">
                <a:solidFill>
                  <a:prstClr val="black"/>
                </a:solidFill>
                <a:latin typeface="Times New Roman"/>
              </a:rPr>
              <a:t>Скільки</a:t>
            </a:r>
            <a:r>
              <a:rPr lang="ru-RU" sz="2400" dirty="0">
                <a:solidFill>
                  <a:prstClr val="black"/>
                </a:solidFill>
                <a:latin typeface="Times New Roman"/>
              </a:rPr>
              <a:t>  </a:t>
            </a:r>
            <a:r>
              <a:rPr lang="ru-RU" sz="2400" dirty="0" err="1">
                <a:solidFill>
                  <a:prstClr val="black"/>
                </a:solidFill>
                <a:latin typeface="Times New Roman"/>
              </a:rPr>
              <a:t>фруктових</a:t>
            </a:r>
            <a:r>
              <a:rPr lang="ru-RU" sz="2400" dirty="0">
                <a:solidFill>
                  <a:prstClr val="black"/>
                </a:solidFill>
                <a:latin typeface="Times New Roman"/>
              </a:rPr>
              <a:t> дерев росте </a:t>
            </a:r>
            <a:r>
              <a:rPr lang="ru-RU" sz="2400" dirty="0" err="1">
                <a:solidFill>
                  <a:prstClr val="black"/>
                </a:solidFill>
                <a:latin typeface="Times New Roman"/>
              </a:rPr>
              <a:t>біля</a:t>
            </a:r>
            <a:r>
              <a:rPr lang="ru-RU" sz="24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/>
              </a:rPr>
              <a:t>будинку</a:t>
            </a:r>
            <a:r>
              <a:rPr lang="ru-RU" sz="2400" dirty="0">
                <a:solidFill>
                  <a:prstClr val="black"/>
                </a:solidFill>
                <a:latin typeface="Times New Roman"/>
              </a:rPr>
              <a:t>? 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501906" y="5085385"/>
            <a:ext cx="13356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/>
              </a:rPr>
              <a:t>4 дерева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087800" y="5664018"/>
            <a:ext cx="1777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solidFill>
                  <a:srgbClr val="C00000"/>
                </a:solidFill>
                <a:latin typeface="Times New Roman"/>
              </a:rPr>
              <a:t>під</a:t>
            </a:r>
            <a:r>
              <a:rPr lang="ru-RU" sz="24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/>
              </a:rPr>
              <a:t>мокрим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702207" y="-99392"/>
            <a:ext cx="641669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4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</a:rPr>
              <a:t>Математична вікторина</a:t>
            </a:r>
            <a:endParaRPr lang="ru-RU" sz="44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1382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5" grpId="0"/>
      <p:bldP spid="17" grpId="0"/>
      <p:bldP spid="19" grpId="0"/>
      <p:bldP spid="21" grpId="0"/>
      <p:bldP spid="23" grpId="0"/>
      <p:bldP spid="2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детки друзья рисун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593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-22252"/>
            <a:ext cx="7152729" cy="2547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6055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3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483768" y="3645024"/>
            <a:ext cx="5543003" cy="7459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Рисунок3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131840" y="723116"/>
            <a:ext cx="5543003" cy="7459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23928" y="261451"/>
            <a:ext cx="446449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</a:bodyPr>
          <a:lstStyle/>
          <a:p>
            <a:pPr algn="ctr"/>
            <a:r>
              <a:rPr lang="uk-UA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Загадка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7110" y="1844824"/>
            <a:ext cx="619268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/>
              <a:t>Вона всім нам дорога,</a:t>
            </a:r>
          </a:p>
          <a:p>
            <a:r>
              <a:rPr lang="uk-UA" sz="3200" dirty="0"/>
              <a:t>Вона жити </a:t>
            </a:r>
            <a:r>
              <a:rPr lang="uk-UA" sz="3200" dirty="0" err="1"/>
              <a:t>помога</a:t>
            </a:r>
            <a:r>
              <a:rPr lang="uk-UA" sz="3200" dirty="0"/>
              <a:t>.</a:t>
            </a:r>
          </a:p>
          <a:p>
            <a:r>
              <a:rPr lang="uk-UA" sz="3200" dirty="0"/>
              <a:t>Коли вона у нас є,</a:t>
            </a:r>
          </a:p>
          <a:p>
            <a:r>
              <a:rPr lang="uk-UA" sz="3200" dirty="0"/>
              <a:t>Життя радісним стає.</a:t>
            </a:r>
          </a:p>
          <a:p>
            <a:r>
              <a:rPr lang="uk-UA" sz="3200" dirty="0"/>
              <a:t>Разом можна все зробити, </a:t>
            </a:r>
          </a:p>
          <a:p>
            <a:r>
              <a:rPr lang="uk-UA" sz="3200" dirty="0"/>
              <a:t>Тож без неї не прожити.</a:t>
            </a:r>
          </a:p>
          <a:p>
            <a:endParaRPr lang="ru-RU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469100"/>
            <a:ext cx="2118053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888840"/>
            <a:ext cx="2295239" cy="175509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EEECE1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941629" y="5168811"/>
            <a:ext cx="296171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uk-UA" sz="54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Дружда</a:t>
            </a:r>
            <a:r>
              <a:rPr lang="uk-UA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Рисунок3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835696" y="636372"/>
            <a:ext cx="6839147" cy="9204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55777" y="332656"/>
            <a:ext cx="611906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Ознаки дружби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30715" y="1556792"/>
            <a:ext cx="5976664" cy="490108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4800" b="1" cap="none" spc="0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Calibri"/>
                <a:cs typeface="Times New Roman"/>
              </a:rPr>
              <a:t>Д</a:t>
            </a:r>
            <a:r>
              <a:rPr lang="uk-UA" sz="48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Calibri"/>
                <a:cs typeface="Times New Roman"/>
              </a:rPr>
              <a:t> </a:t>
            </a:r>
            <a:r>
              <a:rPr lang="uk-UA" sz="4800" b="1" cap="none" spc="0" dirty="0">
                <a:ln w="11430"/>
                <a:solidFill>
                  <a:srgbClr val="226845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Calibri"/>
                <a:cs typeface="Times New Roman"/>
              </a:rPr>
              <a:t>-</a:t>
            </a:r>
            <a:r>
              <a:rPr lang="uk-UA" sz="48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Calibri"/>
                <a:cs typeface="Times New Roman"/>
              </a:rPr>
              <a:t> </a:t>
            </a:r>
            <a:r>
              <a:rPr lang="uk-UA" sz="48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Calibri"/>
                <a:cs typeface="Times New Roman"/>
              </a:rPr>
              <a:t>доброта</a:t>
            </a:r>
            <a:endParaRPr lang="ru-RU" sz="4800" b="1" cap="none" spc="0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4800" b="1" cap="none" spc="0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Calibri"/>
                <a:cs typeface="Times New Roman"/>
              </a:rPr>
              <a:t>Р</a:t>
            </a:r>
            <a:r>
              <a:rPr lang="uk-UA" sz="48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Calibri"/>
                <a:cs typeface="Times New Roman"/>
              </a:rPr>
              <a:t> </a:t>
            </a:r>
            <a:r>
              <a:rPr lang="uk-UA" sz="4800" b="1" cap="none" spc="0" dirty="0">
                <a:ln w="11430"/>
                <a:solidFill>
                  <a:srgbClr val="226845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Calibri"/>
                <a:cs typeface="Times New Roman"/>
              </a:rPr>
              <a:t>-</a:t>
            </a:r>
            <a:r>
              <a:rPr lang="uk-UA" sz="48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Calibri"/>
                <a:cs typeface="Times New Roman"/>
              </a:rPr>
              <a:t> </a:t>
            </a:r>
            <a:r>
              <a:rPr lang="uk-UA" sz="4800" b="1" cap="none" spc="0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Calibri"/>
                <a:cs typeface="Times New Roman"/>
              </a:rPr>
              <a:t>радість</a:t>
            </a:r>
            <a:endParaRPr lang="ru-RU" sz="4800" b="1" cap="none" spc="0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4800" b="1" cap="none" spc="0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Calibri"/>
                <a:cs typeface="Times New Roman"/>
              </a:rPr>
              <a:t>У </a:t>
            </a:r>
            <a:r>
              <a:rPr lang="uk-UA" sz="4800" b="1" cap="none" spc="0" dirty="0">
                <a:ln w="11430"/>
                <a:solidFill>
                  <a:srgbClr val="226845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Calibri"/>
                <a:cs typeface="Times New Roman"/>
              </a:rPr>
              <a:t>-</a:t>
            </a:r>
            <a:r>
              <a:rPr lang="uk-UA" sz="48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Calibri"/>
                <a:cs typeface="Times New Roman"/>
              </a:rPr>
              <a:t> </a:t>
            </a:r>
            <a:r>
              <a:rPr lang="uk-UA" sz="4800" b="1" cap="none" spc="0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Calibri"/>
                <a:cs typeface="Times New Roman"/>
              </a:rPr>
              <a:t>успіх</a:t>
            </a:r>
            <a:endParaRPr lang="ru-RU" sz="4800" b="1" cap="none" spc="0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4800" b="1" cap="none" spc="0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Calibri"/>
                <a:cs typeface="Times New Roman"/>
              </a:rPr>
              <a:t>Ж</a:t>
            </a:r>
            <a:r>
              <a:rPr lang="uk-UA" sz="48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Calibri"/>
                <a:cs typeface="Times New Roman"/>
              </a:rPr>
              <a:t> </a:t>
            </a:r>
            <a:r>
              <a:rPr lang="uk-UA" sz="4800" b="1" cap="none" spc="0" dirty="0">
                <a:ln w="11430"/>
                <a:solidFill>
                  <a:srgbClr val="226845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Calibri"/>
                <a:cs typeface="Times New Roman"/>
              </a:rPr>
              <a:t>-</a:t>
            </a:r>
            <a:r>
              <a:rPr lang="uk-UA" sz="48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Calibri"/>
                <a:cs typeface="Times New Roman"/>
              </a:rPr>
              <a:t> </a:t>
            </a:r>
            <a:r>
              <a:rPr lang="uk-UA" sz="4800" b="1" cap="none" spc="0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Calibri"/>
                <a:cs typeface="Times New Roman"/>
              </a:rPr>
              <a:t>життя</a:t>
            </a:r>
            <a:endParaRPr lang="ru-RU" sz="4800" b="1" cap="none" spc="0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4800" b="1" cap="none" spc="0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Calibri"/>
                <a:cs typeface="Times New Roman"/>
              </a:rPr>
              <a:t>Б</a:t>
            </a:r>
            <a:r>
              <a:rPr lang="uk-UA" sz="48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Calibri"/>
                <a:cs typeface="Times New Roman"/>
              </a:rPr>
              <a:t> </a:t>
            </a:r>
            <a:r>
              <a:rPr lang="uk-UA" sz="4800" b="1" cap="none" spc="0" dirty="0">
                <a:ln w="11430"/>
                <a:solidFill>
                  <a:srgbClr val="226845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Calibri"/>
                <a:cs typeface="Times New Roman"/>
              </a:rPr>
              <a:t>-</a:t>
            </a:r>
            <a:r>
              <a:rPr lang="uk-UA" sz="48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Calibri"/>
                <a:cs typeface="Times New Roman"/>
              </a:rPr>
              <a:t> </a:t>
            </a:r>
            <a:r>
              <a:rPr lang="uk-UA" sz="4800" b="1" cap="none" spc="0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Calibri"/>
                <a:cs typeface="Times New Roman"/>
              </a:rPr>
              <a:t>братство</a:t>
            </a:r>
            <a:endParaRPr lang="ru-RU" sz="4800" b="1" cap="none" spc="0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4800" b="1" cap="none" spc="0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Calibri"/>
                <a:cs typeface="Times New Roman"/>
              </a:rPr>
              <a:t>А</a:t>
            </a:r>
            <a:r>
              <a:rPr lang="uk-UA" sz="48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Calibri"/>
                <a:cs typeface="Times New Roman"/>
              </a:rPr>
              <a:t> </a:t>
            </a:r>
            <a:r>
              <a:rPr lang="uk-UA" sz="4800" b="1" cap="none" spc="0" dirty="0">
                <a:ln w="11430"/>
                <a:solidFill>
                  <a:srgbClr val="226845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Calibri"/>
                <a:cs typeface="Times New Roman"/>
              </a:rPr>
              <a:t>–</a:t>
            </a:r>
            <a:r>
              <a:rPr lang="uk-UA" sz="48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Calibri"/>
                <a:cs typeface="Times New Roman"/>
              </a:rPr>
              <a:t> </a:t>
            </a:r>
            <a:r>
              <a:rPr lang="uk-UA" sz="4800" b="1" cap="none" spc="0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Calibri"/>
                <a:cs typeface="Times New Roman"/>
              </a:rPr>
              <a:t>активність</a:t>
            </a:r>
            <a:endParaRPr lang="ru-RU" sz="4800" b="1" cap="none" spc="0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204864"/>
            <a:ext cx="2246517" cy="224651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010650" y="2140756"/>
            <a:ext cx="7093296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08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None/>
              <a:tabLst/>
              <a:defRPr/>
            </a:pPr>
            <a:r>
              <a:rPr lang="ru-RU" altLang="ru-RU" sz="2000" kern="0" dirty="0">
                <a:solidFill>
                  <a:srgbClr val="000000"/>
                </a:solidFill>
                <a:latin typeface="Arial"/>
              </a:rPr>
              <a:t>           </a:t>
            </a:r>
            <a:r>
              <a:rPr kumimoji="0" lang="uk-UA" alt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Один за всіх і всі за одного.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v"/>
              <a:tabLst/>
              <a:defRPr/>
            </a:pPr>
            <a:r>
              <a:rPr kumimoji="0" lang="uk-UA" alt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Не сварися з другом. 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v"/>
              <a:tabLst/>
              <a:defRPr/>
            </a:pPr>
            <a:r>
              <a:rPr kumimoji="0" lang="uk-UA" alt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Довіряй другу, ділися з ним успіхами та невдачами.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v"/>
              <a:tabLst/>
              <a:defRPr/>
            </a:pPr>
            <a:r>
              <a:rPr kumimoji="0" lang="uk-UA" alt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Радій успіхам свого друга.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v"/>
              <a:tabLst/>
              <a:defRPr/>
            </a:pPr>
            <a:r>
              <a:rPr kumimoji="0" lang="uk-UA" alt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Допомагай другові у біді.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v"/>
              <a:tabLst/>
              <a:defRPr/>
            </a:pPr>
            <a:r>
              <a:rPr kumimoji="0" lang="uk-UA" alt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Умій зберігати таємницю друга.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v"/>
              <a:tabLst/>
              <a:defRPr/>
            </a:pPr>
            <a:r>
              <a:rPr kumimoji="0" lang="uk-UA" alt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Не вихваляйся, не зазнавайся перед другом</a:t>
            </a:r>
            <a:r>
              <a:rPr kumimoji="0" lang="en-US" alt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ru-RU" altLang="ru-RU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v"/>
              <a:tabLst/>
              <a:defRPr/>
            </a:pPr>
            <a:r>
              <a:rPr kumimoji="0" lang="uk-UA" alt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Захищай друга.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v"/>
              <a:tabLst/>
              <a:defRPr/>
            </a:pPr>
            <a:r>
              <a:rPr kumimoji="0" lang="uk-UA" alt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Намагайся, щоб другу було приємно у твоєму товаристві, не створюй неприємних ситуацій.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v"/>
              <a:tabLst/>
              <a:defRPr/>
            </a:pPr>
            <a:r>
              <a:rPr kumimoji="0" lang="uk-UA" alt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Не критикуй друга в присутності інших.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v"/>
              <a:tabLst/>
              <a:defRPr/>
            </a:pPr>
            <a:r>
              <a:rPr kumimoji="0" lang="uk-UA" alt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Поважай право друга мати інших друзів, крім тебе.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v"/>
              <a:tabLst/>
              <a:defRPr/>
            </a:pPr>
            <a:r>
              <a:rPr kumimoji="0" lang="uk-UA" alt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Завжди виконуй свої обіцянки.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v"/>
              <a:tabLst/>
              <a:defRPr/>
            </a:pPr>
            <a:endParaRPr kumimoji="0" lang="ru-RU" altLang="ru-RU" sz="2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ru-RU" altLang="ru-RU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256" y="174386"/>
            <a:ext cx="2011632" cy="19663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994" y="116632"/>
            <a:ext cx="1787081" cy="208187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491880" y="368647"/>
            <a:ext cx="378211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5400" b="1" i="1" u="none" strike="noStrike" kern="0" cap="none" spc="0" normalizeH="0" baseline="0" noProof="0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aramond"/>
                <a:ea typeface="+mj-ea"/>
                <a:cs typeface="+mj-cs"/>
              </a:rPr>
              <a:t>Абетка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5400" b="1" u="none" strike="noStrike" kern="0" cap="none" spc="0" normalizeH="0" baseline="0" noProof="0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aramond"/>
                <a:ea typeface="+mj-ea"/>
                <a:cs typeface="+mj-cs"/>
              </a:rPr>
              <a:t>дружби</a:t>
            </a:r>
            <a:endParaRPr lang="ru-RU" sz="5400" b="1" cap="none" spc="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797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0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100"/>
                            </p:stCondLst>
                            <p:childTnLst>
                              <p:par>
                                <p:cTn id="2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650"/>
                            </p:stCondLst>
                            <p:childTnLst>
                              <p:par>
                                <p:cTn id="3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450"/>
                            </p:stCondLst>
                            <p:childTnLst>
                              <p:par>
                                <p:cTn id="4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750"/>
                            </p:stCondLst>
                            <p:childTnLst>
                              <p:par>
                                <p:cTn id="4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850"/>
                            </p:stCondLst>
                            <p:childTnLst>
                              <p:par>
                                <p:cTn id="5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50"/>
                            </p:stCondLst>
                            <p:childTnLst>
                              <p:par>
                                <p:cTn id="5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150"/>
                            </p:stCondLst>
                            <p:childTnLst>
                              <p:par>
                                <p:cTn id="6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700"/>
                            </p:stCondLst>
                            <p:childTnLst>
                              <p:par>
                                <p:cTn id="7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95736" y="260648"/>
            <a:ext cx="590257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kumimoji="0" lang="ru-RU" altLang="ru-RU" sz="3600" b="1" i="1" u="none" strike="noStrike" kern="0" cap="none" spc="0" normalizeH="0" baseline="0" noProof="0" dirty="0">
                <a:ln w="11430"/>
                <a:solidFill>
                  <a:srgbClr val="7A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/>
              </a:rPr>
              <a:t>Морально </a:t>
            </a:r>
            <a:r>
              <a:rPr kumimoji="0" lang="ru-RU" altLang="ru-RU" sz="3600" b="1" i="1" u="none" strike="noStrike" kern="0" cap="none" spc="0" normalizeH="0" baseline="0" noProof="0" dirty="0" err="1">
                <a:ln w="11430"/>
                <a:solidFill>
                  <a:srgbClr val="7A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/>
              </a:rPr>
              <a:t>якості</a:t>
            </a:r>
            <a:r>
              <a:rPr kumimoji="0" lang="ru-RU" altLang="ru-RU" sz="3600" b="1" i="1" u="none" strike="noStrike" kern="0" cap="none" spc="0" normalizeH="0" baseline="0" noProof="0" dirty="0">
                <a:ln w="11430"/>
                <a:solidFill>
                  <a:srgbClr val="7A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/>
              </a:rPr>
              <a:t>, </a:t>
            </a:r>
          </a:p>
          <a:p>
            <a:pPr algn="ctr"/>
            <a:r>
              <a:rPr kumimoji="0" lang="ru-RU" altLang="ru-RU" sz="3600" b="1" i="1" u="none" strike="noStrike" kern="0" cap="none" spc="0" normalizeH="0" baseline="0" noProof="0" dirty="0" err="1">
                <a:ln w="11430"/>
                <a:solidFill>
                  <a:srgbClr val="7A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/>
              </a:rPr>
              <a:t>необхідні</a:t>
            </a:r>
            <a:r>
              <a:rPr kumimoji="0" lang="ru-RU" altLang="ru-RU" sz="3600" b="1" i="1" u="none" strike="noStrike" kern="0" cap="none" spc="0" normalizeH="0" baseline="0" noProof="0" dirty="0">
                <a:ln w="11430"/>
                <a:solidFill>
                  <a:srgbClr val="7A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/>
              </a:rPr>
              <a:t> </a:t>
            </a:r>
            <a:r>
              <a:rPr kumimoji="0" lang="ru-RU" altLang="ru-RU" sz="3600" b="1" i="1" u="none" strike="noStrike" kern="0" cap="none" spc="0" normalizeH="0" baseline="0" noProof="0" dirty="0" err="1">
                <a:ln w="11430"/>
                <a:solidFill>
                  <a:srgbClr val="7A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/>
              </a:rPr>
              <a:t>людині</a:t>
            </a:r>
            <a:r>
              <a:rPr kumimoji="0" lang="ru-RU" altLang="ru-RU" sz="3600" b="1" i="1" u="none" strike="noStrike" kern="0" cap="none" spc="0" normalizeH="0" baseline="0" noProof="0" dirty="0">
                <a:ln w="11430"/>
                <a:solidFill>
                  <a:srgbClr val="7A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/>
              </a:rPr>
              <a:t> </a:t>
            </a:r>
          </a:p>
          <a:p>
            <a:pPr algn="ctr"/>
            <a:r>
              <a:rPr kumimoji="0" lang="ru-RU" altLang="ru-RU" sz="3600" b="1" i="1" u="none" strike="noStrike" kern="0" cap="none" spc="0" normalizeH="0" baseline="0" noProof="0" dirty="0">
                <a:ln w="11430"/>
                <a:solidFill>
                  <a:srgbClr val="7A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/>
              </a:rPr>
              <a:t>для того, </a:t>
            </a:r>
            <a:r>
              <a:rPr kumimoji="0" lang="ru-RU" altLang="ru-RU" sz="3600" b="1" i="1" u="none" strike="noStrike" kern="0" cap="none" spc="0" normalizeH="0" baseline="0" noProof="0" dirty="0" err="1">
                <a:ln w="11430"/>
                <a:solidFill>
                  <a:srgbClr val="7A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/>
              </a:rPr>
              <a:t>щоб</a:t>
            </a:r>
            <a:r>
              <a:rPr kumimoji="0" lang="ru-RU" altLang="ru-RU" sz="3600" b="1" i="1" u="none" strike="noStrike" kern="0" cap="none" spc="0" normalizeH="0" baseline="0" noProof="0" dirty="0">
                <a:ln w="11430"/>
                <a:solidFill>
                  <a:srgbClr val="7A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/>
              </a:rPr>
              <a:t>  </a:t>
            </a:r>
            <a:r>
              <a:rPr kumimoji="0" lang="ru-RU" altLang="ru-RU" sz="3600" b="1" i="1" u="none" strike="noStrike" kern="0" cap="none" spc="0" normalizeH="0" baseline="0" noProof="0" dirty="0" err="1">
                <a:ln w="11430"/>
                <a:solidFill>
                  <a:srgbClr val="7A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/>
              </a:rPr>
              <a:t>її</a:t>
            </a:r>
            <a:r>
              <a:rPr kumimoji="0" lang="ru-RU" altLang="ru-RU" sz="3600" b="1" i="1" u="none" strike="noStrike" kern="0" cap="none" spc="0" normalizeH="0" baseline="0" noProof="0" dirty="0">
                <a:ln w="11430"/>
                <a:solidFill>
                  <a:srgbClr val="7A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/>
              </a:rPr>
              <a:t> </a:t>
            </a:r>
            <a:r>
              <a:rPr kumimoji="0" lang="ru-RU" altLang="ru-RU" sz="3600" b="1" i="1" u="none" strike="noStrike" kern="0" cap="none" spc="0" normalizeH="0" baseline="0" noProof="0" dirty="0" err="1">
                <a:ln w="11430"/>
                <a:solidFill>
                  <a:srgbClr val="7A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/>
              </a:rPr>
              <a:t>можна</a:t>
            </a:r>
            <a:r>
              <a:rPr kumimoji="0" lang="ru-RU" altLang="ru-RU" sz="3600" b="1" i="1" u="none" strike="noStrike" kern="0" cap="none" spc="0" normalizeH="0" baseline="0" noProof="0" dirty="0">
                <a:ln w="11430"/>
                <a:solidFill>
                  <a:srgbClr val="7A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/>
              </a:rPr>
              <a:t> </a:t>
            </a:r>
          </a:p>
          <a:p>
            <a:pPr algn="ctr"/>
            <a:r>
              <a:rPr kumimoji="0" lang="ru-RU" altLang="ru-RU" sz="3600" b="1" i="1" u="none" strike="noStrike" kern="0" cap="none" spc="0" normalizeH="0" baseline="0" noProof="0" dirty="0" err="1">
                <a:ln w="11430"/>
                <a:solidFill>
                  <a:srgbClr val="7A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/>
              </a:rPr>
              <a:t>було</a:t>
            </a:r>
            <a:r>
              <a:rPr kumimoji="0" lang="ru-RU" altLang="ru-RU" sz="3600" b="1" i="1" u="none" strike="noStrike" kern="0" cap="none" spc="0" normalizeH="0" baseline="0" noProof="0" dirty="0">
                <a:ln w="11430"/>
                <a:solidFill>
                  <a:srgbClr val="7A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/>
              </a:rPr>
              <a:t> </a:t>
            </a:r>
            <a:r>
              <a:rPr kumimoji="0" lang="ru-RU" altLang="ru-RU" sz="3600" b="1" i="1" u="none" strike="noStrike" kern="0" cap="none" spc="0" normalizeH="0" baseline="0" noProof="0" dirty="0" err="1">
                <a:ln w="11430"/>
                <a:solidFill>
                  <a:srgbClr val="7A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/>
              </a:rPr>
              <a:t>вважати</a:t>
            </a:r>
            <a:r>
              <a:rPr kumimoji="0" lang="ru-RU" altLang="ru-RU" sz="3600" b="1" i="1" u="none" strike="noStrike" kern="0" cap="none" spc="0" normalizeH="0" baseline="0" noProof="0" dirty="0">
                <a:ln w="11430"/>
                <a:solidFill>
                  <a:srgbClr val="7A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/>
              </a:rPr>
              <a:t> другом</a:t>
            </a:r>
            <a:r>
              <a:rPr kumimoji="0" lang="ru-RU" altLang="ru-RU" sz="3600" b="1" i="0" u="none" strike="noStrike" kern="0" cap="none" spc="0" normalizeH="0" baseline="0" noProof="0" dirty="0">
                <a:ln w="11430"/>
                <a:solidFill>
                  <a:srgbClr val="7A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/>
              </a:rPr>
              <a:t> </a:t>
            </a:r>
            <a:endParaRPr lang="ru-RU" sz="3600" b="1" cap="none" spc="0" dirty="0">
              <a:ln w="11430"/>
              <a:solidFill>
                <a:srgbClr val="7A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716016" y="2568972"/>
            <a:ext cx="3930650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altLang="ru-RU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</a:rPr>
              <a:t>справедливість</a:t>
            </a:r>
            <a:r>
              <a:rPr kumimoji="0" lang="ru-RU" altLang="ru-RU" sz="2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</a:rPr>
              <a:t>;</a:t>
            </a:r>
          </a:p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altLang="ru-RU" sz="2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ru-RU" altLang="ru-RU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</a:rPr>
              <a:t>розуміння</a:t>
            </a:r>
            <a:r>
              <a:rPr kumimoji="0" lang="ru-RU" altLang="ru-RU" sz="2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</a:rPr>
              <a:t>;</a:t>
            </a:r>
          </a:p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altLang="ru-RU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</a:rPr>
              <a:t>щедрість</a:t>
            </a:r>
            <a:r>
              <a:rPr kumimoji="0" lang="ru-RU" altLang="ru-RU" sz="2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</a:rPr>
              <a:t>;</a:t>
            </a:r>
          </a:p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uk-UA" altLang="ru-RU" sz="2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</a:rPr>
              <a:t>в</a:t>
            </a:r>
            <a:r>
              <a:rPr kumimoji="0" lang="ru-RU" altLang="ru-RU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</a:rPr>
              <a:t>вічливість</a:t>
            </a:r>
            <a:r>
              <a:rPr kumimoji="0" lang="ru-RU" altLang="ru-RU" sz="2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</a:rPr>
              <a:t>;</a:t>
            </a:r>
          </a:p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altLang="ru-RU" sz="2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</a:rPr>
              <a:t>доброта;</a:t>
            </a:r>
          </a:p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altLang="ru-RU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</a:rPr>
              <a:t>обов’язковість</a:t>
            </a:r>
            <a:r>
              <a:rPr kumimoji="0" lang="ru-RU" altLang="ru-RU" sz="2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</a:rPr>
              <a:t>;</a:t>
            </a:r>
          </a:p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altLang="ru-RU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</a:rPr>
              <a:t>вірність</a:t>
            </a:r>
            <a:r>
              <a:rPr kumimoji="0" lang="ru-RU" altLang="ru-RU" sz="2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</a:rPr>
              <a:t>;</a:t>
            </a:r>
          </a:p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altLang="ru-RU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</a:rPr>
              <a:t>чесність</a:t>
            </a:r>
            <a:r>
              <a:rPr kumimoji="0" lang="ru-RU" altLang="ru-RU" sz="2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</a:rPr>
              <a:t>;</a:t>
            </a:r>
          </a:p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altLang="ru-RU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</a:rPr>
              <a:t>довіра</a:t>
            </a:r>
            <a:r>
              <a:rPr kumimoji="0" lang="ru-RU" altLang="ru-RU" sz="2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</a:rPr>
              <a:t>.</a:t>
            </a:r>
          </a:p>
          <a:p>
            <a:pPr marL="457200" marR="0" lvl="0" indent="-4572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ru-RU" altLang="ru-RU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000" y="2708920"/>
            <a:ext cx="2817662" cy="23892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265" y="5091495"/>
            <a:ext cx="2535132" cy="151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ka\Desktop\НУШ\37673985_2103785606576604_8799505687257284608_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620688"/>
            <a:ext cx="6509192" cy="590465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788024" y="620688"/>
            <a:ext cx="30235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err="1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</a:rPr>
              <a:t>Мирилки</a:t>
            </a:r>
            <a:endParaRPr lang="ru-RU" sz="5400" b="1" cap="none" spc="0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454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2483768" y="1182118"/>
            <a:ext cx="5976664" cy="66270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err="1">
                <a:solidFill>
                  <a:srgbClr val="000000"/>
                </a:solidFill>
              </a:rPr>
              <a:t>Підійди</a:t>
            </a:r>
            <a:r>
              <a:rPr lang="ru-RU" altLang="ru-RU" sz="2400" dirty="0">
                <a:solidFill>
                  <a:srgbClr val="000000"/>
                </a:solidFill>
              </a:rPr>
              <a:t> до </a:t>
            </a:r>
            <a:r>
              <a:rPr lang="ru-RU" altLang="ru-RU" sz="2400" dirty="0" err="1">
                <a:solidFill>
                  <a:srgbClr val="000000"/>
                </a:solidFill>
              </a:rPr>
              <a:t>товариша</a:t>
            </a:r>
            <a:r>
              <a:rPr lang="ru-RU" altLang="ru-RU" sz="2400" dirty="0">
                <a:solidFill>
                  <a:srgbClr val="000000"/>
                </a:solidFill>
              </a:rPr>
              <a:t>, з </a:t>
            </a:r>
            <a:r>
              <a:rPr lang="ru-RU" altLang="ru-RU" sz="2400" dirty="0" err="1">
                <a:solidFill>
                  <a:srgbClr val="000000"/>
                </a:solidFill>
              </a:rPr>
              <a:t>яким</a:t>
            </a:r>
            <a:r>
              <a:rPr lang="ru-RU" altLang="ru-RU" sz="2400" dirty="0">
                <a:solidFill>
                  <a:srgbClr val="000000"/>
                </a:solidFill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</a:rPr>
              <a:t>посварився</a:t>
            </a:r>
            <a:r>
              <a:rPr lang="ru-RU" altLang="ru-RU" sz="24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2555776" y="2051569"/>
            <a:ext cx="5904656" cy="5762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Щиро посміхнися</a:t>
            </a:r>
            <a:endParaRPr kumimoji="0" lang="ru-RU" alt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627784" y="2891284"/>
            <a:ext cx="5832648" cy="5762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Простягни руку товаришеві</a:t>
            </a:r>
            <a:endParaRPr kumimoji="0" lang="ru-RU" alt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2699700" y="3704875"/>
            <a:ext cx="5760732" cy="5762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uk-UA" altLang="ru-RU" sz="2400" kern="0" dirty="0">
              <a:solidFill>
                <a:srgbClr val="00000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2400" kern="0" dirty="0">
                <a:solidFill>
                  <a:srgbClr val="000000"/>
                </a:solidFill>
              </a:rPr>
              <a:t>Промов </a:t>
            </a:r>
            <a:r>
              <a:rPr lang="uk-UA" altLang="ru-RU" sz="2400" kern="0" dirty="0" err="1">
                <a:solidFill>
                  <a:srgbClr val="000000"/>
                </a:solidFill>
              </a:rPr>
              <a:t>мирилку</a:t>
            </a:r>
            <a:r>
              <a:rPr lang="uk-UA" altLang="ru-RU" sz="2400" kern="0" dirty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2699700" y="4581128"/>
            <a:ext cx="5767087" cy="6477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Попроси вибачення , якщо завинив.</a:t>
            </a:r>
            <a:endParaRPr kumimoji="0" lang="ru-RU" alt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2762143" y="5421151"/>
            <a:ext cx="5695649" cy="6477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Пообіцяй більше не робити поганого.</a:t>
            </a:r>
            <a:endParaRPr kumimoji="0" lang="ru-RU" alt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9" name="Picture 15" descr="70630364_1302287_lu4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47" y="224360"/>
            <a:ext cx="2226013" cy="406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5256077" y="2564904"/>
            <a:ext cx="288031" cy="398338"/>
          </a:xfrm>
          <a:prstGeom prst="downArrow">
            <a:avLst>
              <a:gd name="adj1" fmla="val 50000"/>
              <a:gd name="adj2" fmla="val 25899"/>
            </a:avLst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5256077" y="1772816"/>
            <a:ext cx="288031" cy="398338"/>
          </a:xfrm>
          <a:prstGeom prst="downArrow">
            <a:avLst>
              <a:gd name="adj1" fmla="val 50000"/>
              <a:gd name="adj2" fmla="val 25899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5293802" y="3454912"/>
            <a:ext cx="288031" cy="398338"/>
          </a:xfrm>
          <a:prstGeom prst="downArrow">
            <a:avLst>
              <a:gd name="adj1" fmla="val 50000"/>
              <a:gd name="adj2" fmla="val 25899"/>
            </a:avLst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5367475" y="4234712"/>
            <a:ext cx="288031" cy="398338"/>
          </a:xfrm>
          <a:prstGeom prst="downArrow">
            <a:avLst>
              <a:gd name="adj1" fmla="val 50000"/>
              <a:gd name="adj2" fmla="val 25899"/>
            </a:avLst>
          </a:prstGeom>
          <a:solidFill>
            <a:srgbClr val="0070C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5437817" y="5123682"/>
            <a:ext cx="288031" cy="398338"/>
          </a:xfrm>
          <a:prstGeom prst="downArrow">
            <a:avLst>
              <a:gd name="adj1" fmla="val 50000"/>
              <a:gd name="adj2" fmla="val 25899"/>
            </a:avLst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5" y="4317106"/>
            <a:ext cx="2462301" cy="2409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 descr="117001_thum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593" y="270222"/>
            <a:ext cx="2390968" cy="890208"/>
          </a:xfrm>
          <a:prstGeom prst="rect">
            <a:avLst/>
          </a:prstGeom>
          <a:noFill/>
          <a:ln w="19050">
            <a:solidFill>
              <a:srgbClr val="99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33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3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835696" y="548680"/>
            <a:ext cx="6839147" cy="9204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12273" y="548680"/>
            <a:ext cx="59594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NewRomanPSMT"/>
              </a:rPr>
              <a:t>Ви- майбутнє нашої країни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1228706"/>
            <a:ext cx="5622886" cy="329320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vi-VN" sz="2600" b="1" cap="none" spc="0" dirty="0">
                <a:ln w="1905"/>
                <a:solidFill>
                  <a:srgbClr val="1D591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Сьогодні Україна – поле бою!</a:t>
            </a:r>
            <a:br>
              <a:rPr lang="vi-VN" sz="2600" b="1" cap="none" spc="0" dirty="0">
                <a:ln w="1905"/>
                <a:solidFill>
                  <a:srgbClr val="1D591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vi-VN" sz="2600" b="1" cap="none" spc="0" dirty="0">
                <a:ln w="1905"/>
                <a:solidFill>
                  <a:srgbClr val="1D591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Воюють ангели за правду і добро!</a:t>
            </a:r>
            <a:br>
              <a:rPr lang="vi-VN" sz="2600" b="1" cap="none" spc="0" dirty="0">
                <a:ln w="1905"/>
                <a:solidFill>
                  <a:srgbClr val="1D591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vi-VN" sz="2600" b="1" cap="none" spc="0" dirty="0">
                <a:ln w="1905"/>
                <a:solidFill>
                  <a:srgbClr val="1D591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Сьогодні бій між світлом і пітьмою!</a:t>
            </a:r>
            <a:br>
              <a:rPr lang="vi-VN" sz="2600" b="1" cap="none" spc="0" dirty="0">
                <a:ln w="1905"/>
                <a:solidFill>
                  <a:srgbClr val="1D591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vi-VN" sz="2600" b="1" cap="none" spc="0" dirty="0">
                <a:ln w="1905"/>
                <a:solidFill>
                  <a:srgbClr val="1D591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 буде так, як писано було́!</a:t>
            </a:r>
          </a:p>
          <a:p>
            <a:r>
              <a:rPr lang="vi-VN" sz="2600" b="1" cap="none" spc="0" dirty="0">
                <a:ln w="1905"/>
                <a:solidFill>
                  <a:srgbClr val="1D591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 буде батько і щаслива мати,</a:t>
            </a:r>
            <a:br>
              <a:rPr lang="vi-VN" sz="2600" b="1" cap="none" spc="0" dirty="0">
                <a:ln w="1905"/>
                <a:solidFill>
                  <a:srgbClr val="1D591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vi-VN" sz="2600" b="1" cap="none" spc="0" dirty="0">
                <a:ln w="1905"/>
                <a:solidFill>
                  <a:srgbClr val="1D591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 будуть діти, вільні від ярма,</a:t>
            </a:r>
            <a:br>
              <a:rPr lang="vi-VN" sz="2600" b="1" cap="none" spc="0" dirty="0">
                <a:ln w="1905"/>
                <a:solidFill>
                  <a:srgbClr val="1D591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vi-VN" sz="2600" b="1" cap="none" spc="0" dirty="0">
                <a:ln w="1905"/>
                <a:solidFill>
                  <a:srgbClr val="1D591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 щезне ворог, що у нашу хату</a:t>
            </a:r>
            <a:br>
              <a:rPr lang="vi-VN" sz="2600" b="1" cap="none" spc="0" dirty="0">
                <a:ln w="1905"/>
                <a:solidFill>
                  <a:srgbClr val="1D591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vi-VN" sz="2600" b="1" cap="none" spc="0" dirty="0">
                <a:ln w="1905"/>
                <a:solidFill>
                  <a:srgbClr val="1D591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Прийшов з мечем – загине від меча!</a:t>
            </a:r>
            <a:endParaRPr lang="ru-RU" sz="2600" b="1" cap="none" spc="0" dirty="0">
              <a:ln w="1905"/>
              <a:solidFill>
                <a:srgbClr val="1D591D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32" name="Picture 8" descr="Діти та війна: у Празі з'явився мурал на підтримку України - Вечірній Киї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521915"/>
            <a:ext cx="3672408" cy="217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0" descr="Долонь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C:\Users\Comp\Downloads\1516887523_1-4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218" y="4517973"/>
            <a:ext cx="2808313" cy="222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Comp\Desktop\snapshot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6" y="4709531"/>
            <a:ext cx="1971290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Comp\Desktop\snapshot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146" y="2492895"/>
            <a:ext cx="1426759" cy="1659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C0000"/>
      </a:hlink>
      <a:folHlink>
        <a:srgbClr val="974806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математика -  1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1358</TotalTime>
  <Words>476</Words>
  <Application>Microsoft Office PowerPoint</Application>
  <PresentationFormat>Экран (4:3)</PresentationFormat>
  <Paragraphs>140</Paragraphs>
  <Slides>29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8" baseType="lpstr">
      <vt:lpstr>Arial</vt:lpstr>
      <vt:lpstr>Calibri</vt:lpstr>
      <vt:lpstr>Candara</vt:lpstr>
      <vt:lpstr>Garamond</vt:lpstr>
      <vt:lpstr>Times New Roman</vt:lpstr>
      <vt:lpstr>TimesNewRomanPSMT</vt:lpstr>
      <vt:lpstr>Wingdings</vt:lpstr>
      <vt:lpstr>Тема Office</vt:lpstr>
      <vt:lpstr>математика -  16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Dell</cp:lastModifiedBy>
  <cp:revision>63</cp:revision>
  <dcterms:created xsi:type="dcterms:W3CDTF">2014-08-08T16:01:14Z</dcterms:created>
  <dcterms:modified xsi:type="dcterms:W3CDTF">2026-05-09T12:49:11Z</dcterms:modified>
</cp:coreProperties>
</file>