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69" r:id="rId2"/>
    <p:sldId id="290" r:id="rId3"/>
    <p:sldId id="273" r:id="rId4"/>
    <p:sldId id="280" r:id="rId5"/>
    <p:sldId id="282" r:id="rId6"/>
    <p:sldId id="283" r:id="rId7"/>
    <p:sldId id="284" r:id="rId8"/>
    <p:sldId id="285" r:id="rId9"/>
    <p:sldId id="286" r:id="rId10"/>
    <p:sldId id="287" r:id="rId11"/>
    <p:sldId id="289" r:id="rId12"/>
    <p:sldId id="288" r:id="rId13"/>
    <p:sldId id="267" r:id="rId14"/>
    <p:sldId id="281" r:id="rId15"/>
    <p:sldId id="262" r:id="rId16"/>
    <p:sldId id="263" r:id="rId17"/>
    <p:sldId id="264" r:id="rId18"/>
    <p:sldId id="265" r:id="rId19"/>
    <p:sldId id="278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3" d="100"/>
          <a:sy n="93" d="100"/>
        </p:scale>
        <p:origin x="-1508" y="-8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967B1CBC-51C2-460C-8753-1C346657B146}" type="datetimeFigureOut">
              <a:rPr lang="ru-RU" smtClean="0"/>
              <a:pPr/>
              <a:t>26.05.2026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146B757-F305-476F-A200-9C409765FC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7B1CBC-51C2-460C-8753-1C346657B146}" type="datetimeFigureOut">
              <a:rPr lang="ru-RU" smtClean="0"/>
              <a:pPr/>
              <a:t>26.05.2026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46B757-F305-476F-A200-9C409765FC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967B1CBC-51C2-460C-8753-1C346657B146}" type="datetimeFigureOut">
              <a:rPr lang="ru-RU" smtClean="0"/>
              <a:pPr/>
              <a:t>26.05.2026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146B757-F305-476F-A200-9C409765FC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7B1CBC-51C2-460C-8753-1C346657B146}" type="datetimeFigureOut">
              <a:rPr lang="ru-RU" smtClean="0"/>
              <a:pPr/>
              <a:t>26.05.2026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46B757-F305-476F-A200-9C409765FC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67B1CBC-51C2-460C-8753-1C346657B146}" type="datetimeFigureOut">
              <a:rPr lang="ru-RU" smtClean="0"/>
              <a:pPr/>
              <a:t>26.05.2026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146B757-F305-476F-A200-9C409765FC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7B1CBC-51C2-460C-8753-1C346657B146}" type="datetimeFigureOut">
              <a:rPr lang="ru-RU" smtClean="0"/>
              <a:pPr/>
              <a:t>26.05.2026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46B757-F305-476F-A200-9C409765FC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7B1CBC-51C2-460C-8753-1C346657B146}" type="datetimeFigureOut">
              <a:rPr lang="ru-RU" smtClean="0"/>
              <a:pPr/>
              <a:t>26.05.2026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46B757-F305-476F-A200-9C409765FC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7B1CBC-51C2-460C-8753-1C346657B146}" type="datetimeFigureOut">
              <a:rPr lang="ru-RU" smtClean="0"/>
              <a:pPr/>
              <a:t>26.05.2026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46B757-F305-476F-A200-9C409765FC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67B1CBC-51C2-460C-8753-1C346657B146}" type="datetimeFigureOut">
              <a:rPr lang="ru-RU" smtClean="0"/>
              <a:pPr/>
              <a:t>26.05.2026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46B757-F305-476F-A200-9C409765FC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7B1CBC-51C2-460C-8753-1C346657B146}" type="datetimeFigureOut">
              <a:rPr lang="ru-RU" smtClean="0"/>
              <a:pPr/>
              <a:t>26.05.2026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46B757-F305-476F-A200-9C409765FC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7B1CBC-51C2-460C-8753-1C346657B146}" type="datetimeFigureOut">
              <a:rPr lang="ru-RU" smtClean="0"/>
              <a:pPr/>
              <a:t>26.05.2026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46B757-F305-476F-A200-9C409765FC4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967B1CBC-51C2-460C-8753-1C346657B146}" type="datetimeFigureOut">
              <a:rPr lang="ru-RU" smtClean="0"/>
              <a:pPr/>
              <a:t>26.05.2026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146B757-F305-476F-A200-9C409765FC4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Тема уроку:</a:t>
            </a:r>
            <a:br>
              <a:rPr lang="uk-UA" dirty="0" smtClean="0"/>
            </a:br>
            <a:r>
              <a:rPr lang="uk-UA" dirty="0" smtClean="0"/>
              <a:t>Об</a:t>
            </a:r>
            <a:r>
              <a:rPr lang="hy-AM" dirty="0" smtClean="0">
                <a:latin typeface="Arial"/>
                <a:cs typeface="Arial"/>
              </a:rPr>
              <a:t>՚</a:t>
            </a:r>
            <a:r>
              <a:rPr lang="ru-RU" dirty="0" smtClean="0">
                <a:latin typeface="Arial"/>
                <a:cs typeface="Arial"/>
              </a:rPr>
              <a:t>єми тіл обертання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Учитель  </a:t>
            </a:r>
            <a:r>
              <a:rPr lang="uk-UA" dirty="0" smtClean="0"/>
              <a:t>Коваленко Олена Митрофанівна.</a:t>
            </a:r>
          </a:p>
          <a:p>
            <a:pPr>
              <a:buNone/>
            </a:pPr>
            <a:r>
              <a:rPr lang="uk-UA" dirty="0" smtClean="0"/>
              <a:t>Костянтинівський ЗЗСО№1 І-ІІІ ступенів </a:t>
            </a:r>
          </a:p>
          <a:p>
            <a:pPr>
              <a:buNone/>
            </a:pPr>
            <a:r>
              <a:rPr lang="uk-UA" dirty="0" smtClean="0"/>
              <a:t>Костянтинівської міської ради</a:t>
            </a:r>
          </a:p>
          <a:p>
            <a:pPr>
              <a:buNone/>
            </a:pPr>
            <a:r>
              <a:rPr lang="uk-UA" dirty="0" smtClean="0"/>
              <a:t>Донецької області</a:t>
            </a: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Об</a:t>
            </a:r>
            <a:r>
              <a:rPr lang="hy-AM" dirty="0" smtClean="0">
                <a:latin typeface="Arial"/>
                <a:cs typeface="Arial"/>
              </a:rPr>
              <a:t>՚</a:t>
            </a:r>
            <a:r>
              <a:rPr lang="ru-RU" dirty="0" smtClean="0">
                <a:latin typeface="Arial"/>
                <a:cs typeface="Arial"/>
              </a:rPr>
              <a:t>єми тіл обертання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sz="2800" dirty="0" smtClean="0"/>
              <a:t>Саме по зображенню на надгробній плиті вказаних фігур, через 137 років після смерті Архімеда, могила була знайдена Римським оратором і громадським діячем Цицероном                (1 ст. До н.е.)</a:t>
            </a:r>
            <a:endParaRPr lang="ru-RU" sz="2800" dirty="0"/>
          </a:p>
        </p:txBody>
      </p:sp>
      <p:pic>
        <p:nvPicPr>
          <p:cNvPr id="6" name="Рисунок 5" descr="ÐÐ°ÑÑÐ¸Ð½ÐºÐ¸ Ð¿Ð¾ Ð·Ð°Ð¿ÑÐ¾ÑÑ Ð¿Ð¾ÑÑÑÐµÑ Ð°ÑÑÐ¸Ð¼ÐµÐ´Ð° ÑÐºÐ°ÑÐ°ÑÑ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57752" y="3929066"/>
            <a:ext cx="2214578" cy="2571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Об</a:t>
            </a:r>
            <a:r>
              <a:rPr lang="hy-AM" dirty="0" smtClean="0">
                <a:latin typeface="Arial"/>
                <a:cs typeface="Arial"/>
              </a:rPr>
              <a:t>՚</a:t>
            </a:r>
            <a:r>
              <a:rPr lang="ru-RU" dirty="0" smtClean="0">
                <a:latin typeface="Arial"/>
                <a:cs typeface="Arial"/>
              </a:rPr>
              <a:t>єми тіл обертання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 Стаканчик для морозива конічної форми має глибину 9 см та діаметр верхньої частини 6 см. В нього зверху поклали два шарики морозива радіусом 2 см. Чи вмістеться морозиво в стаканчик, якщо воно розстане.(Обгрунтуй)</a:t>
            </a:r>
            <a:endParaRPr lang="ru-RU" dirty="0"/>
          </a:p>
        </p:txBody>
      </p:sp>
      <p:pic>
        <p:nvPicPr>
          <p:cNvPr id="4" name="Рисунок 3" descr="ÐÐ°ÑÑÐ¸Ð½ÐºÐ¸ Ð¿Ð¾ Ð·Ð°Ð¿ÑÐ¾ÑÑ ÐÐ°ÑÑÐ¸Ð½ÐºÐ° ÐºÑÐµÐ¼Ð°Ð½ÐºÐ¸ Ð´Ð»Ñ Ð¼Ð¾ÑÐ¾Ð·Ð¸Ð²Ð°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1538" y="4214818"/>
            <a:ext cx="2613022" cy="23272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ÐÐ°ÑÑÐ¸Ð½ÐºÐ¸ Ð¿Ð¾ Ð·Ð°Ð¿ÑÐ¾ÑÑ Ð¿ÐµÑÐµÐ²ÐµÑÐ½ÑÑÑÐ¹ ÐºÐ¾Ð½ÑÑ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 rot="10800000">
            <a:off x="5072066" y="4286256"/>
            <a:ext cx="2428892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Об</a:t>
            </a:r>
            <a:r>
              <a:rPr lang="hy-AM" dirty="0" smtClean="0">
                <a:latin typeface="Arial"/>
                <a:cs typeface="Arial"/>
              </a:rPr>
              <a:t>՚</a:t>
            </a:r>
            <a:r>
              <a:rPr lang="ru-RU" dirty="0" smtClean="0">
                <a:latin typeface="Arial"/>
                <a:cs typeface="Arial"/>
              </a:rPr>
              <a:t>єми тіл обертання. Робота в групах.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i="1" dirty="0" smtClean="0"/>
              <a:t>I</a:t>
            </a:r>
            <a:r>
              <a:rPr lang="uk-UA" b="1" i="1" dirty="0" smtClean="0"/>
              <a:t> група:  В циліндрі на відстані  від осі проведено переріз діагональ якого </a:t>
            </a:r>
            <a:r>
              <a:rPr lang="en-US" b="1" i="1" dirty="0" smtClean="0"/>
              <a:t>d </a:t>
            </a:r>
            <a:r>
              <a:rPr lang="uk-UA" b="1" i="1" dirty="0" smtClean="0"/>
              <a:t>похилена до площини основи під кутом</a:t>
            </a:r>
            <a:r>
              <a:rPr lang="ru-RU" b="1" i="1" dirty="0" smtClean="0">
                <a:latin typeface="Calibri"/>
                <a:cs typeface="Calibri"/>
              </a:rPr>
              <a:t> бета</a:t>
            </a:r>
            <a:r>
              <a:rPr lang="uk-UA" b="1" i="1" dirty="0" smtClean="0"/>
              <a:t> . Переріз опирається на хорду, яку видно з центра основи під кутом 2</a:t>
            </a:r>
            <a:r>
              <a:rPr lang="el-GR" b="1" i="1" dirty="0" smtClean="0">
                <a:latin typeface="Calibri"/>
                <a:cs typeface="Calibri"/>
              </a:rPr>
              <a:t>ά</a:t>
            </a:r>
            <a:r>
              <a:rPr lang="ru-RU" b="1" i="1" dirty="0" smtClean="0">
                <a:latin typeface="Calibri"/>
                <a:cs typeface="Calibri"/>
              </a:rPr>
              <a:t>. </a:t>
            </a:r>
            <a:r>
              <a:rPr lang="uk-UA" b="1" i="1" dirty="0" smtClean="0"/>
              <a:t>Знайти об՚єм циліндра.</a:t>
            </a:r>
            <a:r>
              <a:rPr lang="en-US" b="1" i="1" dirty="0" smtClean="0"/>
              <a:t> </a:t>
            </a:r>
            <a:endParaRPr lang="ru-RU" b="1" i="1" dirty="0" smtClean="0"/>
          </a:p>
          <a:p>
            <a:r>
              <a:rPr lang="en-US" b="1" i="1" dirty="0" smtClean="0"/>
              <a:t>II</a:t>
            </a:r>
            <a:r>
              <a:rPr lang="uk-UA" b="1" i="1" dirty="0" smtClean="0"/>
              <a:t> група:Хорда основи конуса дорівнює </a:t>
            </a:r>
            <a:r>
              <a:rPr lang="en-US" b="1" i="1" dirty="0" smtClean="0"/>
              <a:t>L </a:t>
            </a:r>
            <a:r>
              <a:rPr lang="uk-UA" b="1" i="1" dirty="0" smtClean="0"/>
              <a:t>стягує дугу 2</a:t>
            </a:r>
            <a:r>
              <a:rPr lang="el-GR" b="1" i="1" dirty="0" smtClean="0">
                <a:latin typeface="Calibri"/>
                <a:cs typeface="Calibri"/>
              </a:rPr>
              <a:t>ά</a:t>
            </a:r>
            <a:r>
              <a:rPr lang="uk-UA" b="1" i="1" dirty="0" smtClean="0">
                <a:latin typeface="Calibri"/>
                <a:cs typeface="Calibri"/>
              </a:rPr>
              <a:t>. Відрізок, який поєднує вершину конуса з серединою хорди нахилений до площини основи під кутом бета. Знайти об</a:t>
            </a:r>
            <a:r>
              <a:rPr lang="hy-AM" b="1" i="1" dirty="0" smtClean="0">
                <a:latin typeface="Arial"/>
                <a:cs typeface="Arial"/>
              </a:rPr>
              <a:t>՚</a:t>
            </a:r>
            <a:r>
              <a:rPr lang="ru-RU" b="1" i="1" dirty="0" smtClean="0">
                <a:latin typeface="Arial"/>
                <a:cs typeface="Arial"/>
              </a:rPr>
              <a:t>єм конуса.</a:t>
            </a:r>
            <a:endParaRPr lang="ru-RU" dirty="0" smtClean="0"/>
          </a:p>
          <a:p>
            <a:r>
              <a:rPr lang="uk-UA" b="1" i="1" dirty="0" smtClean="0"/>
              <a:t>III група: Радіуси зрізаного конуса R та r.</a:t>
            </a:r>
          </a:p>
          <a:p>
            <a:pPr>
              <a:buNone/>
            </a:pPr>
            <a:r>
              <a:rPr lang="uk-UA" b="1" i="1" dirty="0" smtClean="0"/>
              <a:t>   Твірна, похилена до площини основи під кутом бета. Знайти об’єм зрізаного конуса та площу осьового перерізу зрізаного конуса.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Об</a:t>
            </a:r>
            <a:r>
              <a:rPr lang="hy-AM" dirty="0" smtClean="0">
                <a:latin typeface="Arial"/>
                <a:cs typeface="Arial"/>
              </a:rPr>
              <a:t>՚</a:t>
            </a:r>
            <a:r>
              <a:rPr lang="ru-RU" dirty="0" smtClean="0">
                <a:latin typeface="Arial"/>
                <a:cs typeface="Arial"/>
              </a:rPr>
              <a:t>єми тіл обертання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3400" i="1" dirty="0" smtClean="0"/>
              <a:t>Розв’язок задач через інтеграл:                                                                       1) варіант: Знайти об’єм  конуса з радіусом 3см та висотою 4 см.</a:t>
            </a:r>
            <a:endParaRPr lang="ru-RU" sz="3400" dirty="0" smtClean="0"/>
          </a:p>
          <a:p>
            <a:r>
              <a:rPr lang="uk-UA" sz="3400" i="1" dirty="0" smtClean="0"/>
              <a:t>2) варіант: Знайти об’єм конуса з радіусом 6 см та висотою 5см.   </a:t>
            </a:r>
            <a:endParaRPr lang="uk-UA" sz="3400" i="1" smtClean="0"/>
          </a:p>
          <a:p>
            <a:pPr>
              <a:buNone/>
            </a:pPr>
            <a:r>
              <a:rPr lang="uk-UA" sz="3400" i="1" smtClean="0"/>
              <a:t> </a:t>
            </a:r>
            <a:r>
              <a:rPr lang="uk-UA" sz="3400" i="1" dirty="0" smtClean="0"/>
              <a:t>( використовуючи інтеграл)</a:t>
            </a:r>
            <a:endParaRPr lang="ru-RU" sz="3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Об</a:t>
            </a:r>
            <a:r>
              <a:rPr lang="hy-AM" dirty="0" smtClean="0">
                <a:latin typeface="Arial"/>
                <a:cs typeface="Arial"/>
              </a:rPr>
              <a:t>՚</a:t>
            </a:r>
            <a:r>
              <a:rPr lang="ru-RU" dirty="0" smtClean="0">
                <a:latin typeface="Arial"/>
                <a:cs typeface="Arial"/>
              </a:rPr>
              <a:t>єми тіл обертання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5400" dirty="0" smtClean="0"/>
              <a:t>1 варіант: У=3/4 Х.  </a:t>
            </a:r>
            <a:r>
              <a:rPr lang="en-US" sz="5400" dirty="0" smtClean="0"/>
              <a:t>V= 12</a:t>
            </a:r>
            <a:r>
              <a:rPr lang="el-GR" sz="5400" dirty="0" smtClean="0"/>
              <a:t>π</a:t>
            </a:r>
            <a:r>
              <a:rPr lang="uk-UA" sz="5400" dirty="0" smtClean="0"/>
              <a:t>. </a:t>
            </a:r>
          </a:p>
          <a:p>
            <a:r>
              <a:rPr lang="uk-UA" sz="5400" dirty="0" smtClean="0"/>
              <a:t>2 варіант: У=6/5 Х.  </a:t>
            </a:r>
            <a:r>
              <a:rPr lang="en-US" sz="5400" dirty="0" smtClean="0"/>
              <a:t>V= </a:t>
            </a:r>
            <a:r>
              <a:rPr lang="uk-UA" sz="5400" dirty="0" smtClean="0"/>
              <a:t>60</a:t>
            </a:r>
            <a:r>
              <a:rPr lang="el-GR" sz="5400" dirty="0" smtClean="0"/>
              <a:t>π</a:t>
            </a:r>
            <a:r>
              <a:rPr lang="uk-UA" sz="5400" dirty="0" smtClean="0"/>
              <a:t>. </a:t>
            </a:r>
          </a:p>
          <a:p>
            <a:pPr>
              <a:buNone/>
            </a:pPr>
            <a:endParaRPr lang="ru-RU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Об</a:t>
            </a:r>
            <a:r>
              <a:rPr lang="hy-AM" dirty="0" smtClean="0">
                <a:latin typeface="Arial"/>
                <a:cs typeface="Arial"/>
              </a:rPr>
              <a:t>՚</a:t>
            </a:r>
            <a:r>
              <a:rPr lang="ru-RU" dirty="0" smtClean="0">
                <a:latin typeface="Arial"/>
                <a:cs typeface="Arial"/>
              </a:rPr>
              <a:t>єми тіл обертання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sz="3600" dirty="0" smtClean="0"/>
              <a:t>Людство цінує математику за її прикладне значення, за спільність і міць її методів дослідження, за дієві прогнози при вивченні природи і суспільства</a:t>
            </a:r>
            <a:r>
              <a:rPr lang="uk-UA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357166"/>
            <a:ext cx="7239000" cy="1143000"/>
          </a:xfrm>
        </p:spPr>
        <p:txBody>
          <a:bodyPr/>
          <a:lstStyle/>
          <a:p>
            <a:r>
              <a:rPr lang="uk-UA" dirty="0" smtClean="0"/>
              <a:t>Об</a:t>
            </a:r>
            <a:r>
              <a:rPr lang="hy-AM" dirty="0" smtClean="0">
                <a:latin typeface="Arial"/>
                <a:cs typeface="Arial"/>
              </a:rPr>
              <a:t>՚</a:t>
            </a:r>
            <a:r>
              <a:rPr lang="ru-RU" dirty="0" smtClean="0">
                <a:latin typeface="Arial"/>
                <a:cs typeface="Arial"/>
              </a:rPr>
              <a:t>єми тіл обертання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Д/з 1.</a:t>
            </a:r>
            <a:r>
              <a:rPr lang="uk-UA" dirty="0" smtClean="0"/>
              <a:t> Свинцева труба (густина свинцю 11,4 г/см.куб.) з товщиною стінок 4 мм має внутрішній діаметр 13 мм. Яка маса труби,якщо її довжина 25 м ? </a:t>
            </a:r>
            <a:r>
              <a:rPr lang="uk-UA" sz="6000" dirty="0" smtClean="0"/>
              <a:t>(</a:t>
            </a:r>
            <a:r>
              <a:rPr lang="en-US" sz="6000" i="1" dirty="0" smtClean="0"/>
              <a:t>m</a:t>
            </a:r>
            <a:r>
              <a:rPr lang="en-US" sz="6000" dirty="0" smtClean="0"/>
              <a:t>=</a:t>
            </a:r>
            <a:r>
              <a:rPr lang="en-US" sz="6000" i="1" dirty="0" smtClean="0"/>
              <a:t> </a:t>
            </a:r>
            <a:r>
              <a:rPr lang="el-GR" sz="6000" i="1" dirty="0" smtClean="0"/>
              <a:t>ρ</a:t>
            </a:r>
            <a:r>
              <a:rPr lang="en-US" sz="6000" i="1" dirty="0" smtClean="0"/>
              <a:t>V</a:t>
            </a:r>
            <a:r>
              <a:rPr lang="ru-RU" sz="6000" i="1" dirty="0" smtClean="0"/>
              <a:t>)</a:t>
            </a:r>
            <a:endParaRPr lang="uk-UA" sz="6000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4" name="Левая фигурная скобка 3"/>
          <p:cNvSpPr/>
          <p:nvPr/>
        </p:nvSpPr>
        <p:spPr>
          <a:xfrm>
            <a:off x="2357422" y="2357430"/>
            <a:ext cx="155448" cy="9144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 descr="ÐÐ°ÑÑÐ¸Ð½ÐºÐ¸ Ð¿Ð¾ Ð·Ð°Ð¿ÑÐ¾ÑÑ ÐºÐ°ÑÑÐ¸Ð½ÐºÐ° ÑÑÑÐ±Ð° Ð² ÑÐ°Ð·ÑÐµÐ·Ðµ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5918" y="4286256"/>
            <a:ext cx="5715039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Об</a:t>
            </a:r>
            <a:r>
              <a:rPr lang="hy-AM" dirty="0" smtClean="0">
                <a:latin typeface="Arial"/>
                <a:cs typeface="Arial"/>
              </a:rPr>
              <a:t>՚</a:t>
            </a:r>
            <a:r>
              <a:rPr lang="ru-RU" dirty="0" smtClean="0">
                <a:latin typeface="Arial"/>
                <a:cs typeface="Arial"/>
              </a:rPr>
              <a:t>єми тіл обертання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2.Стог сіна має форму циліндра з конічним верхом. Радіус основи 2,5 м, висота 4 м, причому висота циліндричної частини стога 2,2 м. Густина сіна 0,03 </a:t>
            </a:r>
            <a:r>
              <a:rPr lang="uk-UA" dirty="0" smtClean="0"/>
              <a:t>г/см.куб. Знайти масу цього </a:t>
            </a:r>
            <a:r>
              <a:rPr lang="ru-RU" dirty="0" smtClean="0"/>
              <a:t>сіна . </a:t>
            </a:r>
          </a:p>
          <a:p>
            <a:pPr>
              <a:buNone/>
            </a:pPr>
            <a:r>
              <a:rPr lang="ru-RU" sz="5400" dirty="0" smtClean="0"/>
              <a:t> </a:t>
            </a:r>
            <a:r>
              <a:rPr lang="uk-UA" sz="5400" dirty="0" smtClean="0"/>
              <a:t>(</a:t>
            </a:r>
            <a:r>
              <a:rPr lang="en-US" sz="5400" i="1" dirty="0" smtClean="0"/>
              <a:t>m</a:t>
            </a:r>
            <a:r>
              <a:rPr lang="en-US" sz="5400" dirty="0" smtClean="0"/>
              <a:t>=</a:t>
            </a:r>
            <a:r>
              <a:rPr lang="en-US" sz="5400" i="1" dirty="0" smtClean="0"/>
              <a:t> </a:t>
            </a:r>
            <a:r>
              <a:rPr lang="el-GR" sz="5400" i="1" dirty="0" smtClean="0"/>
              <a:t>ρ</a:t>
            </a:r>
            <a:r>
              <a:rPr lang="en-US" sz="5400" i="1" dirty="0" smtClean="0"/>
              <a:t>V</a:t>
            </a:r>
            <a:r>
              <a:rPr lang="ru-RU" sz="5400" i="1" dirty="0" smtClean="0"/>
              <a:t>)</a:t>
            </a:r>
            <a:endParaRPr lang="ru-RU" sz="5400" dirty="0"/>
          </a:p>
        </p:txBody>
      </p:sp>
      <p:pic>
        <p:nvPicPr>
          <p:cNvPr id="4" name="Рисунок 3" descr="ÐÐ°ÑÑÐ¸Ð½ÐºÐ¸ Ð¿Ð¾ Ð·Ð°Ð¿ÑÐ¾ÑÑ ÐºÐ°ÑÑÐ¸Ð½ÐºÐ° ÑÑÐ¾Ð³Ð° ÑÐµÐ½Ð½Ð°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099" y="4786322"/>
            <a:ext cx="2500331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Блок-схема: магнитный диск 4"/>
          <p:cNvSpPr/>
          <p:nvPr/>
        </p:nvSpPr>
        <p:spPr>
          <a:xfrm>
            <a:off x="5357818" y="5286388"/>
            <a:ext cx="1714512" cy="1143008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8" name="Рисунок 7" descr="ÐÐ°ÑÑÐ¸Ð½ÐºÐ¸ Ð¿Ð¾ Ð·Ð°Ð¿ÑÐ¾ÑÑ ÐºÐ¾Ð½ÑÑ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57818" y="4000504"/>
            <a:ext cx="1714511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Об</a:t>
            </a:r>
            <a:r>
              <a:rPr lang="hy-AM" dirty="0" smtClean="0">
                <a:latin typeface="Arial"/>
                <a:cs typeface="Arial"/>
              </a:rPr>
              <a:t>՚</a:t>
            </a:r>
            <a:r>
              <a:rPr lang="ru-RU" dirty="0" smtClean="0">
                <a:latin typeface="Arial"/>
                <a:cs typeface="Arial"/>
              </a:rPr>
              <a:t>єми тіл обертання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3.</a:t>
            </a:r>
            <a:r>
              <a:rPr lang="uk-UA" dirty="0" smtClean="0"/>
              <a:t> Стаканчик для морозива конічної форми має глибину 12 см та діаметр верхньої частини 5 см. В нього зверху поклали три шарики морозива радіусом 3 см. Чи вмістеться морозиво в стаканчик, якщо воно розстане.(Обгрунтуй)</a:t>
            </a:r>
            <a:endParaRPr lang="ru-RU" dirty="0"/>
          </a:p>
        </p:txBody>
      </p:sp>
      <p:pic>
        <p:nvPicPr>
          <p:cNvPr id="4" name="Рисунок 3" descr="ÐÐ°ÑÑÐ¸Ð½ÐºÐ¸ Ð¿Ð¾ Ð·Ð°Ð¿ÑÐ¾ÑÑ ÐÐ°ÑÑÐ¸Ð½ÐºÐ° ÐºÑÐµÐ¼Ð°Ð½ÐºÐ¸ Ð´Ð»Ñ Ð¼Ð¾ÑÐ¾Ð·Ð¸Ð²Ð°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1538" y="4214818"/>
            <a:ext cx="2613022" cy="23272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ÐÐ°ÑÑÐ¸Ð½ÐºÐ¸ Ð¿Ð¾ Ð·Ð°Ð¿ÑÐ¾ÑÑ Ð¿ÐµÑÐµÐ²ÐµÑÐ½ÑÑÑÐ¹ ÐºÐ¾Ð½ÑÑ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 rot="10800000">
            <a:off x="5072066" y="4286256"/>
            <a:ext cx="2428892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Об</a:t>
            </a:r>
            <a:r>
              <a:rPr lang="hy-AM" dirty="0" smtClean="0">
                <a:latin typeface="Arial"/>
                <a:cs typeface="Arial"/>
              </a:rPr>
              <a:t>՚</a:t>
            </a:r>
            <a:r>
              <a:rPr lang="ru-RU" dirty="0" smtClean="0">
                <a:latin typeface="Arial"/>
                <a:cs typeface="Arial"/>
              </a:rPr>
              <a:t>єми тіл обертання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3" algn="ctr">
              <a:spcBef>
                <a:spcPct val="50000"/>
              </a:spcBef>
            </a:pPr>
            <a:r>
              <a:rPr lang="ru-RU" sz="6000" b="1" dirty="0" smtClean="0">
                <a:solidFill>
                  <a:srgbClr val="FFFF00"/>
                </a:solidFill>
                <a:latin typeface="Algerian" pitchFamily="82" charset="0"/>
              </a:rPr>
              <a:t>БАЖАЮ УСП</a:t>
            </a:r>
            <a:r>
              <a:rPr lang="en-US" sz="6000" b="1" dirty="0" smtClean="0">
                <a:solidFill>
                  <a:srgbClr val="FFFF00"/>
                </a:solidFill>
                <a:latin typeface="Algerian" pitchFamily="82" charset="0"/>
              </a:rPr>
              <a:t>I</a:t>
            </a:r>
            <a:r>
              <a:rPr lang="ru-RU" sz="6000" b="1" dirty="0" smtClean="0">
                <a:solidFill>
                  <a:srgbClr val="FFFF00"/>
                </a:solidFill>
                <a:latin typeface="Algerian" pitchFamily="82" charset="0"/>
              </a:rPr>
              <a:t>ХУ ПРИ ВИКОНАНН</a:t>
            </a:r>
            <a:r>
              <a:rPr lang="en-US" sz="6000" b="1" dirty="0" smtClean="0">
                <a:solidFill>
                  <a:srgbClr val="FFFF00"/>
                </a:solidFill>
                <a:latin typeface="Algerian" pitchFamily="82" charset="0"/>
              </a:rPr>
              <a:t>I</a:t>
            </a:r>
            <a:r>
              <a:rPr lang="ru-RU" sz="6000" b="1" dirty="0" smtClean="0">
                <a:solidFill>
                  <a:srgbClr val="FFFF00"/>
                </a:solidFill>
                <a:latin typeface="Algerian" pitchFamily="82" charset="0"/>
              </a:rPr>
              <a:t> </a:t>
            </a:r>
            <a:r>
              <a:rPr lang="ru-RU" sz="6000" b="1" dirty="0" smtClean="0">
                <a:solidFill>
                  <a:srgbClr val="FFFF00"/>
                </a:solidFill>
                <a:latin typeface="Algerian" pitchFamily="82" charset="0"/>
              </a:rPr>
              <a:t>НМТ</a:t>
            </a:r>
            <a:r>
              <a:rPr lang="ru-RU" sz="6000" b="1" dirty="0" smtClean="0">
                <a:solidFill>
                  <a:srgbClr val="FFFF00"/>
                </a:solidFill>
                <a:latin typeface="Algerian" pitchFamily="82" charset="0"/>
              </a:rPr>
              <a:t>!!!</a:t>
            </a:r>
            <a:endParaRPr lang="ru-RU" sz="6000" b="1" dirty="0">
              <a:solidFill>
                <a:srgbClr val="FFFF00"/>
              </a:solidFill>
              <a:latin typeface="Algerian" pitchFamily="82" charset="0"/>
            </a:endParaRPr>
          </a:p>
        </p:txBody>
      </p:sp>
      <p:pic>
        <p:nvPicPr>
          <p:cNvPr id="8" name="Picture 6" descr="023ec5016869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565846">
            <a:off x="1187450" y="3716338"/>
            <a:ext cx="2563813" cy="2605087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Тема уроку:</a:t>
            </a:r>
            <a:br>
              <a:rPr lang="uk-UA" dirty="0" smtClean="0"/>
            </a:br>
            <a:r>
              <a:rPr lang="uk-UA" dirty="0" smtClean="0"/>
              <a:t>Об</a:t>
            </a:r>
            <a:r>
              <a:rPr lang="hy-AM" dirty="0" smtClean="0">
                <a:latin typeface="Arial"/>
                <a:cs typeface="Arial"/>
              </a:rPr>
              <a:t>՚</a:t>
            </a:r>
            <a:r>
              <a:rPr lang="ru-RU" dirty="0" smtClean="0">
                <a:latin typeface="Arial"/>
                <a:cs typeface="Arial"/>
              </a:rPr>
              <a:t>єми тіл обертання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i="1" dirty="0" smtClean="0"/>
              <a:t>Мета уроку:</a:t>
            </a:r>
            <a:endParaRPr lang="ru-RU" dirty="0" smtClean="0"/>
          </a:p>
          <a:p>
            <a:r>
              <a:rPr lang="uk-UA" i="1" dirty="0" smtClean="0"/>
              <a:t>1. Систематизувати знання і вміння </a:t>
            </a:r>
          </a:p>
          <a:p>
            <a:pPr>
              <a:buNone/>
            </a:pPr>
            <a:r>
              <a:rPr lang="uk-UA" i="1" dirty="0" smtClean="0"/>
              <a:t>   з теми знаходження об՚ємів тіл обертання.</a:t>
            </a:r>
            <a:endParaRPr lang="ru-RU" dirty="0" smtClean="0"/>
          </a:p>
          <a:p>
            <a:r>
              <a:rPr lang="uk-UA" i="1" dirty="0" smtClean="0"/>
              <a:t>2. Виробити навичку знаходження об՚ємів тіл обертання за формулами та за допомогою інтеграла. </a:t>
            </a:r>
          </a:p>
          <a:p>
            <a:r>
              <a:rPr lang="uk-UA" i="1" dirty="0" smtClean="0"/>
              <a:t>Формувати вміння використовувати отримані знання на практиці (в житті).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Об</a:t>
            </a:r>
            <a:r>
              <a:rPr lang="hy-AM" dirty="0" smtClean="0">
                <a:latin typeface="Arial"/>
                <a:cs typeface="Arial"/>
              </a:rPr>
              <a:t>՚</a:t>
            </a:r>
            <a:r>
              <a:rPr lang="ru-RU" dirty="0" smtClean="0">
                <a:latin typeface="Arial"/>
                <a:cs typeface="Arial"/>
              </a:rPr>
              <a:t>єми тіл обертання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i="1" dirty="0" smtClean="0"/>
              <a:t>Опит з теорії ( по чотирьом формулам ).</a:t>
            </a:r>
            <a:endParaRPr lang="ru-RU" dirty="0" smtClean="0"/>
          </a:p>
          <a:p>
            <a:r>
              <a:rPr lang="ru-RU" dirty="0" smtClean="0"/>
              <a:t>Об՚єм циліндра</a:t>
            </a:r>
          </a:p>
          <a:p>
            <a:r>
              <a:rPr lang="uk-UA" dirty="0" smtClean="0"/>
              <a:t> </a:t>
            </a:r>
            <a:endParaRPr lang="ru-RU" dirty="0" smtClean="0"/>
          </a:p>
          <a:p>
            <a:r>
              <a:rPr lang="ru-RU" dirty="0" smtClean="0"/>
              <a:t>Об՚єм конуса</a:t>
            </a:r>
          </a:p>
          <a:p>
            <a:r>
              <a:rPr lang="uk-UA" dirty="0" smtClean="0"/>
              <a:t> </a:t>
            </a:r>
            <a:endParaRPr lang="ru-RU" dirty="0" smtClean="0"/>
          </a:p>
          <a:p>
            <a:r>
              <a:rPr lang="ru-RU" dirty="0" smtClean="0"/>
              <a:t>Об՚єм кулі</a:t>
            </a:r>
          </a:p>
          <a:p>
            <a:r>
              <a:rPr lang="uk-UA" dirty="0" smtClean="0"/>
              <a:t> </a:t>
            </a:r>
            <a:endParaRPr lang="ru-RU" dirty="0" smtClean="0"/>
          </a:p>
          <a:p>
            <a:r>
              <a:rPr lang="ru-RU" dirty="0" smtClean="0"/>
              <a:t>Об՚єм</a:t>
            </a:r>
            <a:r>
              <a:rPr lang="uk-UA" dirty="0" smtClean="0"/>
              <a:t> зрізаного конуса</a:t>
            </a:r>
            <a:endParaRPr lang="ru-RU" dirty="0" smtClean="0"/>
          </a:p>
          <a:p>
            <a:r>
              <a:rPr lang="uk-UA" dirty="0" smtClean="0"/>
              <a:t> </a:t>
            </a:r>
            <a:endParaRPr lang="ru-RU" dirty="0" smtClean="0"/>
          </a:p>
          <a:p>
            <a:pPr>
              <a:buNone/>
            </a:pPr>
            <a:r>
              <a:rPr lang="uk-UA" dirty="0" smtClean="0"/>
              <a:t> 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Об</a:t>
            </a:r>
            <a:r>
              <a:rPr lang="hy-AM" dirty="0" smtClean="0">
                <a:latin typeface="Arial"/>
                <a:cs typeface="Arial"/>
              </a:rPr>
              <a:t>՚</a:t>
            </a:r>
            <a:r>
              <a:rPr lang="ru-RU" dirty="0" smtClean="0">
                <a:latin typeface="Arial"/>
                <a:cs typeface="Arial"/>
              </a:rPr>
              <a:t>єми тіл обертання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i="1" dirty="0" smtClean="0"/>
              <a:t>Опит з теорії ( по чотирьом формулам ).</a:t>
            </a:r>
            <a:endParaRPr lang="ru-RU" dirty="0" smtClean="0"/>
          </a:p>
          <a:p>
            <a:r>
              <a:rPr lang="ru-RU" dirty="0" smtClean="0"/>
              <a:t>Об՚єм циліндра</a:t>
            </a:r>
          </a:p>
          <a:p>
            <a:r>
              <a:rPr lang="en-US" dirty="0" smtClean="0"/>
              <a:t>V= </a:t>
            </a:r>
            <a:r>
              <a:rPr lang="el-GR" dirty="0" smtClean="0"/>
              <a:t>π</a:t>
            </a:r>
            <a:r>
              <a:rPr lang="en-US" dirty="0" smtClean="0">
                <a:latin typeface="Calibri"/>
                <a:cs typeface="Calibri"/>
              </a:rPr>
              <a:t>Ɍ²h</a:t>
            </a:r>
            <a:endParaRPr lang="ru-RU" dirty="0" smtClean="0"/>
          </a:p>
          <a:p>
            <a:r>
              <a:rPr lang="ru-RU" dirty="0" smtClean="0"/>
              <a:t>Об՚єм конуса</a:t>
            </a:r>
          </a:p>
          <a:p>
            <a:r>
              <a:rPr lang="uk-UA" dirty="0" smtClean="0"/>
              <a:t> </a:t>
            </a:r>
            <a:r>
              <a:rPr lang="en-US" dirty="0" smtClean="0"/>
              <a:t>V=</a:t>
            </a:r>
            <a:r>
              <a:rPr lang="en-US" dirty="0" smtClean="0">
                <a:latin typeface="Calibri"/>
                <a:cs typeface="Calibri"/>
              </a:rPr>
              <a:t>1</a:t>
            </a:r>
            <a:r>
              <a:rPr lang="ru-RU" dirty="0" smtClean="0">
                <a:latin typeface="Calibri"/>
                <a:cs typeface="Calibri"/>
              </a:rPr>
              <a:t>/3</a:t>
            </a:r>
            <a:r>
              <a:rPr lang="el-GR" dirty="0" smtClean="0"/>
              <a:t>π</a:t>
            </a:r>
            <a:r>
              <a:rPr lang="en-US" dirty="0" smtClean="0">
                <a:latin typeface="Calibri"/>
                <a:cs typeface="Calibri"/>
              </a:rPr>
              <a:t>Ɍ²h</a:t>
            </a:r>
            <a:endParaRPr lang="ru-RU" dirty="0" smtClean="0"/>
          </a:p>
          <a:p>
            <a:r>
              <a:rPr lang="ru-RU" dirty="0" smtClean="0"/>
              <a:t>Об՚єм кулі</a:t>
            </a:r>
          </a:p>
          <a:p>
            <a:r>
              <a:rPr lang="uk-UA" dirty="0" smtClean="0"/>
              <a:t> </a:t>
            </a:r>
            <a:r>
              <a:rPr lang="en-US" dirty="0" smtClean="0"/>
              <a:t>V=4</a:t>
            </a:r>
            <a:r>
              <a:rPr lang="uk-UA" dirty="0" smtClean="0"/>
              <a:t>/3</a:t>
            </a:r>
            <a:r>
              <a:rPr lang="el-GR" dirty="0" smtClean="0"/>
              <a:t>π</a:t>
            </a:r>
            <a:r>
              <a:rPr lang="en-US" dirty="0" smtClean="0">
                <a:latin typeface="Calibri"/>
                <a:cs typeface="Calibri"/>
              </a:rPr>
              <a:t>Ɍ³</a:t>
            </a:r>
            <a:r>
              <a:rPr lang="uk-UA" dirty="0" smtClean="0"/>
              <a:t> </a:t>
            </a:r>
            <a:endParaRPr lang="ru-RU" dirty="0" smtClean="0"/>
          </a:p>
          <a:p>
            <a:r>
              <a:rPr lang="ru-RU" dirty="0" smtClean="0"/>
              <a:t>Об՚єм</a:t>
            </a:r>
            <a:r>
              <a:rPr lang="uk-UA" dirty="0" smtClean="0"/>
              <a:t> зрізаного конуса</a:t>
            </a:r>
            <a:endParaRPr lang="ru-RU" dirty="0" smtClean="0"/>
          </a:p>
          <a:p>
            <a:r>
              <a:rPr lang="uk-UA" dirty="0" smtClean="0"/>
              <a:t> </a:t>
            </a:r>
            <a:r>
              <a:rPr lang="en-US" dirty="0" smtClean="0"/>
              <a:t>V=</a:t>
            </a:r>
            <a:r>
              <a:rPr lang="en-US" dirty="0" smtClean="0">
                <a:latin typeface="Calibri"/>
                <a:cs typeface="Calibri"/>
              </a:rPr>
              <a:t>1</a:t>
            </a:r>
            <a:r>
              <a:rPr lang="ru-RU" dirty="0" smtClean="0">
                <a:latin typeface="Calibri"/>
                <a:cs typeface="Calibri"/>
              </a:rPr>
              <a:t>/3</a:t>
            </a:r>
            <a:r>
              <a:rPr lang="el-GR" dirty="0" smtClean="0"/>
              <a:t>π</a:t>
            </a:r>
            <a:r>
              <a:rPr lang="en-US" dirty="0" smtClean="0">
                <a:latin typeface="Calibri"/>
                <a:cs typeface="Calibri"/>
              </a:rPr>
              <a:t>h(Ɍ₁</a:t>
            </a:r>
            <a:r>
              <a:rPr lang="ru-RU" dirty="0" smtClean="0">
                <a:latin typeface="Calibri"/>
                <a:cs typeface="Calibri"/>
              </a:rPr>
              <a:t>²</a:t>
            </a:r>
            <a:r>
              <a:rPr lang="en-US" dirty="0" smtClean="0">
                <a:latin typeface="Calibri"/>
                <a:cs typeface="Calibri"/>
              </a:rPr>
              <a:t>+Ɍ₁Ɍ₂+Ɍ₂²)</a:t>
            </a:r>
            <a:r>
              <a:rPr lang="uk-UA" dirty="0" smtClean="0"/>
              <a:t> 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038344"/>
          </a:xfrm>
        </p:spPr>
        <p:txBody>
          <a:bodyPr/>
          <a:lstStyle/>
          <a:p>
            <a:r>
              <a:rPr lang="uk-UA" dirty="0" smtClean="0"/>
              <a:t>Об</a:t>
            </a:r>
            <a:r>
              <a:rPr lang="hy-AM" dirty="0" smtClean="0">
                <a:latin typeface="Arial"/>
                <a:cs typeface="Arial"/>
              </a:rPr>
              <a:t>՚</a:t>
            </a:r>
            <a:r>
              <a:rPr lang="ru-RU" dirty="0" smtClean="0">
                <a:latin typeface="Arial"/>
                <a:cs typeface="Arial"/>
              </a:rPr>
              <a:t>єми тіл обертання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54442" y="3214686"/>
            <a:ext cx="5114778" cy="2428892"/>
          </a:xfrm>
        </p:spPr>
        <p:txBody>
          <a:bodyPr>
            <a:noAutofit/>
          </a:bodyPr>
          <a:lstStyle/>
          <a:p>
            <a:r>
              <a:rPr lang="uk-UA" sz="3200" dirty="0" smtClean="0"/>
              <a:t>«Предмет математики настільки серйозний, що корисно не упускати випадків робити його трохи цікавіше»         </a:t>
            </a:r>
          </a:p>
          <a:p>
            <a:r>
              <a:rPr lang="uk-UA" sz="3200" dirty="0" smtClean="0"/>
              <a:t> Б. Паскаль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Об</a:t>
            </a:r>
            <a:r>
              <a:rPr lang="hy-AM" dirty="0" smtClean="0">
                <a:latin typeface="Arial"/>
                <a:cs typeface="Arial"/>
              </a:rPr>
              <a:t>՚</a:t>
            </a:r>
            <a:r>
              <a:rPr lang="ru-RU" dirty="0" smtClean="0">
                <a:latin typeface="Arial"/>
                <a:cs typeface="Arial"/>
              </a:rPr>
              <a:t>єми тіл обертання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r>
              <a:rPr lang="ru-RU" sz="2800" dirty="0" smtClean="0"/>
              <a:t>В цил</a:t>
            </a:r>
            <a:r>
              <a:rPr lang="en-US" sz="2800" dirty="0" smtClean="0"/>
              <a:t>i</a:t>
            </a:r>
            <a:r>
              <a:rPr lang="uk-UA" sz="2800" dirty="0" smtClean="0"/>
              <a:t>ндр рад</a:t>
            </a:r>
            <a:r>
              <a:rPr lang="en-US" sz="2800" dirty="0" smtClean="0"/>
              <a:t>i</a:t>
            </a:r>
            <a:r>
              <a:rPr lang="uk-UA" sz="2800" dirty="0" smtClean="0"/>
              <a:t>усом 18 см, налили воду. В </a:t>
            </a:r>
            <a:r>
              <a:rPr lang="ru-RU" sz="2800" dirty="0" smtClean="0"/>
              <a:t>цил</a:t>
            </a:r>
            <a:r>
              <a:rPr lang="en-US" sz="2800" dirty="0" smtClean="0"/>
              <a:t>i</a:t>
            </a:r>
            <a:r>
              <a:rPr lang="uk-UA" sz="2800" dirty="0" smtClean="0"/>
              <a:t>ндр в цю воду занурили кулю рад</a:t>
            </a:r>
            <a:r>
              <a:rPr lang="en-US" sz="2800" dirty="0" smtClean="0"/>
              <a:t>i</a:t>
            </a:r>
            <a:r>
              <a:rPr lang="uk-UA" sz="2800" dirty="0" smtClean="0"/>
              <a:t>усом 9 см ( вода при цьому не дійшла до верху). На яку висоту піднялась вода в циліндрі?</a:t>
            </a:r>
            <a:endParaRPr lang="ru-RU" sz="2800" dirty="0"/>
          </a:p>
        </p:txBody>
      </p:sp>
      <p:pic>
        <p:nvPicPr>
          <p:cNvPr id="4" name="Рисунок 3" descr="ÐÐ°ÑÑÐ¸Ð½ÐºÐ¸ Ð¿Ð¾ Ð·Ð°Ð¿ÑÐ¾ÑÑ ÐºÐ°ÑÑÐ¸Ð½ÐºÐ° Ð² ÑÐ¸Ð»Ð¸Ð½Ð´Ñ Ñ Ð²Ð¾Ð´Ð¾Ð¹ Ð±ÑÐ¾ÑÐ¸Ð»Ð¸ ÑÐ°Ñ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9" y="4143380"/>
            <a:ext cx="2714644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ÐÐ°ÑÑÐ¸Ð½ÐºÐ¸ Ð¿Ð¾ Ð·Ð°Ð¿ÑÐ¾ÑÑ ÐºÐ°ÑÑÐ¸Ð½ÐºÐ° Ð² ÑÐ¸Ð»Ð¸Ð½Ð´Ñ Ñ Ð²Ð¾Ð´Ð¾Ð¹ Ð±ÑÐ¾ÑÐ¸Ð»Ð¸ ÑÐ°Ñ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4143380"/>
            <a:ext cx="3000396" cy="25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Об</a:t>
            </a:r>
            <a:r>
              <a:rPr lang="hy-AM" dirty="0" smtClean="0">
                <a:latin typeface="Arial"/>
                <a:cs typeface="Arial"/>
              </a:rPr>
              <a:t>՚</a:t>
            </a:r>
            <a:r>
              <a:rPr lang="ru-RU" dirty="0" smtClean="0">
                <a:latin typeface="Arial"/>
                <a:cs typeface="Arial"/>
              </a:rPr>
              <a:t>єми тіл обертання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uk-UA" dirty="0" smtClean="0"/>
              <a:t>Н= 3 см.</a:t>
            </a:r>
            <a:endParaRPr lang="ru-RU" dirty="0"/>
          </a:p>
        </p:txBody>
      </p:sp>
      <p:pic>
        <p:nvPicPr>
          <p:cNvPr id="6" name="Рисунок 5" descr="ÐÐ°ÑÑÐ¸Ð½ÐºÐ¸ Ð¿Ð¾ Ð·Ð°Ð¿ÑÐ¾ÑÑ ÐºÐ°ÑÑÐ¸Ð½ÐºÐ° Ð² ÑÐ¸Ð»Ð¸Ð½Ð´Ñ Ñ Ð²Ð¾Ð´Ð¾Ð¹ Ð±ÑÐ¾ÑÐ¸Ð»Ð¸ ÑÐ°Ñ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28860" y="1785926"/>
            <a:ext cx="4429156" cy="4143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22944"/>
          </a:xfrm>
        </p:spPr>
        <p:txBody>
          <a:bodyPr/>
          <a:lstStyle/>
          <a:p>
            <a:r>
              <a:rPr lang="uk-UA" dirty="0" smtClean="0"/>
              <a:t>Об</a:t>
            </a:r>
            <a:r>
              <a:rPr lang="hy-AM" dirty="0" smtClean="0">
                <a:latin typeface="Arial"/>
                <a:cs typeface="Arial"/>
              </a:rPr>
              <a:t>՚</a:t>
            </a:r>
            <a:r>
              <a:rPr lang="ru-RU" dirty="0" smtClean="0">
                <a:latin typeface="Arial"/>
                <a:cs typeface="Arial"/>
              </a:rPr>
              <a:t>єми тіл обертання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7239000" cy="5169876"/>
          </a:xfrm>
        </p:spPr>
        <p:txBody>
          <a:bodyPr>
            <a:normAutofit/>
          </a:bodyPr>
          <a:lstStyle/>
          <a:p>
            <a:r>
              <a:rPr lang="uk-UA" sz="2400" dirty="0" smtClean="0"/>
              <a:t>На надгробному камені могили Архімеда в Сіракузах зображений циліндр з вписаним в нього кулею. Це символ відкриття формул об</a:t>
            </a:r>
            <a:r>
              <a:rPr lang="hy-AM" sz="2400" dirty="0" smtClean="0">
                <a:latin typeface="Arial"/>
                <a:cs typeface="Arial"/>
              </a:rPr>
              <a:t>՚</a:t>
            </a:r>
            <a:r>
              <a:rPr lang="ru-RU" sz="2400" dirty="0" smtClean="0">
                <a:latin typeface="Arial"/>
                <a:cs typeface="Arial"/>
              </a:rPr>
              <a:t>єму</a:t>
            </a:r>
            <a:r>
              <a:rPr lang="uk-UA" sz="2400" dirty="0" smtClean="0"/>
              <a:t> кулі і площі сфери, а також важливого висновку, що «об'м кулі, вписаної в циліндр, в ... разів менше об'єму циліндра». Знайдіть відношення об</a:t>
            </a:r>
            <a:r>
              <a:rPr lang="hy-AM" sz="2400" dirty="0" smtClean="0">
                <a:latin typeface="Arial"/>
                <a:cs typeface="Arial"/>
              </a:rPr>
              <a:t>՚</a:t>
            </a:r>
            <a:r>
              <a:rPr lang="ru-RU" sz="2400" dirty="0" smtClean="0">
                <a:latin typeface="Arial"/>
                <a:cs typeface="Arial"/>
              </a:rPr>
              <a:t>єму</a:t>
            </a:r>
            <a:r>
              <a:rPr lang="uk-UA" sz="2400" dirty="0" smtClean="0"/>
              <a:t> кулі до об'єму циліндра.</a:t>
            </a:r>
            <a:endParaRPr lang="ru-RU" sz="2400" dirty="0"/>
          </a:p>
        </p:txBody>
      </p:sp>
      <p:pic>
        <p:nvPicPr>
          <p:cNvPr id="4" name="Рисунок 3" descr="ÐÐ°ÑÑÐ¸Ð½ÐºÐ¸ Ð¿Ð¾ Ð·Ð°Ð¿ÑÐ¾ÑÑ ÐºÐ°ÑÑÐ¸Ð½ÐºÐ° ÑÐ°ÑÐ° Ð²Ð¿Ð¸ÑÐ°Ð½Ð½Ð¾Ð³Ð¾ Ð² ÑÐ¸Ð»Ð¸Ð½Ð´Ñ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86050" y="4214818"/>
            <a:ext cx="2000264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Об</a:t>
            </a:r>
            <a:r>
              <a:rPr lang="hy-AM" dirty="0" smtClean="0">
                <a:latin typeface="Arial"/>
                <a:cs typeface="Arial"/>
              </a:rPr>
              <a:t>՚</a:t>
            </a:r>
            <a:r>
              <a:rPr lang="ru-RU" dirty="0" smtClean="0">
                <a:latin typeface="Arial"/>
                <a:cs typeface="Arial"/>
              </a:rPr>
              <a:t>єми тіл обертання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400" dirty="0" smtClean="0"/>
              <a:t>На могильній плиті Архімеда, як заповідав вчений, був зображений циліндр з вписаним кулею, а епітафія говорила про велике відкриття Архімеда- про те, що об</a:t>
            </a:r>
            <a:r>
              <a:rPr lang="hy-AM" sz="2400" dirty="0" smtClean="0">
                <a:latin typeface="Arial"/>
                <a:cs typeface="Arial"/>
              </a:rPr>
              <a:t>՚</a:t>
            </a:r>
            <a:r>
              <a:rPr lang="ru-RU" sz="2400" dirty="0" smtClean="0">
                <a:latin typeface="Arial"/>
                <a:cs typeface="Arial"/>
              </a:rPr>
              <a:t>єми </a:t>
            </a:r>
            <a:r>
              <a:rPr lang="uk-UA" sz="2400" dirty="0" smtClean="0"/>
              <a:t>цих тіл відносяться як </a:t>
            </a:r>
            <a:r>
              <a:rPr lang="en-US" sz="2400" dirty="0" smtClean="0"/>
              <a:t>2</a:t>
            </a:r>
            <a:r>
              <a:rPr lang="uk-UA" sz="2400" dirty="0" smtClean="0"/>
              <a:t>: </a:t>
            </a:r>
            <a:r>
              <a:rPr lang="en-US" sz="2400" dirty="0" smtClean="0"/>
              <a:t>3</a:t>
            </a:r>
            <a:r>
              <a:rPr lang="uk-UA" sz="2400" dirty="0" smtClean="0"/>
              <a:t>. </a:t>
            </a:r>
            <a:endParaRPr lang="ru-RU" sz="2400" dirty="0"/>
          </a:p>
        </p:txBody>
      </p:sp>
      <p:pic>
        <p:nvPicPr>
          <p:cNvPr id="4" name="Рисунок 3" descr="ÐÐ°ÑÑÐ¸Ð½ÐºÐ¸ Ð¿Ð¾ Ð·Ð°Ð¿ÑÐ¾ÑÑ Ð¾Ð±ÑÐµÐ¼Ð½Ð¾Ðµ Ð¸Ð·Ð¾Ð±ÑÐ°Ð¶ÐµÐ½Ð¸Ðµ ÑÐ°ÑÐ° Ð²Ð¿Ð¸ÑÐ°Ð½Ð¾Ð³Ð¾ Ð² ÑÐ¸Ð»Ð¸Ð½Ð´Ñ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5918" y="3714752"/>
            <a:ext cx="4572032" cy="285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411</TotalTime>
  <Words>736</Words>
  <Application>Microsoft Office PowerPoint</Application>
  <PresentationFormat>Экран (4:3)</PresentationFormat>
  <Paragraphs>70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Изящная</vt:lpstr>
      <vt:lpstr>Тема уроку: Об՚єми тіл обертання</vt:lpstr>
      <vt:lpstr>Тема уроку: Об՚єми тіл обертання</vt:lpstr>
      <vt:lpstr>Об՚єми тіл обертання</vt:lpstr>
      <vt:lpstr>Об՚єми тіл обертання</vt:lpstr>
      <vt:lpstr>Об՚єми тіл обертання</vt:lpstr>
      <vt:lpstr>Об՚єми тіл обертання</vt:lpstr>
      <vt:lpstr>Об՚єми тіл обертання</vt:lpstr>
      <vt:lpstr>Об՚єми тіл обертання</vt:lpstr>
      <vt:lpstr>Об՚єми тіл обертання</vt:lpstr>
      <vt:lpstr>Об՚єми тіл обертання</vt:lpstr>
      <vt:lpstr>Об՚єми тіл обертання</vt:lpstr>
      <vt:lpstr>Об՚єми тіл обертання. Робота в групах.</vt:lpstr>
      <vt:lpstr>Об՚єми тіл обертання</vt:lpstr>
      <vt:lpstr>Об՚єми тіл обертання</vt:lpstr>
      <vt:lpstr>Об՚єми тіл обертання</vt:lpstr>
      <vt:lpstr>Об՚єми тіл обертання</vt:lpstr>
      <vt:lpstr>Об՚єми тіл обертання</vt:lpstr>
      <vt:lpstr>Об՚єми тіл обертання</vt:lpstr>
      <vt:lpstr>Об՚єми тіл обертання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Об՚єми тіл обертання</dc:title>
  <dc:creator>Мы</dc:creator>
  <cp:lastModifiedBy>Мы</cp:lastModifiedBy>
  <cp:revision>48</cp:revision>
  <dcterms:created xsi:type="dcterms:W3CDTF">2019-01-06T10:48:24Z</dcterms:created>
  <dcterms:modified xsi:type="dcterms:W3CDTF">2026-05-26T19:25:12Z</dcterms:modified>
</cp:coreProperties>
</file>