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Iced Tea" charset="1" panose="00000000000000000000"/>
      <p:regular r:id="rId14"/>
    </p:embeddedFont>
    <p:embeddedFont>
      <p:font typeface="TT Slabs Bold" charset="1" panose="02000805030000020003"/>
      <p:regular r:id="rId15"/>
    </p:embeddedFont>
    <p:embeddedFont>
      <p:font typeface="Poppins" charset="1" panose="00000500000000000000"/>
      <p:regular r:id="rId16"/>
    </p:embeddedFont>
    <p:embeddedFont>
      <p:font typeface="TT Slabs Bold Italics" charset="1" panose="020008050000000900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23.png" Type="http://schemas.openxmlformats.org/officeDocument/2006/relationships/image"/><Relationship Id="rId14" Target="../media/image24.sv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33.jpeg" Type="http://schemas.openxmlformats.org/officeDocument/2006/relationships/image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30.pn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55.png" Type="http://schemas.openxmlformats.org/officeDocument/2006/relationships/image"/><Relationship Id="rId12" Target="../media/image56.png" Type="http://schemas.openxmlformats.org/officeDocument/2006/relationships/image"/><Relationship Id="rId13" Target="../media/image57.png" Type="http://schemas.openxmlformats.org/officeDocument/2006/relationships/image"/><Relationship Id="rId14" Target="../media/image58.svg" Type="http://schemas.openxmlformats.org/officeDocument/2006/relationships/image"/><Relationship Id="rId15" Target="../media/image6.png" Type="http://schemas.openxmlformats.org/officeDocument/2006/relationships/image"/><Relationship Id="rId16" Target="../media/image7.svg" Type="http://schemas.openxmlformats.org/officeDocument/2006/relationships/image"/><Relationship Id="rId17" Target="../media/image59.png" Type="http://schemas.openxmlformats.org/officeDocument/2006/relationships/image"/><Relationship Id="rId18" Target="../media/image60.svg" Type="http://schemas.openxmlformats.org/officeDocument/2006/relationships/image"/><Relationship Id="rId19" Target="../media/image11.png" Type="http://schemas.openxmlformats.org/officeDocument/2006/relationships/image"/><Relationship Id="rId2" Target="../media/image1.jpeg" Type="http://schemas.openxmlformats.org/officeDocument/2006/relationships/image"/><Relationship Id="rId20" Target="../media/image12.sv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65.png" Type="http://schemas.openxmlformats.org/officeDocument/2006/relationships/image"/><Relationship Id="rId14" Target="../media/image66.svg" Type="http://schemas.openxmlformats.org/officeDocument/2006/relationships/image"/><Relationship Id="rId15" Target="../media/image67.jpeg" Type="http://schemas.openxmlformats.org/officeDocument/2006/relationships/image"/><Relationship Id="rId16" Target="../media/image68.jpeg" Type="http://schemas.openxmlformats.org/officeDocument/2006/relationships/image"/><Relationship Id="rId2" Target="../media/image1.jpe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2" Target="../media/image1.jpe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41889" y="1028700"/>
            <a:ext cx="6717411" cy="8229600"/>
          </a:xfrm>
          <a:custGeom>
            <a:avLst/>
            <a:gdLst/>
            <a:ahLst/>
            <a:cxnLst/>
            <a:rect r="r" b="b" t="t" l="l"/>
            <a:pathLst>
              <a:path h="8229600" w="6717411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42473" y="6599145"/>
            <a:ext cx="7900746" cy="1081621"/>
          </a:xfrm>
          <a:custGeom>
            <a:avLst/>
            <a:gdLst/>
            <a:ahLst/>
            <a:cxnLst/>
            <a:rect r="r" b="b" t="t" l="l"/>
            <a:pathLst>
              <a:path h="1081621" w="7900746">
                <a:moveTo>
                  <a:pt x="0" y="0"/>
                </a:moveTo>
                <a:lnTo>
                  <a:pt x="7900747" y="0"/>
                </a:lnTo>
                <a:lnTo>
                  <a:pt x="7900747" y="1081621"/>
                </a:lnTo>
                <a:lnTo>
                  <a:pt x="0" y="1081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6571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0548" y="1953755"/>
            <a:ext cx="1923598" cy="1827418"/>
          </a:xfrm>
          <a:custGeom>
            <a:avLst/>
            <a:gdLst/>
            <a:ahLst/>
            <a:cxnLst/>
            <a:rect r="r" b="b" t="t" l="l"/>
            <a:pathLst>
              <a:path h="1827418" w="1923598">
                <a:moveTo>
                  <a:pt x="0" y="0"/>
                </a:moveTo>
                <a:lnTo>
                  <a:pt x="1923598" y="0"/>
                </a:lnTo>
                <a:lnTo>
                  <a:pt x="1923598" y="1827418"/>
                </a:lnTo>
                <a:lnTo>
                  <a:pt x="0" y="1827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48795" y="8334607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78604" y="-2057400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1" y="0"/>
                </a:lnTo>
                <a:lnTo>
                  <a:pt x="4610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09224">
            <a:off x="8100410" y="2168528"/>
            <a:ext cx="2972793" cy="839814"/>
          </a:xfrm>
          <a:custGeom>
            <a:avLst/>
            <a:gdLst/>
            <a:ahLst/>
            <a:cxnLst/>
            <a:rect r="r" b="b" t="t" l="l"/>
            <a:pathLst>
              <a:path h="839814" w="2972793">
                <a:moveTo>
                  <a:pt x="0" y="0"/>
                </a:moveTo>
                <a:lnTo>
                  <a:pt x="2972793" y="0"/>
                </a:lnTo>
                <a:lnTo>
                  <a:pt x="2972793" y="839814"/>
                </a:lnTo>
                <a:lnTo>
                  <a:pt x="0" y="839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13926" y="8544260"/>
            <a:ext cx="2601276" cy="2695623"/>
          </a:xfrm>
          <a:custGeom>
            <a:avLst/>
            <a:gdLst/>
            <a:ahLst/>
            <a:cxnLst/>
            <a:rect r="r" b="b" t="t" l="l"/>
            <a:pathLst>
              <a:path h="2695623" w="2601276">
                <a:moveTo>
                  <a:pt x="0" y="0"/>
                </a:moveTo>
                <a:lnTo>
                  <a:pt x="2601276" y="0"/>
                </a:lnTo>
                <a:lnTo>
                  <a:pt x="2601276" y="2695622"/>
                </a:lnTo>
                <a:lnTo>
                  <a:pt x="0" y="26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53464" y="2102662"/>
            <a:ext cx="10000555" cy="4333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13"/>
              </a:lnSpc>
            </a:pPr>
            <a:r>
              <a:rPr lang="en-US" sz="17840">
                <a:solidFill>
                  <a:srgbClr val="2F1425"/>
                </a:solidFill>
                <a:latin typeface="Iced Tea"/>
                <a:ea typeface="Iced Tea"/>
                <a:cs typeface="Iced Tea"/>
                <a:sym typeface="Iced Tea"/>
              </a:rPr>
              <a:t>Мамо,</a:t>
            </a:r>
          </a:p>
          <a:p>
            <a:pPr algn="ctr">
              <a:lnSpc>
                <a:spcPts val="16413"/>
              </a:lnSpc>
            </a:pPr>
            <a:r>
              <a:rPr lang="en-US" sz="17840">
                <a:solidFill>
                  <a:srgbClr val="2F1425"/>
                </a:solidFill>
                <a:latin typeface="Iced Tea"/>
                <a:ea typeface="Iced Tea"/>
                <a:cs typeface="Iced Tea"/>
                <a:sym typeface="Iced Tea"/>
              </a:rPr>
              <a:t>ТИ ЯК?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198665" y="5992746"/>
            <a:ext cx="762960" cy="1212797"/>
          </a:xfrm>
          <a:custGeom>
            <a:avLst/>
            <a:gdLst/>
            <a:ahLst/>
            <a:cxnLst/>
            <a:rect r="r" b="b" t="t" l="l"/>
            <a:pathLst>
              <a:path h="1212797" w="762960">
                <a:moveTo>
                  <a:pt x="0" y="0"/>
                </a:moveTo>
                <a:lnTo>
                  <a:pt x="762960" y="0"/>
                </a:lnTo>
                <a:lnTo>
                  <a:pt x="762960" y="1212797"/>
                </a:lnTo>
                <a:lnTo>
                  <a:pt x="0" y="12127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653819" y="6703515"/>
            <a:ext cx="7799845" cy="825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8"/>
              </a:lnSpc>
            </a:pPr>
            <a:r>
              <a:rPr lang="en-US" sz="2384" b="true">
                <a:solidFill>
                  <a:srgbClr val="FFFEF2"/>
                </a:solidFill>
                <a:latin typeface="TT Slabs Bold"/>
                <a:ea typeface="TT Slabs Bold"/>
                <a:cs typeface="TT Slabs Bold"/>
                <a:sym typeface="TT Slabs Bold"/>
              </a:rPr>
              <a:t>захід для мам учнів </a:t>
            </a:r>
          </a:p>
          <a:p>
            <a:pPr algn="ctr">
              <a:lnSpc>
                <a:spcPts val="3338"/>
              </a:lnSpc>
              <a:spcBef>
                <a:spcPct val="0"/>
              </a:spcBef>
            </a:pPr>
            <a:r>
              <a:rPr lang="en-US" b="true" sz="2384">
                <a:solidFill>
                  <a:srgbClr val="FFFEF2"/>
                </a:solidFill>
                <a:latin typeface="TT Slabs Bold"/>
                <a:ea typeface="TT Slabs Bold"/>
                <a:cs typeface="TT Slabs Bold"/>
                <a:sym typeface="TT Slabs Bold"/>
              </a:rPr>
              <a:t>з особливими освітніми потребами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28210" y="7785541"/>
            <a:ext cx="5451062" cy="350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1"/>
              </a:lnSpc>
              <a:spcBef>
                <a:spcPct val="0"/>
              </a:spcBef>
            </a:pPr>
            <a:r>
              <a:rPr lang="en-US" sz="1958" spc="-39">
                <a:solidFill>
                  <a:srgbClr val="2F1425"/>
                </a:solidFill>
                <a:latin typeface="Poppins"/>
                <a:ea typeface="Poppins"/>
                <a:cs typeface="Poppins"/>
                <a:sym typeface="Poppins"/>
              </a:rPr>
              <a:t>Presented by: Oleksandra Tykhoniuk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990600"/>
            <a:ext cx="7383478" cy="340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84"/>
              </a:lnSpc>
              <a:spcBef>
                <a:spcPct val="0"/>
              </a:spcBef>
            </a:pPr>
            <a:r>
              <a:rPr lang="en-US" b="true" sz="1988" spc="151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Комунальний заклад “Жмеринський ліцей №4”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35" r="0" b="-80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8753" y="3440000"/>
            <a:ext cx="6065593" cy="6126861"/>
          </a:xfrm>
          <a:custGeom>
            <a:avLst/>
            <a:gdLst/>
            <a:ahLst/>
            <a:cxnLst/>
            <a:rect r="r" b="b" t="t" l="l"/>
            <a:pathLst>
              <a:path h="6126861" w="6065593">
                <a:moveTo>
                  <a:pt x="0" y="0"/>
                </a:moveTo>
                <a:lnTo>
                  <a:pt x="6065593" y="0"/>
                </a:lnTo>
                <a:lnTo>
                  <a:pt x="6065593" y="6126862"/>
                </a:lnTo>
                <a:lnTo>
                  <a:pt x="0" y="6126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545144">
            <a:off x="9678000" y="2796808"/>
            <a:ext cx="6180171" cy="9663534"/>
          </a:xfrm>
          <a:custGeom>
            <a:avLst/>
            <a:gdLst/>
            <a:ahLst/>
            <a:cxnLst/>
            <a:rect r="r" b="b" t="t" l="l"/>
            <a:pathLst>
              <a:path h="9663534" w="6180171">
                <a:moveTo>
                  <a:pt x="0" y="0"/>
                </a:moveTo>
                <a:lnTo>
                  <a:pt x="6180171" y="0"/>
                </a:lnTo>
                <a:lnTo>
                  <a:pt x="6180171" y="9663534"/>
                </a:lnTo>
                <a:lnTo>
                  <a:pt x="0" y="9663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41" t="-87227" r="-12008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120">
            <a:off x="6907662" y="3661017"/>
            <a:ext cx="7350920" cy="1623517"/>
          </a:xfrm>
          <a:custGeom>
            <a:avLst/>
            <a:gdLst/>
            <a:ahLst/>
            <a:cxnLst/>
            <a:rect r="r" b="b" t="t" l="l"/>
            <a:pathLst>
              <a:path h="1623517" w="7350920">
                <a:moveTo>
                  <a:pt x="0" y="0"/>
                </a:moveTo>
                <a:lnTo>
                  <a:pt x="7350921" y="0"/>
                </a:lnTo>
                <a:lnTo>
                  <a:pt x="7350921" y="1623517"/>
                </a:lnTo>
                <a:lnTo>
                  <a:pt x="0" y="1623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9" t="-29366" r="-56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09224">
            <a:off x="-807685" y="1732475"/>
            <a:ext cx="3331325" cy="941099"/>
          </a:xfrm>
          <a:custGeom>
            <a:avLst/>
            <a:gdLst/>
            <a:ahLst/>
            <a:cxnLst/>
            <a:rect r="r" b="b" t="t" l="l"/>
            <a:pathLst>
              <a:path h="941099" w="3331325">
                <a:moveTo>
                  <a:pt x="0" y="0"/>
                </a:moveTo>
                <a:lnTo>
                  <a:pt x="3331325" y="0"/>
                </a:lnTo>
                <a:lnTo>
                  <a:pt x="3331325" y="941099"/>
                </a:lnTo>
                <a:lnTo>
                  <a:pt x="0" y="941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15229049" y="-1917972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553361">
            <a:off x="662009" y="3841865"/>
            <a:ext cx="1968242" cy="868487"/>
          </a:xfrm>
          <a:custGeom>
            <a:avLst/>
            <a:gdLst/>
            <a:ahLst/>
            <a:cxnLst/>
            <a:rect r="r" b="b" t="t" l="l"/>
            <a:pathLst>
              <a:path h="868487" w="1968242">
                <a:moveTo>
                  <a:pt x="0" y="0"/>
                </a:moveTo>
                <a:lnTo>
                  <a:pt x="1968242" y="0"/>
                </a:lnTo>
                <a:lnTo>
                  <a:pt x="1968242" y="868487"/>
                </a:lnTo>
                <a:lnTo>
                  <a:pt x="0" y="8684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909510">
            <a:off x="16337328" y="6532192"/>
            <a:ext cx="1622284" cy="2439524"/>
          </a:xfrm>
          <a:custGeom>
            <a:avLst/>
            <a:gdLst/>
            <a:ahLst/>
            <a:cxnLst/>
            <a:rect r="r" b="b" t="t" l="l"/>
            <a:pathLst>
              <a:path h="2439524" w="1622284">
                <a:moveTo>
                  <a:pt x="0" y="0"/>
                </a:moveTo>
                <a:lnTo>
                  <a:pt x="1622284" y="0"/>
                </a:lnTo>
                <a:lnTo>
                  <a:pt x="1622284" y="2439524"/>
                </a:lnTo>
                <a:lnTo>
                  <a:pt x="0" y="24395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8753" y="-1609307"/>
            <a:ext cx="3824194" cy="3422653"/>
          </a:xfrm>
          <a:custGeom>
            <a:avLst/>
            <a:gdLst/>
            <a:ahLst/>
            <a:cxnLst/>
            <a:rect r="r" b="b" t="t" l="l"/>
            <a:pathLst>
              <a:path h="3422653" w="3824194">
                <a:moveTo>
                  <a:pt x="0" y="0"/>
                </a:moveTo>
                <a:lnTo>
                  <a:pt x="3824194" y="0"/>
                </a:lnTo>
                <a:lnTo>
                  <a:pt x="3824194" y="3422653"/>
                </a:lnTo>
                <a:lnTo>
                  <a:pt x="0" y="34226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01549" y="1076325"/>
            <a:ext cx="10190377" cy="3541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16"/>
              </a:lnSpc>
            </a:pPr>
            <a:r>
              <a:rPr lang="en-US" sz="5871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10 жовтня – Всесвітній день психічного (ментального) здоров'я</a:t>
            </a:r>
          </a:p>
          <a:p>
            <a:pPr algn="ctr">
              <a:lnSpc>
                <a:spcPts val="7517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63186">
            <a:off x="7259859" y="4136198"/>
            <a:ext cx="6647578" cy="48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b="true" sz="2801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«Психічне здоров'я доступне</a:t>
            </a:r>
            <a:r>
              <a:rPr lang="en-US" b="true" sz="2801" strike="noStrike" u="non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 </a:t>
            </a:r>
            <a:r>
              <a:rPr lang="en-US" b="true" sz="2801" strike="noStrike" u="non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всім»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49038" y="5585989"/>
            <a:ext cx="7993440" cy="4274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2"/>
              </a:lnSpc>
            </a:pPr>
            <a:r>
              <a:rPr lang="en-US" b="true" sz="2701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щорічно відзначається в Україні та світі для привернення уваги до важливості психічного добробуту. Цей день був заснований у 1992 році для підвищення обізнаності про проблеми психічного здоров'я, підтримки людей, які переживають труднощі, та популяризації заходів для збереження ментального благополуччя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718200">
            <a:off x="15369607" y="1027762"/>
            <a:ext cx="1745743" cy="1571168"/>
          </a:xfrm>
          <a:custGeom>
            <a:avLst/>
            <a:gdLst/>
            <a:ahLst/>
            <a:cxnLst/>
            <a:rect r="r" b="b" t="t" l="l"/>
            <a:pathLst>
              <a:path h="1571168" w="1745743">
                <a:moveTo>
                  <a:pt x="0" y="0"/>
                </a:moveTo>
                <a:lnTo>
                  <a:pt x="1745743" y="0"/>
                </a:lnTo>
                <a:lnTo>
                  <a:pt x="1745743" y="1571168"/>
                </a:lnTo>
                <a:lnTo>
                  <a:pt x="0" y="15711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35" r="0" b="-80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0" y="0"/>
            <a:ext cx="3637095" cy="3155179"/>
          </a:xfrm>
          <a:custGeom>
            <a:avLst/>
            <a:gdLst/>
            <a:ahLst/>
            <a:cxnLst/>
            <a:rect r="r" b="b" t="t" l="l"/>
            <a:pathLst>
              <a:path h="3155179" w="3637095">
                <a:moveTo>
                  <a:pt x="0" y="0"/>
                </a:moveTo>
                <a:lnTo>
                  <a:pt x="3637095" y="0"/>
                </a:lnTo>
                <a:lnTo>
                  <a:pt x="3637095" y="3155179"/>
                </a:lnTo>
                <a:lnTo>
                  <a:pt x="0" y="3155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71817" y="3498050"/>
            <a:ext cx="6134743" cy="6340820"/>
          </a:xfrm>
          <a:custGeom>
            <a:avLst/>
            <a:gdLst/>
            <a:ahLst/>
            <a:cxnLst/>
            <a:rect r="r" b="b" t="t" l="l"/>
            <a:pathLst>
              <a:path h="6340820" w="6134743">
                <a:moveTo>
                  <a:pt x="0" y="0"/>
                </a:moveTo>
                <a:lnTo>
                  <a:pt x="6134743" y="0"/>
                </a:lnTo>
                <a:lnTo>
                  <a:pt x="6134743" y="6340820"/>
                </a:lnTo>
                <a:lnTo>
                  <a:pt x="0" y="6340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33873" y="-1502558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5512">
            <a:off x="1612738" y="4036765"/>
            <a:ext cx="7900746" cy="1081621"/>
          </a:xfrm>
          <a:custGeom>
            <a:avLst/>
            <a:gdLst/>
            <a:ahLst/>
            <a:cxnLst/>
            <a:rect r="r" b="b" t="t" l="l"/>
            <a:pathLst>
              <a:path h="1081621" w="7900746">
                <a:moveTo>
                  <a:pt x="0" y="0"/>
                </a:moveTo>
                <a:lnTo>
                  <a:pt x="7900746" y="0"/>
                </a:lnTo>
                <a:lnTo>
                  <a:pt x="7900746" y="1081622"/>
                </a:lnTo>
                <a:lnTo>
                  <a:pt x="0" y="1081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56571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88378" y="3892929"/>
            <a:ext cx="2241620" cy="1661601"/>
          </a:xfrm>
          <a:custGeom>
            <a:avLst/>
            <a:gdLst/>
            <a:ahLst/>
            <a:cxnLst/>
            <a:rect r="r" b="b" t="t" l="l"/>
            <a:pathLst>
              <a:path h="1661601" w="2241620">
                <a:moveTo>
                  <a:pt x="0" y="0"/>
                </a:moveTo>
                <a:lnTo>
                  <a:pt x="2241620" y="0"/>
                </a:lnTo>
                <a:lnTo>
                  <a:pt x="2241620" y="1661601"/>
                </a:lnTo>
                <a:lnTo>
                  <a:pt x="0" y="1661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93493" y="8892978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31286">
            <a:off x="2429664" y="5389249"/>
            <a:ext cx="6739588" cy="4483698"/>
          </a:xfrm>
          <a:custGeom>
            <a:avLst/>
            <a:gdLst/>
            <a:ahLst/>
            <a:cxnLst/>
            <a:rect r="r" b="b" t="t" l="l"/>
            <a:pathLst>
              <a:path h="4483698" w="6739588">
                <a:moveTo>
                  <a:pt x="0" y="0"/>
                </a:moveTo>
                <a:lnTo>
                  <a:pt x="6739589" y="0"/>
                </a:lnTo>
                <a:lnTo>
                  <a:pt x="6739589" y="4483698"/>
                </a:lnTo>
                <a:lnTo>
                  <a:pt x="0" y="4483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667944" y="1057275"/>
            <a:ext cx="13725298" cy="225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8"/>
              </a:lnSpc>
            </a:pPr>
            <a:r>
              <a:rPr lang="en-US" sz="7671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 Активність з МК</a:t>
            </a:r>
          </a:p>
          <a:p>
            <a:pPr algn="ctr">
              <a:lnSpc>
                <a:spcPts val="8898"/>
              </a:lnSpc>
            </a:pPr>
            <a:r>
              <a:rPr lang="en-US" sz="7671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«Мій внутрішній пейзаж»</a:t>
            </a:r>
          </a:p>
        </p:txBody>
      </p:sp>
      <p:sp>
        <p:nvSpPr>
          <p:cNvPr name="TextBox 11" id="11"/>
          <p:cNvSpPr txBox="true"/>
          <p:nvPr/>
        </p:nvSpPr>
        <p:spPr>
          <a:xfrm rot="-150748">
            <a:off x="1990124" y="4306618"/>
            <a:ext cx="7288653" cy="472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3"/>
              </a:lnSpc>
              <a:spcBef>
                <a:spcPct val="0"/>
              </a:spcBef>
            </a:pPr>
            <a:r>
              <a:rPr lang="en-US" b="true" sz="2773">
                <a:solidFill>
                  <a:srgbClr val="FFFEF2"/>
                </a:solidFill>
                <a:latin typeface="TT Slabs Bold"/>
                <a:ea typeface="TT Slabs Bold"/>
                <a:cs typeface="TT Slabs Bold"/>
                <a:sym typeface="TT Slabs Bold"/>
              </a:rPr>
              <a:t>«Зараз</a:t>
            </a:r>
            <a:r>
              <a:rPr lang="en-US" b="true" sz="2773">
                <a:solidFill>
                  <a:srgbClr val="FFFEF2"/>
                </a:solidFill>
                <a:latin typeface="TT Slabs Bold"/>
                <a:ea typeface="TT Slabs Bold"/>
                <a:cs typeface="TT Slabs Bold"/>
                <a:sym typeface="TT Slabs Bold"/>
              </a:rPr>
              <a:t> я — це/я відчуваю себе, як...»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35" r="0" b="-80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7428" y="6172200"/>
            <a:ext cx="4935292" cy="4114800"/>
          </a:xfrm>
          <a:custGeom>
            <a:avLst/>
            <a:gdLst/>
            <a:ahLst/>
            <a:cxnLst/>
            <a:rect r="r" b="b" t="t" l="l"/>
            <a:pathLst>
              <a:path h="4114800" w="4935292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41266" y="1162190"/>
            <a:ext cx="3981310" cy="3981310"/>
          </a:xfrm>
          <a:custGeom>
            <a:avLst/>
            <a:gdLst/>
            <a:ahLst/>
            <a:cxnLst/>
            <a:rect r="r" b="b" t="t" l="l"/>
            <a:pathLst>
              <a:path h="3981310" w="3981310">
                <a:moveTo>
                  <a:pt x="0" y="0"/>
                </a:moveTo>
                <a:lnTo>
                  <a:pt x="3981310" y="0"/>
                </a:lnTo>
                <a:lnTo>
                  <a:pt x="3981310" y="3981310"/>
                </a:lnTo>
                <a:lnTo>
                  <a:pt x="0" y="398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75555" y="2113780"/>
            <a:ext cx="6783745" cy="6826410"/>
          </a:xfrm>
          <a:custGeom>
            <a:avLst/>
            <a:gdLst/>
            <a:ahLst/>
            <a:cxnLst/>
            <a:rect r="r" b="b" t="t" l="l"/>
            <a:pathLst>
              <a:path h="6826410" w="6783745">
                <a:moveTo>
                  <a:pt x="0" y="0"/>
                </a:moveTo>
                <a:lnTo>
                  <a:pt x="6783745" y="0"/>
                </a:lnTo>
                <a:lnTo>
                  <a:pt x="6783745" y="6826410"/>
                </a:lnTo>
                <a:lnTo>
                  <a:pt x="0" y="6826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29813" y="2863359"/>
            <a:ext cx="1745743" cy="1571168"/>
          </a:xfrm>
          <a:custGeom>
            <a:avLst/>
            <a:gdLst/>
            <a:ahLst/>
            <a:cxnLst/>
            <a:rect r="r" b="b" t="t" l="l"/>
            <a:pathLst>
              <a:path h="1571168" w="1745743">
                <a:moveTo>
                  <a:pt x="0" y="0"/>
                </a:moveTo>
                <a:lnTo>
                  <a:pt x="1745742" y="0"/>
                </a:lnTo>
                <a:lnTo>
                  <a:pt x="1745742" y="1571168"/>
                </a:lnTo>
                <a:lnTo>
                  <a:pt x="0" y="1571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22576" y="-702247"/>
            <a:ext cx="3873448" cy="3461894"/>
          </a:xfrm>
          <a:custGeom>
            <a:avLst/>
            <a:gdLst/>
            <a:ahLst/>
            <a:cxnLst/>
            <a:rect r="r" b="b" t="t" l="l"/>
            <a:pathLst>
              <a:path h="3461894" w="3873448">
                <a:moveTo>
                  <a:pt x="0" y="0"/>
                </a:moveTo>
                <a:lnTo>
                  <a:pt x="3873448" y="0"/>
                </a:lnTo>
                <a:lnTo>
                  <a:pt x="3873448" y="3461894"/>
                </a:lnTo>
                <a:lnTo>
                  <a:pt x="0" y="3461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235927">
            <a:off x="526329" y="7658648"/>
            <a:ext cx="1386962" cy="2746458"/>
          </a:xfrm>
          <a:custGeom>
            <a:avLst/>
            <a:gdLst/>
            <a:ahLst/>
            <a:cxnLst/>
            <a:rect r="r" b="b" t="t" l="l"/>
            <a:pathLst>
              <a:path h="2746458" w="1386962">
                <a:moveTo>
                  <a:pt x="0" y="0"/>
                </a:moveTo>
                <a:lnTo>
                  <a:pt x="1386962" y="0"/>
                </a:lnTo>
                <a:lnTo>
                  <a:pt x="1386962" y="2746458"/>
                </a:lnTo>
                <a:lnTo>
                  <a:pt x="0" y="2746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-5400000">
            <a:off x="-34141" y="-380234"/>
            <a:ext cx="2507902" cy="2817868"/>
          </a:xfrm>
          <a:custGeom>
            <a:avLst/>
            <a:gdLst/>
            <a:ahLst/>
            <a:cxnLst/>
            <a:rect r="r" b="b" t="t" l="l"/>
            <a:pathLst>
              <a:path h="2817868" w="2507902">
                <a:moveTo>
                  <a:pt x="0" y="2817868"/>
                </a:moveTo>
                <a:lnTo>
                  <a:pt x="2507902" y="2817868"/>
                </a:lnTo>
                <a:lnTo>
                  <a:pt x="2507902" y="0"/>
                </a:lnTo>
                <a:lnTo>
                  <a:pt x="0" y="0"/>
                </a:lnTo>
                <a:lnTo>
                  <a:pt x="0" y="281786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71815" y="1143000"/>
            <a:ext cx="8536557" cy="7274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9"/>
              </a:lnSpc>
            </a:pPr>
            <a:r>
              <a:rPr lang="en-US" sz="6950" i="true" b="true">
                <a:solidFill>
                  <a:srgbClr val="2F1425"/>
                </a:solidFill>
                <a:latin typeface="TT Slabs Bold Italics"/>
                <a:ea typeface="TT Slabs Bold Italics"/>
                <a:cs typeface="TT Slabs Bold Italics"/>
                <a:sym typeface="TT Slabs Bold Italics"/>
              </a:rPr>
              <a:t>Турбота про себе — не егоїзм. Це єдиний спосіб заповнити ту саму «порожню чашу» і бути опорою для своєї дитини.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88915">
            <a:off x="1594395" y="4017359"/>
            <a:ext cx="4762074" cy="3319373"/>
          </a:xfrm>
          <a:custGeom>
            <a:avLst/>
            <a:gdLst/>
            <a:ahLst/>
            <a:cxnLst/>
            <a:rect r="r" b="b" t="t" l="l"/>
            <a:pathLst>
              <a:path h="3319373" w="4762074">
                <a:moveTo>
                  <a:pt x="0" y="0"/>
                </a:moveTo>
                <a:lnTo>
                  <a:pt x="4762073" y="0"/>
                </a:lnTo>
                <a:lnTo>
                  <a:pt x="4762073" y="3319373"/>
                </a:lnTo>
                <a:lnTo>
                  <a:pt x="0" y="3319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722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3081">
            <a:off x="6553417" y="4800890"/>
            <a:ext cx="3712815" cy="2587994"/>
          </a:xfrm>
          <a:custGeom>
            <a:avLst/>
            <a:gdLst/>
            <a:ahLst/>
            <a:cxnLst/>
            <a:rect r="r" b="b" t="t" l="l"/>
            <a:pathLst>
              <a:path h="2587994" w="3712815">
                <a:moveTo>
                  <a:pt x="0" y="0"/>
                </a:moveTo>
                <a:lnTo>
                  <a:pt x="3712815" y="0"/>
                </a:lnTo>
                <a:lnTo>
                  <a:pt x="3712815" y="2587994"/>
                </a:lnTo>
                <a:lnTo>
                  <a:pt x="0" y="2587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722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788972">
            <a:off x="11059959" y="3093388"/>
            <a:ext cx="1544506" cy="1050264"/>
          </a:xfrm>
          <a:custGeom>
            <a:avLst/>
            <a:gdLst/>
            <a:ahLst/>
            <a:cxnLst/>
            <a:rect r="r" b="b" t="t" l="l"/>
            <a:pathLst>
              <a:path h="1050264" w="1544506">
                <a:moveTo>
                  <a:pt x="0" y="0"/>
                </a:moveTo>
                <a:lnTo>
                  <a:pt x="1544506" y="0"/>
                </a:lnTo>
                <a:lnTo>
                  <a:pt x="1544506" y="1050264"/>
                </a:lnTo>
                <a:lnTo>
                  <a:pt x="0" y="105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94786" y="-585857"/>
            <a:ext cx="2450446" cy="3146641"/>
          </a:xfrm>
          <a:custGeom>
            <a:avLst/>
            <a:gdLst/>
            <a:ahLst/>
            <a:cxnLst/>
            <a:rect r="r" b="b" t="t" l="l"/>
            <a:pathLst>
              <a:path h="3146641" w="2450446">
                <a:moveTo>
                  <a:pt x="0" y="0"/>
                </a:moveTo>
                <a:lnTo>
                  <a:pt x="2450447" y="0"/>
                </a:lnTo>
                <a:lnTo>
                  <a:pt x="2450447" y="3146640"/>
                </a:lnTo>
                <a:lnTo>
                  <a:pt x="0" y="3146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17146175" y="856866"/>
            <a:ext cx="909886" cy="1801755"/>
          </a:xfrm>
          <a:custGeom>
            <a:avLst/>
            <a:gdLst/>
            <a:ahLst/>
            <a:cxnLst/>
            <a:rect r="r" b="b" t="t" l="l"/>
            <a:pathLst>
              <a:path h="1801755" w="909886">
                <a:moveTo>
                  <a:pt x="0" y="0"/>
                </a:moveTo>
                <a:lnTo>
                  <a:pt x="909886" y="0"/>
                </a:lnTo>
                <a:lnTo>
                  <a:pt x="909886" y="1801755"/>
                </a:lnTo>
                <a:lnTo>
                  <a:pt x="0" y="18017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72255" y="2931474"/>
            <a:ext cx="7531935" cy="6326826"/>
          </a:xfrm>
          <a:custGeom>
            <a:avLst/>
            <a:gdLst/>
            <a:ahLst/>
            <a:cxnLst/>
            <a:rect r="r" b="b" t="t" l="l"/>
            <a:pathLst>
              <a:path h="6326826" w="7531935">
                <a:moveTo>
                  <a:pt x="0" y="0"/>
                </a:moveTo>
                <a:lnTo>
                  <a:pt x="7531935" y="0"/>
                </a:lnTo>
                <a:lnTo>
                  <a:pt x="7531935" y="6326826"/>
                </a:lnTo>
                <a:lnTo>
                  <a:pt x="0" y="6326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31661" y="7664628"/>
            <a:ext cx="8254710" cy="1540913"/>
          </a:xfrm>
          <a:custGeom>
            <a:avLst/>
            <a:gdLst/>
            <a:ahLst/>
            <a:cxnLst/>
            <a:rect r="r" b="b" t="t" l="l"/>
            <a:pathLst>
              <a:path h="1540913" w="8254710">
                <a:moveTo>
                  <a:pt x="0" y="0"/>
                </a:moveTo>
                <a:lnTo>
                  <a:pt x="8254710" y="0"/>
                </a:lnTo>
                <a:lnTo>
                  <a:pt x="8254710" y="1540913"/>
                </a:lnTo>
                <a:lnTo>
                  <a:pt x="0" y="1540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51335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160446">
            <a:off x="1846295" y="4077064"/>
            <a:ext cx="4254649" cy="2955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8"/>
              </a:lnSpc>
            </a:pPr>
            <a:r>
              <a:rPr lang="en-US" sz="2127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1.“Мій оазис”</a:t>
            </a:r>
          </a:p>
          <a:p>
            <a:pPr algn="ctr">
              <a:lnSpc>
                <a:spcPts val="2978"/>
              </a:lnSpc>
            </a:pPr>
            <a:r>
              <a:rPr lang="en-US" sz="2127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Місце спокою та безпеки.</a:t>
            </a:r>
          </a:p>
          <a:p>
            <a:pPr algn="ctr">
              <a:lnSpc>
                <a:spcPts val="2978"/>
              </a:lnSpc>
            </a:pPr>
            <a:r>
              <a:rPr lang="en-US" b="true" sz="2127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Що це за місце? Що там допомагає вам відчувати спокій? Як ви можете, хоч би на кілька хвилин, повертатися туди у своїй уяві в складні моменти?</a:t>
            </a:r>
          </a:p>
        </p:txBody>
      </p:sp>
      <p:sp>
        <p:nvSpPr>
          <p:cNvPr name="TextBox 11" id="11"/>
          <p:cNvSpPr txBox="true"/>
          <p:nvPr/>
        </p:nvSpPr>
        <p:spPr>
          <a:xfrm rot="128937">
            <a:off x="6728012" y="5177381"/>
            <a:ext cx="3361337" cy="1665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3"/>
              </a:lnSpc>
            </a:pPr>
            <a:r>
              <a:rPr lang="en-US" sz="1924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2. “Провідник і супутник”</a:t>
            </a:r>
          </a:p>
          <a:p>
            <a:pPr algn="ctr">
              <a:lnSpc>
                <a:spcPts val="2693"/>
              </a:lnSpc>
            </a:pPr>
            <a:r>
              <a:rPr lang="en-US" b="true" sz="1924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Провідник - ваша внутрішня сила, мудрість або зовнішня підтримка (людина, явище, якість)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6480" y="1359950"/>
            <a:ext cx="10827729" cy="2162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3"/>
              </a:lnSpc>
            </a:pPr>
            <a:r>
              <a:rPr lang="en-US" sz="7571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Активність з МК:</a:t>
            </a:r>
          </a:p>
          <a:p>
            <a:pPr algn="l">
              <a:lnSpc>
                <a:spcPts val="8403"/>
              </a:lnSpc>
            </a:pPr>
            <a:r>
              <a:rPr lang="en-US" sz="7571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“Мапа моїх ресурсів”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7555" y="7884107"/>
            <a:ext cx="7199554" cy="1108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b="true" sz="2090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Супутник — те, що зараз допомагає вам іти далі</a:t>
            </a:r>
            <a:r>
              <a:rPr lang="en-US" b="true" sz="2090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 </a:t>
            </a:r>
          </a:p>
          <a:p>
            <a:pPr algn="ctr">
              <a:lnSpc>
                <a:spcPts val="2927"/>
              </a:lnSpc>
            </a:pPr>
            <a:r>
              <a:rPr lang="en-US" b="true" sz="2090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(це може бути ваша дитина, ваша ціль, </a:t>
            </a:r>
          </a:p>
          <a:p>
            <a:pPr algn="ctr">
              <a:lnSpc>
                <a:spcPts val="2927"/>
              </a:lnSpc>
            </a:pPr>
            <a:r>
              <a:rPr lang="en-US" b="true" sz="2090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ваша любов)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718200">
            <a:off x="8073274" y="4015184"/>
            <a:ext cx="1258228" cy="1132405"/>
          </a:xfrm>
          <a:custGeom>
            <a:avLst/>
            <a:gdLst/>
            <a:ahLst/>
            <a:cxnLst/>
            <a:rect r="r" b="b" t="t" l="l"/>
            <a:pathLst>
              <a:path h="1132405" w="1258228">
                <a:moveTo>
                  <a:pt x="0" y="0"/>
                </a:moveTo>
                <a:lnTo>
                  <a:pt x="1258229" y="0"/>
                </a:lnTo>
                <a:lnTo>
                  <a:pt x="1258229" y="1132406"/>
                </a:lnTo>
                <a:lnTo>
                  <a:pt x="0" y="1132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228034" y="-2057400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3002080">
            <a:off x="-587795" y="8986052"/>
            <a:ext cx="2556965" cy="1128261"/>
          </a:xfrm>
          <a:custGeom>
            <a:avLst/>
            <a:gdLst/>
            <a:ahLst/>
            <a:cxnLst/>
            <a:rect r="r" b="b" t="t" l="l"/>
            <a:pathLst>
              <a:path h="1128261" w="2556965">
                <a:moveTo>
                  <a:pt x="0" y="0"/>
                </a:moveTo>
                <a:lnTo>
                  <a:pt x="2556965" y="0"/>
                </a:lnTo>
                <a:lnTo>
                  <a:pt x="2556965" y="1128261"/>
                </a:lnTo>
                <a:lnTo>
                  <a:pt x="0" y="112826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30438" y="3837270"/>
            <a:ext cx="762960" cy="1212797"/>
          </a:xfrm>
          <a:custGeom>
            <a:avLst/>
            <a:gdLst/>
            <a:ahLst/>
            <a:cxnLst/>
            <a:rect r="r" b="b" t="t" l="l"/>
            <a:pathLst>
              <a:path h="1212797" w="762960">
                <a:moveTo>
                  <a:pt x="0" y="0"/>
                </a:moveTo>
                <a:lnTo>
                  <a:pt x="762959" y="0"/>
                </a:lnTo>
                <a:lnTo>
                  <a:pt x="762959" y="1212798"/>
                </a:lnTo>
                <a:lnTo>
                  <a:pt x="0" y="12127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6" r="0" b="-1601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1232" y="1190625"/>
            <a:ext cx="8984084" cy="9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49"/>
              </a:lnSpc>
            </a:pPr>
            <a:r>
              <a:rPr lang="en-US" sz="7030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“Оазис”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679671" y="5818050"/>
            <a:ext cx="1333113" cy="1333113"/>
          </a:xfrm>
          <a:custGeom>
            <a:avLst/>
            <a:gdLst/>
            <a:ahLst/>
            <a:cxnLst/>
            <a:rect r="r" b="b" t="t" l="l"/>
            <a:pathLst>
              <a:path h="1333113" w="1333113">
                <a:moveTo>
                  <a:pt x="0" y="0"/>
                </a:moveTo>
                <a:lnTo>
                  <a:pt x="1333113" y="0"/>
                </a:lnTo>
                <a:lnTo>
                  <a:pt x="1333113" y="1333112"/>
                </a:lnTo>
                <a:lnTo>
                  <a:pt x="0" y="133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243717">
            <a:off x="15926410" y="-666232"/>
            <a:ext cx="3637095" cy="3155179"/>
          </a:xfrm>
          <a:custGeom>
            <a:avLst/>
            <a:gdLst/>
            <a:ahLst/>
            <a:cxnLst/>
            <a:rect r="r" b="b" t="t" l="l"/>
            <a:pathLst>
              <a:path h="3155179" w="3637095">
                <a:moveTo>
                  <a:pt x="0" y="0"/>
                </a:moveTo>
                <a:lnTo>
                  <a:pt x="3637094" y="0"/>
                </a:lnTo>
                <a:lnTo>
                  <a:pt x="3637094" y="3155179"/>
                </a:lnTo>
                <a:lnTo>
                  <a:pt x="0" y="315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5400000">
            <a:off x="15625115" y="7624115"/>
            <a:ext cx="2507902" cy="2817868"/>
          </a:xfrm>
          <a:custGeom>
            <a:avLst/>
            <a:gdLst/>
            <a:ahLst/>
            <a:cxnLst/>
            <a:rect r="r" b="b" t="t" l="l"/>
            <a:pathLst>
              <a:path h="2817868" w="2507902">
                <a:moveTo>
                  <a:pt x="0" y="2817868"/>
                </a:moveTo>
                <a:lnTo>
                  <a:pt x="2507902" y="2817868"/>
                </a:lnTo>
                <a:lnTo>
                  <a:pt x="2507902" y="0"/>
                </a:lnTo>
                <a:lnTo>
                  <a:pt x="0" y="0"/>
                </a:lnTo>
                <a:lnTo>
                  <a:pt x="0" y="281786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399999">
            <a:off x="107045" y="-107045"/>
            <a:ext cx="1732180" cy="1946270"/>
          </a:xfrm>
          <a:custGeom>
            <a:avLst/>
            <a:gdLst/>
            <a:ahLst/>
            <a:cxnLst/>
            <a:rect r="r" b="b" t="t" l="l"/>
            <a:pathLst>
              <a:path h="1946270" w="1732180">
                <a:moveTo>
                  <a:pt x="0" y="1946270"/>
                </a:moveTo>
                <a:lnTo>
                  <a:pt x="1732180" y="1946270"/>
                </a:lnTo>
                <a:lnTo>
                  <a:pt x="1732180" y="0"/>
                </a:lnTo>
                <a:lnTo>
                  <a:pt x="0" y="0"/>
                </a:lnTo>
                <a:lnTo>
                  <a:pt x="0" y="194627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309423">
            <a:off x="-720491" y="9040981"/>
            <a:ext cx="3103448" cy="1369396"/>
          </a:xfrm>
          <a:custGeom>
            <a:avLst/>
            <a:gdLst/>
            <a:ahLst/>
            <a:cxnLst/>
            <a:rect r="r" b="b" t="t" l="l"/>
            <a:pathLst>
              <a:path h="1369396" w="3103448">
                <a:moveTo>
                  <a:pt x="0" y="0"/>
                </a:moveTo>
                <a:lnTo>
                  <a:pt x="3103447" y="0"/>
                </a:lnTo>
                <a:lnTo>
                  <a:pt x="3103447" y="1369397"/>
                </a:lnTo>
                <a:lnTo>
                  <a:pt x="0" y="13693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47166">
            <a:off x="16571987" y="7689073"/>
            <a:ext cx="1092911" cy="1643475"/>
          </a:xfrm>
          <a:custGeom>
            <a:avLst/>
            <a:gdLst/>
            <a:ahLst/>
            <a:cxnLst/>
            <a:rect r="r" b="b" t="t" l="l"/>
            <a:pathLst>
              <a:path h="1643475" w="1092911">
                <a:moveTo>
                  <a:pt x="0" y="0"/>
                </a:moveTo>
                <a:lnTo>
                  <a:pt x="1092911" y="0"/>
                </a:lnTo>
                <a:lnTo>
                  <a:pt x="1092911" y="1643475"/>
                </a:lnTo>
                <a:lnTo>
                  <a:pt x="0" y="1643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44705" y="4692622"/>
            <a:ext cx="1023913" cy="1026908"/>
          </a:xfrm>
          <a:custGeom>
            <a:avLst/>
            <a:gdLst/>
            <a:ahLst/>
            <a:cxnLst/>
            <a:rect r="r" b="b" t="t" l="l"/>
            <a:pathLst>
              <a:path h="1026908" w="1023913">
                <a:moveTo>
                  <a:pt x="0" y="0"/>
                </a:moveTo>
                <a:lnTo>
                  <a:pt x="1023913" y="0"/>
                </a:lnTo>
                <a:lnTo>
                  <a:pt x="1023913" y="1026908"/>
                </a:lnTo>
                <a:lnTo>
                  <a:pt x="0" y="1026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2363" y="2249598"/>
            <a:ext cx="7759403" cy="5162159"/>
          </a:xfrm>
          <a:custGeom>
            <a:avLst/>
            <a:gdLst/>
            <a:ahLst/>
            <a:cxnLst/>
            <a:rect r="r" b="b" t="t" l="l"/>
            <a:pathLst>
              <a:path h="5162159" w="7759403">
                <a:moveTo>
                  <a:pt x="0" y="0"/>
                </a:moveTo>
                <a:lnTo>
                  <a:pt x="7759403" y="0"/>
                </a:lnTo>
                <a:lnTo>
                  <a:pt x="7759403" y="5162158"/>
                </a:lnTo>
                <a:lnTo>
                  <a:pt x="0" y="5162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47823" y="2808968"/>
            <a:ext cx="8570619" cy="5701842"/>
          </a:xfrm>
          <a:custGeom>
            <a:avLst/>
            <a:gdLst/>
            <a:ahLst/>
            <a:cxnLst/>
            <a:rect r="r" b="b" t="t" l="l"/>
            <a:pathLst>
              <a:path h="5701842" w="8570619">
                <a:moveTo>
                  <a:pt x="0" y="0"/>
                </a:moveTo>
                <a:lnTo>
                  <a:pt x="8570619" y="0"/>
                </a:lnTo>
                <a:lnTo>
                  <a:pt x="8570619" y="5701843"/>
                </a:lnTo>
                <a:lnTo>
                  <a:pt x="0" y="57018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183137" y="1190625"/>
            <a:ext cx="8984084" cy="9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49"/>
              </a:lnSpc>
            </a:pPr>
            <a:r>
              <a:rPr lang="en-US" sz="7030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“Провідник”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68618" y="1190625"/>
            <a:ext cx="8984084" cy="9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49"/>
              </a:lnSpc>
            </a:pPr>
            <a:r>
              <a:rPr lang="en-US" sz="7030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“Супутник”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35" r="0" b="-80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7428" y="6172200"/>
            <a:ext cx="4935292" cy="4114800"/>
          </a:xfrm>
          <a:custGeom>
            <a:avLst/>
            <a:gdLst/>
            <a:ahLst/>
            <a:cxnLst/>
            <a:rect r="r" b="b" t="t" l="l"/>
            <a:pathLst>
              <a:path h="4114800" w="4935292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41266" y="1162190"/>
            <a:ext cx="3981310" cy="3981310"/>
          </a:xfrm>
          <a:custGeom>
            <a:avLst/>
            <a:gdLst/>
            <a:ahLst/>
            <a:cxnLst/>
            <a:rect r="r" b="b" t="t" l="l"/>
            <a:pathLst>
              <a:path h="3981310" w="3981310">
                <a:moveTo>
                  <a:pt x="0" y="0"/>
                </a:moveTo>
                <a:lnTo>
                  <a:pt x="3981310" y="0"/>
                </a:lnTo>
                <a:lnTo>
                  <a:pt x="3981310" y="3981310"/>
                </a:lnTo>
                <a:lnTo>
                  <a:pt x="0" y="398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75555" y="2113780"/>
            <a:ext cx="6783745" cy="6826410"/>
          </a:xfrm>
          <a:custGeom>
            <a:avLst/>
            <a:gdLst/>
            <a:ahLst/>
            <a:cxnLst/>
            <a:rect r="r" b="b" t="t" l="l"/>
            <a:pathLst>
              <a:path h="6826410" w="6783745">
                <a:moveTo>
                  <a:pt x="0" y="0"/>
                </a:moveTo>
                <a:lnTo>
                  <a:pt x="6783745" y="0"/>
                </a:lnTo>
                <a:lnTo>
                  <a:pt x="6783745" y="6826410"/>
                </a:lnTo>
                <a:lnTo>
                  <a:pt x="0" y="6826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29813" y="2863359"/>
            <a:ext cx="1745743" cy="1571168"/>
          </a:xfrm>
          <a:custGeom>
            <a:avLst/>
            <a:gdLst/>
            <a:ahLst/>
            <a:cxnLst/>
            <a:rect r="r" b="b" t="t" l="l"/>
            <a:pathLst>
              <a:path h="1571168" w="1745743">
                <a:moveTo>
                  <a:pt x="0" y="0"/>
                </a:moveTo>
                <a:lnTo>
                  <a:pt x="1745742" y="0"/>
                </a:lnTo>
                <a:lnTo>
                  <a:pt x="1745742" y="1571168"/>
                </a:lnTo>
                <a:lnTo>
                  <a:pt x="0" y="1571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322576" y="-702247"/>
            <a:ext cx="3873448" cy="3461894"/>
          </a:xfrm>
          <a:custGeom>
            <a:avLst/>
            <a:gdLst/>
            <a:ahLst/>
            <a:cxnLst/>
            <a:rect r="r" b="b" t="t" l="l"/>
            <a:pathLst>
              <a:path h="3461894" w="3873448">
                <a:moveTo>
                  <a:pt x="0" y="0"/>
                </a:moveTo>
                <a:lnTo>
                  <a:pt x="3873448" y="0"/>
                </a:lnTo>
                <a:lnTo>
                  <a:pt x="3873448" y="3461894"/>
                </a:lnTo>
                <a:lnTo>
                  <a:pt x="0" y="3461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235927">
            <a:off x="526329" y="7658648"/>
            <a:ext cx="1386962" cy="2746458"/>
          </a:xfrm>
          <a:custGeom>
            <a:avLst/>
            <a:gdLst/>
            <a:ahLst/>
            <a:cxnLst/>
            <a:rect r="r" b="b" t="t" l="l"/>
            <a:pathLst>
              <a:path h="2746458" w="1386962">
                <a:moveTo>
                  <a:pt x="0" y="0"/>
                </a:moveTo>
                <a:lnTo>
                  <a:pt x="1386962" y="0"/>
                </a:lnTo>
                <a:lnTo>
                  <a:pt x="1386962" y="2746458"/>
                </a:lnTo>
                <a:lnTo>
                  <a:pt x="0" y="2746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-5400000">
            <a:off x="-34141" y="-380234"/>
            <a:ext cx="2507902" cy="2817868"/>
          </a:xfrm>
          <a:custGeom>
            <a:avLst/>
            <a:gdLst/>
            <a:ahLst/>
            <a:cxnLst/>
            <a:rect r="r" b="b" t="t" l="l"/>
            <a:pathLst>
              <a:path h="2817868" w="2507902">
                <a:moveTo>
                  <a:pt x="0" y="2817868"/>
                </a:moveTo>
                <a:lnTo>
                  <a:pt x="2507902" y="2817868"/>
                </a:lnTo>
                <a:lnTo>
                  <a:pt x="2507902" y="0"/>
                </a:lnTo>
                <a:lnTo>
                  <a:pt x="0" y="0"/>
                </a:lnTo>
                <a:lnTo>
                  <a:pt x="0" y="281786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19810" y="1725052"/>
            <a:ext cx="8684658" cy="5720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93"/>
              </a:lnSpc>
            </a:pPr>
            <a:r>
              <a:rPr lang="en-US" sz="9570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Рефлексія</a:t>
            </a:r>
          </a:p>
          <a:p>
            <a:pPr algn="l">
              <a:lnSpc>
                <a:spcPts val="11293"/>
              </a:lnSpc>
            </a:pPr>
          </a:p>
          <a:p>
            <a:pPr algn="l">
              <a:lnSpc>
                <a:spcPts val="11293"/>
              </a:lnSpc>
            </a:pPr>
            <a:r>
              <a:rPr lang="en-US" sz="9570" b="tru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Коло підтримки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6" r="0" b="-1601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33549" y="2320543"/>
            <a:ext cx="6506919" cy="5848094"/>
          </a:xfrm>
          <a:custGeom>
            <a:avLst/>
            <a:gdLst/>
            <a:ahLst/>
            <a:cxnLst/>
            <a:rect r="r" b="b" t="t" l="l"/>
            <a:pathLst>
              <a:path h="5848094" w="6506919">
                <a:moveTo>
                  <a:pt x="0" y="0"/>
                </a:moveTo>
                <a:lnTo>
                  <a:pt x="6506920" y="0"/>
                </a:lnTo>
                <a:lnTo>
                  <a:pt x="6506920" y="5848094"/>
                </a:lnTo>
                <a:lnTo>
                  <a:pt x="0" y="584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26195" y="7528729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799166" y="-1251522"/>
            <a:ext cx="4610420" cy="4114800"/>
          </a:xfrm>
          <a:custGeom>
            <a:avLst/>
            <a:gdLst/>
            <a:ahLst/>
            <a:cxnLst/>
            <a:rect r="r" b="b" t="t" l="l"/>
            <a:pathLst>
              <a:path h="4114800" w="461042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309423">
            <a:off x="-936600" y="8397924"/>
            <a:ext cx="3930600" cy="1734377"/>
          </a:xfrm>
          <a:custGeom>
            <a:avLst/>
            <a:gdLst/>
            <a:ahLst/>
            <a:cxnLst/>
            <a:rect r="r" b="b" t="t" l="l"/>
            <a:pathLst>
              <a:path h="1734377" w="3930600">
                <a:moveTo>
                  <a:pt x="0" y="0"/>
                </a:moveTo>
                <a:lnTo>
                  <a:pt x="3930600" y="0"/>
                </a:lnTo>
                <a:lnTo>
                  <a:pt x="3930600" y="1734377"/>
                </a:lnTo>
                <a:lnTo>
                  <a:pt x="0" y="17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972754">
            <a:off x="15394206" y="-172277"/>
            <a:ext cx="3301789" cy="1956310"/>
          </a:xfrm>
          <a:custGeom>
            <a:avLst/>
            <a:gdLst/>
            <a:ahLst/>
            <a:cxnLst/>
            <a:rect r="r" b="b" t="t" l="l"/>
            <a:pathLst>
              <a:path h="1956310" w="3301789">
                <a:moveTo>
                  <a:pt x="0" y="0"/>
                </a:moveTo>
                <a:lnTo>
                  <a:pt x="3301789" y="0"/>
                </a:lnTo>
                <a:lnTo>
                  <a:pt x="3301789" y="1956310"/>
                </a:lnTo>
                <a:lnTo>
                  <a:pt x="0" y="1956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011435" y="1934666"/>
            <a:ext cx="8247865" cy="6638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66"/>
              </a:lnSpc>
            </a:pPr>
            <a:r>
              <a:rPr lang="en-US" b="true" sz="7493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Пам’ятайте: ресурсна мама – це найкращий подарунок для вашої</a:t>
            </a:r>
            <a:r>
              <a:rPr lang="en-US" b="true" sz="7493" strike="noStrike" u="non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 </a:t>
            </a:r>
            <a:r>
              <a:rPr lang="en-US" b="true" sz="7493" strike="noStrike" u="non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дитини</a:t>
            </a:r>
            <a:r>
              <a:rPr lang="en-US" b="true" sz="7493" strike="noStrike" u="none">
                <a:solidFill>
                  <a:srgbClr val="2F1425"/>
                </a:solidFill>
                <a:latin typeface="TT Slabs Bold"/>
                <a:ea typeface="TT Slabs Bold"/>
                <a:cs typeface="TT Slabs Bold"/>
                <a:sym typeface="TT Slabs Bold"/>
              </a:rPr>
              <a:t>!</a:t>
            </a:r>
          </a:p>
          <a:p>
            <a:pPr algn="ctr" marL="0" indent="0" lvl="0">
              <a:lnSpc>
                <a:spcPts val="8766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DAG1CGXmjBA</dc:identifier>
  <dcterms:modified xsi:type="dcterms:W3CDTF">2011-08-01T06:04:30Z</dcterms:modified>
  <cp:revision>1</cp:revision>
  <dc:title>Мамо, ТИ ЯК?</dc:title>
</cp:coreProperties>
</file>